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0" r:id="rId3"/>
    <p:sldId id="263" r:id="rId4"/>
    <p:sldId id="264" r:id="rId5"/>
    <p:sldId id="258" r:id="rId6"/>
    <p:sldId id="270" r:id="rId7"/>
    <p:sldId id="269" r:id="rId8"/>
    <p:sldId id="271" r:id="rId9"/>
    <p:sldId id="276" r:id="rId10"/>
    <p:sldId id="274" r:id="rId11"/>
    <p:sldId id="277" r:id="rId12"/>
    <p:sldId id="273" r:id="rId13"/>
    <p:sldId id="265" r:id="rId14"/>
    <p:sldId id="259" r:id="rId15"/>
    <p:sldId id="26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1A803-9C0F-4A69-82B1-C816A21EC298}" v="67" dt="2018-04-24T00:33:43.652"/>
    <p1510:client id="{2ABE61BA-A662-4F9E-8C7E-33F3624E7E05}" v="3" dt="2018-04-24T02:37:17.536"/>
    <p1510:client id="{A0925EA9-1CF4-4AED-A722-814AB1009731}" v="7" dt="2018-04-24T18:40:21.614"/>
    <p1510:client id="{4B19237A-E23C-4FA3-A221-8857457EF3B5}" v="214" dt="2018-04-24T05:32:52.512"/>
    <p1510:client id="" v="727" dt="2018-04-24T20:43:20.562"/>
    <p1510:client id="{174881F0-FB1F-4E6B-92A6-608850857F2C}" v="5" dt="2018-04-24T17:44:5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6" d="100"/>
          <a:sy n="76" d="100"/>
        </p:scale>
        <p:origin x="718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uriousily/credit-card-fraud-detection-using-autoencoders-in-keras-tensorflow-for-hackers-part-vii-20e0c85301bd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74" y="1140105"/>
            <a:ext cx="3447422" cy="457778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cs typeface="Calibri Light"/>
              </a:rPr>
              <a:t>Credit Card Fraud Detection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9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38C1DE-B7B0-4154-A43F-38EC67BC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562" y="2052083"/>
            <a:ext cx="4294967" cy="2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2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DF80094-F57B-44F5-AA31-CD0F855F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7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Implementation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3CC6A5-BA4D-4259-B14C-E7D759080FCF}"/>
              </a:ext>
            </a:extLst>
          </p:cNvPr>
          <p:cNvSpPr/>
          <p:nvPr/>
        </p:nvSpPr>
        <p:spPr>
          <a:xfrm>
            <a:off x="4789368" y="2521058"/>
            <a:ext cx="4529869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dirty="0"/>
              <a:t>QDA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/>
              <a:t>LDA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/>
              <a:t>Confusion Matrix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/>
              <a:t>Accuracy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55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DF80094-F57B-44F5-AA31-CD0F855F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11" y="28727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Observation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FC7FA1-E6F7-45F1-AF74-9EA0AEA45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728" y="320040"/>
            <a:ext cx="4645591" cy="2989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64A90-27FD-4D56-B4BC-EC7FA105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09" y="3484584"/>
            <a:ext cx="4655510" cy="30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7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461495"/>
            <a:ext cx="10515600" cy="807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Output /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B5C99A-6089-43BE-884E-2FDBA8A00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9642"/>
              </p:ext>
            </p:extLst>
          </p:nvPr>
        </p:nvGraphicFramePr>
        <p:xfrm>
          <a:off x="443753" y="1228165"/>
          <a:ext cx="11308976" cy="5168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27244">
                  <a:extLst>
                    <a:ext uri="{9D8B030D-6E8A-4147-A177-3AD203B41FA5}">
                      <a16:colId xmlns:a16="http://schemas.microsoft.com/office/drawing/2014/main" val="3556314633"/>
                    </a:ext>
                  </a:extLst>
                </a:gridCol>
                <a:gridCol w="2827244">
                  <a:extLst>
                    <a:ext uri="{9D8B030D-6E8A-4147-A177-3AD203B41FA5}">
                      <a16:colId xmlns:a16="http://schemas.microsoft.com/office/drawing/2014/main" val="3062716980"/>
                    </a:ext>
                  </a:extLst>
                </a:gridCol>
                <a:gridCol w="2827244">
                  <a:extLst>
                    <a:ext uri="{9D8B030D-6E8A-4147-A177-3AD203B41FA5}">
                      <a16:colId xmlns:a16="http://schemas.microsoft.com/office/drawing/2014/main" val="252317750"/>
                    </a:ext>
                  </a:extLst>
                </a:gridCol>
                <a:gridCol w="2827244">
                  <a:extLst>
                    <a:ext uri="{9D8B030D-6E8A-4147-A177-3AD203B41FA5}">
                      <a16:colId xmlns:a16="http://schemas.microsoft.com/office/drawing/2014/main" val="2496653525"/>
                    </a:ext>
                  </a:extLst>
                </a:gridCol>
              </a:tblGrid>
              <a:tr h="590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QDA (Library)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LDA(Library)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09331"/>
                  </a:ext>
                </a:extLst>
              </a:tr>
              <a:tr h="433867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Under-Sampled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5077"/>
                  </a:ext>
                </a:extLst>
              </a:tr>
              <a:tr h="18549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5907735"/>
                  </a:ext>
                </a:extLst>
              </a:tr>
              <a:tr h="433867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82567"/>
                  </a:ext>
                </a:extLst>
              </a:tr>
              <a:tr h="185490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860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9D8179-0B63-43B0-9963-443DC162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35" y="4548004"/>
            <a:ext cx="2111468" cy="1840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5C25BD-8A3E-4657-8D12-F3CF4104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81" y="2257457"/>
            <a:ext cx="2091041" cy="1844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ABB94E-CF69-4C5E-9185-4D23DE84F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66" y="2266332"/>
            <a:ext cx="2091042" cy="1822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11E7D0-A0B9-4E84-81B9-F0432ED56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874" y="4567318"/>
            <a:ext cx="2080091" cy="1821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A610C3-016C-4E4C-9351-CF2941DCA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593" y="2257457"/>
            <a:ext cx="2032325" cy="1835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ED751-2132-4AAE-868B-52DBFE20D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376" y="2296150"/>
            <a:ext cx="1729067" cy="17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0A46-B0C4-44B0-8478-B1F58234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A productive instrument for credit card fraud detection is an extreme necessity. </a:t>
            </a:r>
            <a:endParaRPr lang="en-US"/>
          </a:p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The precision of the model prepared on the biased dataset is less accurate with uniformly circulated information. </a:t>
            </a:r>
          </a:p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The fraud rate detection can be enhanced by feeding the model under sampled data. </a:t>
            </a:r>
          </a:p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The model training speed can be altogether improved by improvising the training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97496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521576" cy="4930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Future Enhancements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0A46-B0C4-44B0-8478-B1F58234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73925"/>
            <a:ext cx="6377769" cy="44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A web-interface can be made to give a front end to load data files and display the results. 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The model accuracy ought to be close to 100% or 1 bringing about the detection of all the fraud transaction. </a:t>
            </a:r>
            <a:endParaRPr lang="en-US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The model can be extemporized utilizing reinforced learning which empowers the model to distinguish fraud and train itself in the meantime.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79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521576" cy="4930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0A46-B0C4-44B0-8478-B1F58234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Dataset - </a:t>
            </a:r>
            <a:r>
              <a:rPr lang="en-US" sz="2400" u="sng" dirty="0">
                <a:cs typeface="Calibri"/>
                <a:hlinkClick r:id="rId2"/>
              </a:rPr>
              <a:t>https://www.kaggle.com</a:t>
            </a:r>
            <a:endParaRPr lang="en-US" sz="2400" dirty="0">
              <a:cs typeface="Calibri"/>
              <a:hlinkClick r:id="rId2"/>
            </a:endParaRPr>
          </a:p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 u="sng" dirty="0">
                <a:cs typeface="Calibri"/>
                <a:hlinkClick r:id="rId3"/>
              </a:rPr>
              <a:t>https://medium.com/@curiousily/credit-card-fraud-detection-using-autoencoders-in-keras-tensorflow-for-hackers-part-vii-20e0c85301bd</a:t>
            </a:r>
            <a:endParaRPr lang="en-US" sz="2400" dirty="0">
              <a:cs typeface="Calibri"/>
            </a:endParaRPr>
          </a:p>
          <a:p>
            <a:pPr marL="342900" indent="-342900"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Draw.io to draw diagrams- </a:t>
            </a:r>
            <a:r>
              <a:rPr lang="en-US" sz="2400" u="sng" dirty="0">
                <a:cs typeface="Calibri"/>
                <a:hlinkClick r:id="rId4"/>
              </a:rPr>
              <a:t>www.draw.io</a:t>
            </a:r>
            <a:endParaRPr lang="en-US" sz="2400" dirty="0">
              <a:cs typeface="Calibri"/>
            </a:endParaRPr>
          </a:p>
          <a:p>
            <a:pPr algn="just"/>
            <a:endParaRPr lang="en-US" sz="2400" dirty="0">
              <a:cs typeface="Calibri"/>
            </a:endParaRPr>
          </a:p>
          <a:p>
            <a:pPr marL="342900" indent="-342900" algn="just">
              <a:buFont typeface="Wingdings" panose="020B0604020202020204" pitchFamily="34" charset="0"/>
              <a:buChar char="Ø"/>
            </a:pPr>
            <a:endParaRPr lang="en-US" sz="2400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58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2A8FD-F495-4E7C-BE78-6A0E87D15D6F}"/>
              </a:ext>
            </a:extLst>
          </p:cNvPr>
          <p:cNvSpPr/>
          <p:nvPr/>
        </p:nvSpPr>
        <p:spPr>
          <a:xfrm>
            <a:off x="3476939" y="485393"/>
            <a:ext cx="4665380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ea typeface="+mj-ea"/>
                <a:cs typeface="Calibri Light"/>
              </a:rPr>
              <a:t>Thank</a:t>
            </a:r>
            <a:r>
              <a:rPr lang="en-US" sz="23900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ea typeface="+mj-ea"/>
                <a:cs typeface="Calibri Light"/>
              </a:rPr>
              <a:t> </a:t>
            </a:r>
            <a:r>
              <a:rPr lang="en-US" sz="7200" dirty="0">
                <a:solidFill>
                  <a:schemeClr val="accent1"/>
                </a:solidFill>
                <a:ea typeface="+mj-ea"/>
                <a:cs typeface="Calibri Light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8935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521576" cy="4930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/>
              </a:rPr>
              <a:t>Overview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0A46-B0C4-44B0-8478-B1F58234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390" y="877613"/>
            <a:ext cx="6780335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cs typeface="Calibri"/>
              </a:rPr>
              <a:t>Why Credit Card Fraud Matters :-</a:t>
            </a:r>
            <a:endParaRPr lang="en-US" b="1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Medium of 70% of transactions</a:t>
            </a:r>
            <a:endParaRPr lang="en-US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FTC estimated victims - 10 million </a:t>
            </a:r>
            <a:endParaRPr lang="en-US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$50 billion loss</a:t>
            </a:r>
          </a:p>
          <a:p>
            <a:pPr marL="0" indent="0" algn="just">
              <a:buNone/>
            </a:pPr>
            <a:r>
              <a:rPr lang="en-US" sz="2400" b="1" dirty="0">
                <a:cs typeface="Calibri"/>
              </a:rPr>
              <a:t>Project Overview :-</a:t>
            </a:r>
            <a:endParaRPr lang="en-US" b="1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SSDI concepts, Developed Model</a:t>
            </a:r>
            <a:endParaRPr lang="en-US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Kaggle dataset, Python (</a:t>
            </a:r>
            <a:r>
              <a:rPr lang="en-US" sz="2400" dirty="0" err="1">
                <a:cs typeface="Calibri"/>
              </a:rPr>
              <a:t>tenserflow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numpy</a:t>
            </a:r>
            <a:r>
              <a:rPr lang="en-US" sz="2400" dirty="0">
                <a:cs typeface="Calibri"/>
              </a:rPr>
              <a:t>,   pandas, </a:t>
            </a:r>
            <a:r>
              <a:rPr lang="en-US" sz="2400" dirty="0" err="1">
                <a:cs typeface="Calibri"/>
              </a:rPr>
              <a:t>sklearn</a:t>
            </a:r>
            <a:r>
              <a:rPr lang="en-US" sz="2400" dirty="0">
                <a:cs typeface="Calibri"/>
              </a:rPr>
              <a:t>), QDA &amp; LDA to analyze algorithmic performance</a:t>
            </a:r>
            <a:endParaRPr lang="en-US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 5 modules </a:t>
            </a:r>
            <a:endParaRPr lang="en-US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0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91091"/>
            <a:ext cx="3929790" cy="4930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9BD5"/>
                </a:solidFill>
                <a:cs typeface="Calibri Light"/>
              </a:rPr>
              <a:t>Programming Language &amp; Data Description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0A46-B0C4-44B0-8478-B1F58234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390" y="877613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endParaRPr lang="en-US" sz="2400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endParaRPr lang="en-US" sz="2400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endParaRPr lang="en-US" sz="2400" dirty="0">
              <a:cs typeface="Calibri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</a:rPr>
              <a:t>Python-</a:t>
            </a:r>
          </a:p>
          <a:p>
            <a:pPr lvl="1" algn="just"/>
            <a:r>
              <a:rPr lang="en-US" dirty="0">
                <a:cs typeface="Calibri"/>
              </a:rPr>
              <a:t>Large collection of libraries (</a:t>
            </a: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, Pandas, 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)</a:t>
            </a:r>
          </a:p>
          <a:p>
            <a:pPr lvl="1" algn="just"/>
            <a:r>
              <a:rPr lang="en-US" dirty="0">
                <a:cs typeface="Calibri"/>
              </a:rPr>
              <a:t>Popular and professional</a:t>
            </a:r>
            <a:endParaRPr lang="en-US" dirty="0"/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 dirty="0">
                <a:cs typeface="Calibri"/>
              </a:rPr>
              <a:t>Dataset-</a:t>
            </a:r>
            <a:endParaRPr lang="en-US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 sz="2200" dirty="0">
                <a:cs typeface="Calibri"/>
              </a:rPr>
              <a:t>Contains the transaction made in two days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 sz="2200" dirty="0">
                <a:cs typeface="Calibri"/>
              </a:rPr>
              <a:t>Contains numerical input variables which are result of a PCA transformation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en-US" sz="2200" dirty="0">
                <a:cs typeface="Calibri"/>
              </a:rPr>
              <a:t>Two features are important- Amount and Class</a:t>
            </a: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endParaRPr lang="en-US" sz="2200" dirty="0">
              <a:cs typeface="Calibri"/>
            </a:endParaRPr>
          </a:p>
          <a:p>
            <a:pPr marL="457200" lvl="1" indent="0" algn="just">
              <a:buNone/>
            </a:pPr>
            <a:endParaRPr lang="en-US" sz="2000" u="sng" dirty="0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52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521576" cy="4930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/>
              </a:rPr>
              <a:t>Approach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0A46-B0C4-44B0-8478-B1F58234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390" y="877613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Agile Methodology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Bi weekly Meetings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Remote teams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 sz="2400">
                <a:cs typeface="Calibri"/>
              </a:rPr>
              <a:t>Code first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5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577A-D725-4134-A8B0-6C7465D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UML Diagrams</a:t>
            </a:r>
            <a:endParaRPr lang="en-US"/>
          </a:p>
        </p:txBody>
      </p:sp>
      <p:pic>
        <p:nvPicPr>
          <p:cNvPr id="4" name="Picture 4" descr="Architecture Diagram">
            <a:extLst>
              <a:ext uri="{FF2B5EF4-FFF2-40B4-BE49-F238E27FC236}">
                <a16:creationId xmlns:a16="http://schemas.microsoft.com/office/drawing/2014/main" id="{8AE5F157-E0D0-4DEA-A62F-E5971FE3E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759" y="963877"/>
            <a:ext cx="4438317" cy="4930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A55D4-8880-41F9-9BF8-CA7ADCFC15CE}"/>
              </a:ext>
            </a:extLst>
          </p:cNvPr>
          <p:cNvSpPr txBox="1"/>
          <p:nvPr/>
        </p:nvSpPr>
        <p:spPr>
          <a:xfrm>
            <a:off x="6794738" y="60111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Architecture</a:t>
            </a:r>
            <a:r>
              <a:rPr lang="en-US">
                <a:cs typeface="Calibri"/>
              </a:rPr>
              <a:t> 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A4A50C9-F3BD-4A6C-8C84-503A3A7C8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031" y="1810005"/>
            <a:ext cx="6865472" cy="4210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2FEB2B-98BA-4F06-92EC-EEE3AD08F93B}"/>
              </a:ext>
            </a:extLst>
          </p:cNvPr>
          <p:cNvSpPr txBox="1"/>
          <p:nvPr/>
        </p:nvSpPr>
        <p:spPr>
          <a:xfrm>
            <a:off x="1233198" y="2853748"/>
            <a:ext cx="3122762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Calibri Light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0920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1C7600D-A90D-480F-8D82-7F2231BCC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631" y="802994"/>
            <a:ext cx="6842409" cy="5352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16CB7-DDB5-4DBC-8BAB-4A8FC271A4DA}"/>
              </a:ext>
            </a:extLst>
          </p:cNvPr>
          <p:cNvSpPr txBox="1"/>
          <p:nvPr/>
        </p:nvSpPr>
        <p:spPr>
          <a:xfrm>
            <a:off x="1340537" y="2527177"/>
            <a:ext cx="2743200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accent1"/>
                </a:solidFill>
                <a:latin typeface="+mj-lt"/>
                <a:ea typeface="+mj-ea"/>
                <a:cs typeface="Calibri Light"/>
              </a:defRPr>
            </a:lvl1pPr>
          </a:lstStyle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1097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16CB7-DDB5-4DBC-8BAB-4A8FC271A4DA}"/>
              </a:ext>
            </a:extLst>
          </p:cNvPr>
          <p:cNvSpPr txBox="1"/>
          <p:nvPr/>
        </p:nvSpPr>
        <p:spPr>
          <a:xfrm>
            <a:off x="1100297" y="2705725"/>
            <a:ext cx="318943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Calibri Light"/>
              </a:rPr>
              <a:t>Deployment diagram</a:t>
            </a: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E2C876-1011-4761-B542-789213923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0" t="1803" r="1769" b="1974"/>
          <a:stretch/>
        </p:blipFill>
        <p:spPr>
          <a:xfrm>
            <a:off x="4978958" y="1180681"/>
            <a:ext cx="6641962" cy="47126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24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16CB7-DDB5-4DBC-8BAB-4A8FC271A4DA}"/>
              </a:ext>
            </a:extLst>
          </p:cNvPr>
          <p:cNvSpPr txBox="1"/>
          <p:nvPr/>
        </p:nvSpPr>
        <p:spPr>
          <a:xfrm>
            <a:off x="1100297" y="2705725"/>
            <a:ext cx="318943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accent1"/>
                </a:solidFill>
                <a:latin typeface="+mj-lt"/>
                <a:ea typeface="+mj-ea"/>
                <a:cs typeface="Calibri Light"/>
              </a:rPr>
              <a:t>Class diagram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DCF12536-0E86-4B0B-818E-47E06FE9D9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09" y="588753"/>
            <a:ext cx="5952857" cy="56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Words>124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Credit Card Fraud Detection</vt:lpstr>
      <vt:lpstr>Overview</vt:lpstr>
      <vt:lpstr>Programming Language &amp; Data Description </vt:lpstr>
      <vt:lpstr>Approach</vt:lpstr>
      <vt:lpstr>UML Diagrams</vt:lpstr>
      <vt:lpstr>PowerPoint Presentation</vt:lpstr>
      <vt:lpstr>PowerPoint Presentation</vt:lpstr>
      <vt:lpstr>PowerPoint Presentation</vt:lpstr>
      <vt:lpstr>PowerPoint Presentation</vt:lpstr>
      <vt:lpstr>Implementation</vt:lpstr>
      <vt:lpstr>Observation</vt:lpstr>
      <vt:lpstr>Output / Analysis</vt:lpstr>
      <vt:lpstr>Conclusion</vt:lpstr>
      <vt:lpstr>Future Enhancements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kiran korey</dc:creator>
  <cp:lastModifiedBy>Korey, Kiran</cp:lastModifiedBy>
  <cp:revision>5</cp:revision>
  <dcterms:created xsi:type="dcterms:W3CDTF">2013-07-15T20:26:40Z</dcterms:created>
  <dcterms:modified xsi:type="dcterms:W3CDTF">2018-04-24T20:43:20Z</dcterms:modified>
</cp:coreProperties>
</file>