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4660"/>
  </p:normalViewPr>
  <p:slideViewPr>
    <p:cSldViewPr>
      <p:cViewPr varScale="1">
        <p:scale>
          <a:sx n="73" d="100"/>
          <a:sy n="73" d="100"/>
        </p:scale>
        <p:origin x="70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8590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9724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0348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8736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89621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5260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40811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99155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38492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673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8018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4174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4192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21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995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5742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110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436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5/27/2023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871571252"/>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300024" y="5600191"/>
            <a:ext cx="3338195" cy="300355"/>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Verdana"/>
                <a:cs typeface="Verdana"/>
              </a:rPr>
              <a:t>A</a:t>
            </a:r>
            <a:r>
              <a:rPr sz="1800" spc="5" dirty="0">
                <a:latin typeface="Verdana"/>
                <a:cs typeface="Verdana"/>
              </a:rPr>
              <a:t> </a:t>
            </a:r>
            <a:r>
              <a:rPr sz="1800" spc="15" dirty="0">
                <a:latin typeface="Verdana"/>
                <a:cs typeface="Verdana"/>
              </a:rPr>
              <a:t>Logistic</a:t>
            </a:r>
            <a:r>
              <a:rPr sz="1800" spc="50" dirty="0">
                <a:latin typeface="Verdana"/>
                <a:cs typeface="Verdana"/>
              </a:rPr>
              <a:t> </a:t>
            </a:r>
            <a:r>
              <a:rPr sz="1800" spc="-5" dirty="0">
                <a:latin typeface="Verdana"/>
                <a:cs typeface="Verdana"/>
              </a:rPr>
              <a:t>Regression</a:t>
            </a:r>
            <a:r>
              <a:rPr sz="1800" spc="45" dirty="0">
                <a:latin typeface="Verdana"/>
                <a:cs typeface="Verdana"/>
              </a:rPr>
              <a:t> </a:t>
            </a:r>
            <a:r>
              <a:rPr sz="1800" spc="110" dirty="0">
                <a:latin typeface="Verdana"/>
                <a:cs typeface="Verdana"/>
              </a:rPr>
              <a:t>Model</a:t>
            </a:r>
            <a:endParaRPr sz="1800" dirty="0">
              <a:latin typeface="Verdana"/>
              <a:cs typeface="Verdana"/>
            </a:endParaRPr>
          </a:p>
        </p:txBody>
      </p:sp>
      <p:sp>
        <p:nvSpPr>
          <p:cNvPr id="12" name="TextBox 11">
            <a:extLst>
              <a:ext uri="{FF2B5EF4-FFF2-40B4-BE49-F238E27FC236}">
                <a16:creationId xmlns:a16="http://schemas.microsoft.com/office/drawing/2014/main" id="{9807D175-4870-36FD-F4D6-AE1493075E80}"/>
              </a:ext>
            </a:extLst>
          </p:cNvPr>
          <p:cNvSpPr txBox="1"/>
          <p:nvPr/>
        </p:nvSpPr>
        <p:spPr>
          <a:xfrm>
            <a:off x="152400" y="4640759"/>
            <a:ext cx="5638800" cy="769441"/>
          </a:xfrm>
          <a:prstGeom prst="rect">
            <a:avLst/>
          </a:prstGeom>
          <a:noFill/>
        </p:spPr>
        <p:txBody>
          <a:bodyPr wrap="square" rtlCol="0">
            <a:spAutoFit/>
          </a:bodyPr>
          <a:lstStyle/>
          <a:p>
            <a:r>
              <a:rPr lang="en-US" sz="4400" dirty="0">
                <a:solidFill>
                  <a:schemeClr val="bg1"/>
                </a:solidFill>
              </a:rPr>
              <a:t>Lead Score Case Study</a:t>
            </a:r>
          </a:p>
        </p:txBody>
      </p:sp>
      <p:pic>
        <p:nvPicPr>
          <p:cNvPr id="26" name="Picture 25">
            <a:extLst>
              <a:ext uri="{FF2B5EF4-FFF2-40B4-BE49-F238E27FC236}">
                <a16:creationId xmlns:a16="http://schemas.microsoft.com/office/drawing/2014/main" id="{0498867F-4E54-ED71-BD48-FBFE2F857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
            <a:ext cx="55626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00"/>
            <a:ext cx="5282184" cy="2514600"/>
          </a:xfrm>
          <a:prstGeom prst="rect">
            <a:avLst/>
          </a:prstGeom>
        </p:spPr>
      </p:pic>
      <p:pic>
        <p:nvPicPr>
          <p:cNvPr id="3" name="object 3"/>
          <p:cNvPicPr/>
          <p:nvPr/>
        </p:nvPicPr>
        <p:blipFill>
          <a:blip r:embed="rId3" cstate="print"/>
          <a:stretch>
            <a:fillRect/>
          </a:stretch>
        </p:blipFill>
        <p:spPr>
          <a:xfrm>
            <a:off x="104502" y="4114800"/>
            <a:ext cx="5177681" cy="2667000"/>
          </a:xfrm>
          <a:prstGeom prst="rect">
            <a:avLst/>
          </a:prstGeom>
        </p:spPr>
      </p:pic>
      <p:sp>
        <p:nvSpPr>
          <p:cNvPr id="4" name="object 4"/>
          <p:cNvSpPr txBox="1"/>
          <p:nvPr/>
        </p:nvSpPr>
        <p:spPr>
          <a:xfrm>
            <a:off x="152400" y="402286"/>
            <a:ext cx="1905000" cy="359714"/>
          </a:xfrm>
          <a:prstGeom prst="rect">
            <a:avLst/>
          </a:prstGeom>
          <a:noFill/>
          <a:ln w="12700">
            <a:noFill/>
          </a:ln>
        </p:spPr>
        <p:txBody>
          <a:bodyPr vert="horz" wrap="square" lIns="0" tIns="81915" rIns="0" bIns="0" rtlCol="0">
            <a:spAutoFit/>
          </a:bodyPr>
          <a:lstStyle/>
          <a:p>
            <a:pPr marL="301625">
              <a:lnSpc>
                <a:spcPct val="100000"/>
              </a:lnSpc>
              <a:spcBef>
                <a:spcPts val="645"/>
              </a:spcBef>
            </a:pPr>
            <a:r>
              <a:rPr sz="1800" b="1" spc="-170" dirty="0">
                <a:latin typeface="Verdana"/>
                <a:cs typeface="Verdana"/>
              </a:rPr>
              <a:t>L</a:t>
            </a:r>
            <a:r>
              <a:rPr sz="1800" b="1" spc="95" dirty="0">
                <a:latin typeface="Verdana"/>
                <a:cs typeface="Verdana"/>
              </a:rPr>
              <a:t>e</a:t>
            </a:r>
            <a:r>
              <a:rPr sz="1800" b="1" spc="135" dirty="0">
                <a:latin typeface="Verdana"/>
                <a:cs typeface="Verdana"/>
              </a:rPr>
              <a:t>a</a:t>
            </a:r>
            <a:r>
              <a:rPr sz="1800" b="1" spc="110" dirty="0">
                <a:latin typeface="Verdana"/>
                <a:cs typeface="Verdana"/>
              </a:rPr>
              <a:t>d</a:t>
            </a:r>
            <a:r>
              <a:rPr sz="1800" b="1" spc="-145" dirty="0">
                <a:latin typeface="Verdana"/>
                <a:cs typeface="Verdana"/>
              </a:rPr>
              <a:t> </a:t>
            </a:r>
            <a:r>
              <a:rPr sz="1800" b="1" spc="-125" dirty="0">
                <a:latin typeface="Verdana"/>
                <a:cs typeface="Verdana"/>
              </a:rPr>
              <a:t>Pr</a:t>
            </a:r>
            <a:r>
              <a:rPr sz="1800" b="1" spc="10" dirty="0">
                <a:latin typeface="Verdana"/>
                <a:cs typeface="Verdana"/>
              </a:rPr>
              <a:t>of</a:t>
            </a:r>
            <a:r>
              <a:rPr sz="1800" b="1" spc="-114" dirty="0">
                <a:latin typeface="Verdana"/>
                <a:cs typeface="Verdana"/>
              </a:rPr>
              <a:t>i</a:t>
            </a:r>
            <a:r>
              <a:rPr sz="1800" b="1" spc="-25" dirty="0">
                <a:latin typeface="Verdana"/>
                <a:cs typeface="Verdana"/>
              </a:rPr>
              <a:t>le</a:t>
            </a:r>
            <a:endParaRPr sz="1800" b="1" dirty="0">
              <a:latin typeface="Verdana"/>
              <a:cs typeface="Verdana"/>
            </a:endParaRPr>
          </a:p>
        </p:txBody>
      </p:sp>
      <p:sp>
        <p:nvSpPr>
          <p:cNvPr id="5" name="object 5"/>
          <p:cNvSpPr txBox="1">
            <a:spLocks noGrp="1"/>
          </p:cNvSpPr>
          <p:nvPr>
            <p:ph type="title"/>
          </p:nvPr>
        </p:nvSpPr>
        <p:spPr>
          <a:xfrm>
            <a:off x="-152400" y="3710788"/>
            <a:ext cx="1905000" cy="359714"/>
          </a:xfrm>
          <a:prstGeom prst="rect">
            <a:avLst/>
          </a:prstGeom>
          <a:noFill/>
          <a:ln w="12700">
            <a:noFill/>
          </a:ln>
        </p:spPr>
        <p:txBody>
          <a:bodyPr vert="horz" wrap="square" lIns="0" tIns="81915" rIns="0" bIns="0" rtlCol="0">
            <a:spAutoFit/>
          </a:bodyPr>
          <a:lstStyle/>
          <a:p>
            <a:pPr marL="1270" algn="ctr">
              <a:lnSpc>
                <a:spcPct val="100000"/>
              </a:lnSpc>
              <a:spcBef>
                <a:spcPts val="645"/>
              </a:spcBef>
            </a:pPr>
            <a:r>
              <a:rPr sz="1800" b="1" spc="-35" dirty="0">
                <a:latin typeface="Verdana"/>
                <a:cs typeface="Verdana"/>
              </a:rPr>
              <a:t>City</a:t>
            </a:r>
            <a:endParaRPr sz="1800" b="1" dirty="0">
              <a:latin typeface="Verdana"/>
              <a:cs typeface="Verdana"/>
            </a:endParaRPr>
          </a:p>
        </p:txBody>
      </p:sp>
      <p:sp>
        <p:nvSpPr>
          <p:cNvPr id="6" name="object 6"/>
          <p:cNvSpPr txBox="1"/>
          <p:nvPr/>
        </p:nvSpPr>
        <p:spPr>
          <a:xfrm>
            <a:off x="5739384" y="976129"/>
            <a:ext cx="5385816" cy="1233671"/>
          </a:xfrm>
          <a:prstGeom prst="rect">
            <a:avLst/>
          </a:prstGeom>
          <a:noFill/>
          <a:ln w="12700">
            <a:solidFill>
              <a:schemeClr val="bg2"/>
            </a:solidFill>
          </a:ln>
        </p:spPr>
        <p:txBody>
          <a:bodyPr vert="horz" wrap="square" lIns="0" tIns="2540" rIns="0" bIns="0" rtlCol="0">
            <a:spAutoFit/>
          </a:bodyPr>
          <a:lstStyle/>
          <a:p>
            <a:pPr>
              <a:lnSpc>
                <a:spcPct val="100000"/>
              </a:lnSpc>
              <a:spcBef>
                <a:spcPts val="20"/>
              </a:spcBef>
            </a:pPr>
            <a:r>
              <a:rPr lang="en-US" sz="2000" b="0" i="0" dirty="0">
                <a:effectLst/>
                <a:latin typeface="Steka Text"/>
              </a:rPr>
              <a:t>Based on the assumption that the leads have not been categorized yet for the 'Select' option, it is observed that the majority of conversions are from the 'Select' category.</a:t>
            </a:r>
            <a:endParaRPr sz="1200" dirty="0">
              <a:latin typeface="Steka Text"/>
              <a:cs typeface="Verdana"/>
            </a:endParaRPr>
          </a:p>
        </p:txBody>
      </p:sp>
      <p:sp>
        <p:nvSpPr>
          <p:cNvPr id="7" name="object 7"/>
          <p:cNvSpPr txBox="1"/>
          <p:nvPr/>
        </p:nvSpPr>
        <p:spPr>
          <a:xfrm>
            <a:off x="5739384" y="4356936"/>
            <a:ext cx="5538216" cy="1358064"/>
          </a:xfrm>
          <a:prstGeom prst="rect">
            <a:avLst/>
          </a:prstGeom>
          <a:noFill/>
          <a:ln w="12700">
            <a:noFill/>
          </a:ln>
        </p:spPr>
        <p:txBody>
          <a:bodyPr vert="horz" wrap="square" lIns="0" tIns="381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teka Text"/>
              </a:rPr>
              <a:t>The analysis reveals that a significant portion of the students and converted leads are from Mumbai, indicating that Mumbai is the geographical area where the company has the highest reach and presence.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teka Tex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7991" y="902208"/>
            <a:ext cx="5245608" cy="3544824"/>
          </a:xfrm>
          <a:prstGeom prst="rect">
            <a:avLst/>
          </a:prstGeom>
        </p:spPr>
      </p:pic>
      <p:pic>
        <p:nvPicPr>
          <p:cNvPr id="3" name="object 3"/>
          <p:cNvPicPr/>
          <p:nvPr/>
        </p:nvPicPr>
        <p:blipFill>
          <a:blip r:embed="rId3" cstate="print"/>
          <a:stretch>
            <a:fillRect/>
          </a:stretch>
        </p:blipFill>
        <p:spPr>
          <a:xfrm>
            <a:off x="6620256" y="902208"/>
            <a:ext cx="5422391" cy="4023360"/>
          </a:xfrm>
          <a:prstGeom prst="rect">
            <a:avLst/>
          </a:prstGeom>
        </p:spPr>
      </p:pic>
      <p:sp>
        <p:nvSpPr>
          <p:cNvPr id="5" name="object 5"/>
          <p:cNvSpPr txBox="1"/>
          <p:nvPr/>
        </p:nvSpPr>
        <p:spPr>
          <a:xfrm>
            <a:off x="1371600" y="4791454"/>
            <a:ext cx="4069079" cy="1704339"/>
          </a:xfrm>
          <a:prstGeom prst="rect">
            <a:avLst/>
          </a:prstGeom>
          <a:noFill/>
          <a:ln w="12700">
            <a:noFill/>
          </a:ln>
        </p:spPr>
        <p:txBody>
          <a:bodyPr vert="horz" wrap="square" lIns="0" tIns="5080" rIns="0" bIns="0" rtlCol="0">
            <a:spAutoFit/>
          </a:bodyPr>
          <a:lstStyle/>
          <a:p>
            <a:pPr>
              <a:lnSpc>
                <a:spcPct val="100000"/>
              </a:lnSpc>
              <a:spcBef>
                <a:spcPts val="40"/>
              </a:spcBef>
            </a:pPr>
            <a:endParaRPr sz="1950" dirty="0">
              <a:latin typeface="Times New Roman"/>
              <a:cs typeface="Times New Roman"/>
            </a:endParaRPr>
          </a:p>
          <a:p>
            <a:pPr marL="95885" marR="90805" indent="-1270" algn="ctr">
              <a:lnSpc>
                <a:spcPct val="100000"/>
              </a:lnSpc>
              <a:spcBef>
                <a:spcPts val="5"/>
              </a:spcBef>
            </a:pPr>
            <a:r>
              <a:rPr sz="1800" spc="-5" dirty="0">
                <a:latin typeface="Calibri"/>
                <a:cs typeface="Calibri"/>
              </a:rPr>
              <a:t>The</a:t>
            </a:r>
            <a:r>
              <a:rPr sz="1800" spc="95" dirty="0">
                <a:latin typeface="Calibri"/>
                <a:cs typeface="Calibri"/>
              </a:rPr>
              <a:t> </a:t>
            </a:r>
            <a:r>
              <a:rPr sz="1800" spc="-15" dirty="0">
                <a:latin typeface="Calibri"/>
                <a:cs typeface="Calibri"/>
              </a:rPr>
              <a:t>conversion</a:t>
            </a:r>
            <a:r>
              <a:rPr sz="1800" spc="90" dirty="0">
                <a:latin typeface="Calibri"/>
                <a:cs typeface="Calibri"/>
              </a:rPr>
              <a:t> </a:t>
            </a:r>
            <a:r>
              <a:rPr sz="1800" spc="-25" dirty="0">
                <a:latin typeface="Calibri"/>
                <a:cs typeface="Calibri"/>
              </a:rPr>
              <a:t>rates</a:t>
            </a:r>
            <a:r>
              <a:rPr sz="1800" spc="114" dirty="0">
                <a:latin typeface="Calibri"/>
                <a:cs typeface="Calibri"/>
              </a:rPr>
              <a:t> </a:t>
            </a:r>
            <a:r>
              <a:rPr sz="1800" spc="-15" dirty="0">
                <a:latin typeface="Calibri"/>
                <a:cs typeface="Calibri"/>
              </a:rPr>
              <a:t>for</a:t>
            </a:r>
            <a:r>
              <a:rPr sz="1800" spc="80" dirty="0">
                <a:latin typeface="Calibri"/>
                <a:cs typeface="Calibri"/>
              </a:rPr>
              <a:t> </a:t>
            </a:r>
            <a:r>
              <a:rPr sz="1800" spc="-10" dirty="0">
                <a:latin typeface="Calibri"/>
                <a:cs typeface="Calibri"/>
              </a:rPr>
              <a:t>the</a:t>
            </a:r>
            <a:r>
              <a:rPr sz="1800" spc="95" dirty="0">
                <a:latin typeface="Calibri"/>
                <a:cs typeface="Calibri"/>
              </a:rPr>
              <a:t> </a:t>
            </a:r>
            <a:r>
              <a:rPr sz="1800" spc="-15" dirty="0">
                <a:latin typeface="Calibri"/>
                <a:cs typeface="Calibri"/>
              </a:rPr>
              <a:t>students </a:t>
            </a:r>
            <a:r>
              <a:rPr sz="1800" spc="-10" dirty="0">
                <a:latin typeface="Calibri"/>
                <a:cs typeface="Calibri"/>
              </a:rPr>
              <a:t> </a:t>
            </a:r>
            <a:r>
              <a:rPr sz="1800" spc="-5" dirty="0">
                <a:latin typeface="Calibri"/>
                <a:cs typeface="Calibri"/>
              </a:rPr>
              <a:t>who</a:t>
            </a:r>
            <a:r>
              <a:rPr sz="1800" dirty="0">
                <a:latin typeface="Calibri"/>
                <a:cs typeface="Calibri"/>
              </a:rPr>
              <a:t> </a:t>
            </a:r>
            <a:r>
              <a:rPr sz="1800" spc="-15" dirty="0">
                <a:latin typeface="Calibri"/>
                <a:cs typeface="Calibri"/>
              </a:rPr>
              <a:t>asked</a:t>
            </a:r>
            <a:r>
              <a:rPr sz="1800"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the</a:t>
            </a:r>
            <a:r>
              <a:rPr sz="1800" spc="10" dirty="0">
                <a:latin typeface="Calibri"/>
                <a:cs typeface="Calibri"/>
              </a:rPr>
              <a:t> </a:t>
            </a:r>
            <a:r>
              <a:rPr sz="1800" spc="-10" dirty="0">
                <a:latin typeface="Calibri"/>
                <a:cs typeface="Calibri"/>
              </a:rPr>
              <a:t>copy</a:t>
            </a:r>
            <a:r>
              <a:rPr sz="1800" spc="-5" dirty="0">
                <a:latin typeface="Calibri"/>
                <a:cs typeface="Calibri"/>
              </a:rPr>
              <a:t> </a:t>
            </a:r>
            <a:r>
              <a:rPr sz="1800" dirty="0">
                <a:latin typeface="Calibri"/>
                <a:cs typeface="Calibri"/>
              </a:rPr>
              <a:t>of</a:t>
            </a:r>
            <a:r>
              <a:rPr sz="1800" spc="-10" dirty="0">
                <a:latin typeface="Calibri"/>
                <a:cs typeface="Calibri"/>
              </a:rPr>
              <a:t> mastering</a:t>
            </a:r>
            <a:r>
              <a:rPr sz="1800" spc="30" dirty="0">
                <a:latin typeface="Calibri"/>
                <a:cs typeface="Calibri"/>
              </a:rPr>
              <a:t> </a:t>
            </a:r>
            <a:r>
              <a:rPr sz="1800" spc="-5" dirty="0">
                <a:latin typeface="Calibri"/>
                <a:cs typeface="Calibri"/>
              </a:rPr>
              <a:t>the </a:t>
            </a:r>
            <a:r>
              <a:rPr sz="1800" dirty="0">
                <a:latin typeface="Calibri"/>
                <a:cs typeface="Calibri"/>
              </a:rPr>
              <a:t> </a:t>
            </a:r>
            <a:r>
              <a:rPr sz="1800" spc="-10" dirty="0">
                <a:latin typeface="Calibri"/>
                <a:cs typeface="Calibri"/>
              </a:rPr>
              <a:t>interview</a:t>
            </a:r>
            <a:r>
              <a:rPr sz="1800" spc="40" dirty="0">
                <a:latin typeface="Calibri"/>
                <a:cs typeface="Calibri"/>
              </a:rPr>
              <a:t> </a:t>
            </a:r>
            <a:r>
              <a:rPr sz="1800" spc="-10" dirty="0">
                <a:latin typeface="Calibri"/>
                <a:cs typeface="Calibri"/>
              </a:rPr>
              <a:t>are</a:t>
            </a:r>
            <a:r>
              <a:rPr sz="1800" spc="-15" dirty="0">
                <a:latin typeface="Calibri"/>
                <a:cs typeface="Calibri"/>
              </a:rPr>
              <a:t> </a:t>
            </a:r>
            <a:r>
              <a:rPr sz="1800" spc="-10" dirty="0">
                <a:latin typeface="Calibri"/>
                <a:cs typeface="Calibri"/>
              </a:rPr>
              <a:t>less</a:t>
            </a:r>
            <a:r>
              <a:rPr sz="1800" spc="10" dirty="0">
                <a:latin typeface="Calibri"/>
                <a:cs typeface="Calibri"/>
              </a:rPr>
              <a:t> </a:t>
            </a:r>
            <a:r>
              <a:rPr sz="1800" spc="-5" dirty="0">
                <a:latin typeface="Calibri"/>
                <a:cs typeface="Calibri"/>
              </a:rPr>
              <a:t>than</a:t>
            </a:r>
            <a:r>
              <a:rPr sz="1800" spc="30" dirty="0">
                <a:latin typeface="Calibri"/>
                <a:cs typeface="Calibri"/>
              </a:rPr>
              <a:t> </a:t>
            </a:r>
            <a:r>
              <a:rPr sz="1800" spc="-5" dirty="0">
                <a:latin typeface="Calibri"/>
                <a:cs typeface="Calibri"/>
              </a:rPr>
              <a:t>the</a:t>
            </a:r>
            <a:r>
              <a:rPr sz="1800" spc="10" dirty="0">
                <a:latin typeface="Calibri"/>
                <a:cs typeface="Calibri"/>
              </a:rPr>
              <a:t> </a:t>
            </a:r>
            <a:r>
              <a:rPr sz="1800" spc="-5" dirty="0">
                <a:latin typeface="Calibri"/>
                <a:cs typeface="Calibri"/>
              </a:rPr>
              <a:t>one</a:t>
            </a:r>
            <a:r>
              <a:rPr sz="1800" spc="10" dirty="0">
                <a:latin typeface="Calibri"/>
                <a:cs typeface="Calibri"/>
              </a:rPr>
              <a:t> </a:t>
            </a:r>
            <a:r>
              <a:rPr sz="1800" spc="-5" dirty="0">
                <a:latin typeface="Calibri"/>
                <a:cs typeface="Calibri"/>
              </a:rPr>
              <a:t>who</a:t>
            </a:r>
            <a:r>
              <a:rPr sz="1800" dirty="0">
                <a:latin typeface="Calibri"/>
                <a:cs typeface="Calibri"/>
              </a:rPr>
              <a:t> </a:t>
            </a:r>
            <a:r>
              <a:rPr sz="1800" spc="-5" dirty="0">
                <a:latin typeface="Calibri"/>
                <a:cs typeface="Calibri"/>
              </a:rPr>
              <a:t>don’t </a:t>
            </a:r>
            <a:r>
              <a:rPr sz="1800" spc="-395" dirty="0">
                <a:latin typeface="Calibri"/>
                <a:cs typeface="Calibri"/>
              </a:rPr>
              <a:t> </a:t>
            </a:r>
            <a:r>
              <a:rPr sz="1800" spc="-15" dirty="0">
                <a:latin typeface="Calibri"/>
                <a:cs typeface="Calibri"/>
              </a:rPr>
              <a:t>want</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copy</a:t>
            </a:r>
            <a:endParaRPr sz="1800" dirty="0">
              <a:latin typeface="Calibri"/>
              <a:cs typeface="Calibri"/>
            </a:endParaRPr>
          </a:p>
        </p:txBody>
      </p:sp>
      <p:sp>
        <p:nvSpPr>
          <p:cNvPr id="6" name="object 6"/>
          <p:cNvSpPr txBox="1"/>
          <p:nvPr/>
        </p:nvSpPr>
        <p:spPr>
          <a:xfrm>
            <a:off x="7391400" y="4793631"/>
            <a:ext cx="4069079" cy="1704339"/>
          </a:xfrm>
          <a:prstGeom prst="rect">
            <a:avLst/>
          </a:prstGeom>
          <a:noFill/>
          <a:ln w="12700">
            <a:noFill/>
          </a:ln>
        </p:spPr>
        <p:txBody>
          <a:bodyPr vert="horz" wrap="square" lIns="0" tIns="5080" rIns="0" bIns="0" rtlCol="0">
            <a:spAutoFit/>
          </a:bodyPr>
          <a:lstStyle/>
          <a:p>
            <a:pPr>
              <a:lnSpc>
                <a:spcPct val="100000"/>
              </a:lnSpc>
              <a:spcBef>
                <a:spcPts val="40"/>
              </a:spcBef>
            </a:pPr>
            <a:endParaRPr sz="1950" dirty="0">
              <a:latin typeface="Times New Roman"/>
              <a:cs typeface="Times New Roman"/>
            </a:endParaRPr>
          </a:p>
          <a:p>
            <a:pPr marL="167640" marR="159385" indent="1270" algn="ctr">
              <a:lnSpc>
                <a:spcPct val="100000"/>
              </a:lnSpc>
              <a:spcBef>
                <a:spcPts val="5"/>
              </a:spcBef>
            </a:pPr>
            <a:r>
              <a:rPr sz="1800" spc="-5" dirty="0">
                <a:latin typeface="Calibri"/>
                <a:cs typeface="Calibri"/>
              </a:rPr>
              <a:t>The</a:t>
            </a:r>
            <a:r>
              <a:rPr sz="1800" spc="10" dirty="0">
                <a:latin typeface="Calibri"/>
                <a:cs typeface="Calibri"/>
              </a:rPr>
              <a:t> </a:t>
            </a:r>
            <a:r>
              <a:rPr sz="1800" spc="-10" dirty="0">
                <a:latin typeface="Calibri"/>
                <a:cs typeface="Calibri"/>
              </a:rPr>
              <a:t>highly</a:t>
            </a:r>
            <a:r>
              <a:rPr sz="1800" spc="40" dirty="0">
                <a:latin typeface="Calibri"/>
                <a:cs typeface="Calibri"/>
              </a:rPr>
              <a:t> </a:t>
            </a:r>
            <a:r>
              <a:rPr sz="1800" spc="-10" dirty="0">
                <a:latin typeface="Calibri"/>
                <a:cs typeface="Calibri"/>
              </a:rPr>
              <a:t>used</a:t>
            </a:r>
            <a:r>
              <a:rPr sz="1800" spc="30" dirty="0">
                <a:latin typeface="Calibri"/>
                <a:cs typeface="Calibri"/>
              </a:rPr>
              <a:t> </a:t>
            </a:r>
            <a:r>
              <a:rPr sz="1800" spc="-10" dirty="0">
                <a:latin typeface="Calibri"/>
                <a:cs typeface="Calibri"/>
              </a:rPr>
              <a:t>passage</a:t>
            </a:r>
            <a:r>
              <a:rPr sz="1800" spc="25" dirty="0">
                <a:latin typeface="Calibri"/>
                <a:cs typeface="Calibri"/>
              </a:rPr>
              <a:t> </a:t>
            </a:r>
            <a:r>
              <a:rPr sz="1800" dirty="0">
                <a:latin typeface="Calibri"/>
                <a:cs typeface="Calibri"/>
              </a:rPr>
              <a:t>of</a:t>
            </a:r>
            <a:r>
              <a:rPr sz="1800" spc="-5" dirty="0">
                <a:latin typeface="Calibri"/>
                <a:cs typeface="Calibri"/>
              </a:rPr>
              <a:t> connection </a:t>
            </a:r>
            <a:r>
              <a:rPr sz="1800" dirty="0">
                <a:latin typeface="Calibri"/>
                <a:cs typeface="Calibri"/>
              </a:rPr>
              <a:t> </a:t>
            </a:r>
            <a:r>
              <a:rPr sz="1800" spc="-5" dirty="0">
                <a:latin typeface="Calibri"/>
                <a:cs typeface="Calibri"/>
              </a:rPr>
              <a:t>with</a:t>
            </a:r>
            <a:r>
              <a:rPr sz="1800" dirty="0">
                <a:latin typeface="Calibri"/>
                <a:cs typeface="Calibri"/>
              </a:rPr>
              <a:t> </a:t>
            </a:r>
            <a:r>
              <a:rPr sz="1800" spc="-15" dirty="0">
                <a:latin typeface="Calibri"/>
                <a:cs typeface="Calibri"/>
              </a:rPr>
              <a:t>students</a:t>
            </a:r>
            <a:r>
              <a:rPr sz="1800" spc="50"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on</a:t>
            </a:r>
            <a:r>
              <a:rPr sz="1800" spc="-20" dirty="0">
                <a:latin typeface="Calibri"/>
                <a:cs typeface="Calibri"/>
              </a:rPr>
              <a:t> </a:t>
            </a:r>
            <a:r>
              <a:rPr sz="1800" dirty="0">
                <a:latin typeface="Calibri"/>
                <a:cs typeface="Calibri"/>
              </a:rPr>
              <a:t>Email</a:t>
            </a:r>
            <a:r>
              <a:rPr sz="1800" spc="-15"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SMS</a:t>
            </a:r>
            <a:r>
              <a:rPr sz="1800" dirty="0">
                <a:latin typeface="Calibri"/>
                <a:cs typeface="Calibri"/>
              </a:rPr>
              <a:t> </a:t>
            </a:r>
            <a:r>
              <a:rPr sz="1800" spc="-5" dirty="0">
                <a:latin typeface="Calibri"/>
                <a:cs typeface="Calibri"/>
              </a:rPr>
              <a:t>and </a:t>
            </a:r>
            <a:r>
              <a:rPr sz="1800" spc="-39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conversion</a:t>
            </a:r>
            <a:r>
              <a:rPr sz="1800" spc="5" dirty="0">
                <a:latin typeface="Calibri"/>
                <a:cs typeface="Calibri"/>
              </a:rPr>
              <a:t> </a:t>
            </a:r>
            <a:r>
              <a:rPr sz="1800" spc="-25" dirty="0">
                <a:latin typeface="Calibri"/>
                <a:cs typeface="Calibri"/>
              </a:rPr>
              <a:t>rates</a:t>
            </a:r>
            <a:r>
              <a:rPr sz="1800" spc="30" dirty="0">
                <a:latin typeface="Calibri"/>
                <a:cs typeface="Calibri"/>
              </a:rPr>
              <a:t> </a:t>
            </a:r>
            <a:r>
              <a:rPr sz="1800" dirty="0">
                <a:latin typeface="Calibri"/>
                <a:cs typeface="Calibri"/>
              </a:rPr>
              <a:t>on</a:t>
            </a:r>
            <a:r>
              <a:rPr sz="1800" spc="5" dirty="0">
                <a:latin typeface="Calibri"/>
                <a:cs typeface="Calibri"/>
              </a:rPr>
              <a:t> </a:t>
            </a:r>
            <a:r>
              <a:rPr sz="1800" spc="-5" dirty="0">
                <a:latin typeface="Calibri"/>
                <a:cs typeface="Calibri"/>
              </a:rPr>
              <a:t>SMS</a:t>
            </a:r>
            <a:r>
              <a:rPr sz="1800" spc="5" dirty="0">
                <a:latin typeface="Calibri"/>
                <a:cs typeface="Calibri"/>
              </a:rPr>
              <a:t> </a:t>
            </a:r>
            <a:r>
              <a:rPr sz="1800" spc="-10" dirty="0">
                <a:latin typeface="Calibri"/>
                <a:cs typeface="Calibri"/>
              </a:rPr>
              <a:t>are</a:t>
            </a:r>
            <a:r>
              <a:rPr sz="1800" spc="-15" dirty="0">
                <a:latin typeface="Calibri"/>
                <a:cs typeface="Calibri"/>
              </a:rPr>
              <a:t> way </a:t>
            </a:r>
            <a:r>
              <a:rPr sz="1800" spc="-10" dirty="0">
                <a:latin typeface="Calibri"/>
                <a:cs typeface="Calibri"/>
              </a:rPr>
              <a:t> higher</a:t>
            </a:r>
            <a:r>
              <a:rPr sz="1800" spc="60" dirty="0">
                <a:latin typeface="Calibri"/>
                <a:cs typeface="Calibri"/>
              </a:rPr>
              <a:t> </a:t>
            </a:r>
            <a:r>
              <a:rPr sz="1800" spc="-5" dirty="0">
                <a:latin typeface="Calibri"/>
                <a:cs typeface="Calibri"/>
              </a:rPr>
              <a:t>than</a:t>
            </a:r>
            <a:r>
              <a:rPr sz="1800" spc="1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Email.</a:t>
            </a:r>
            <a:endParaRPr sz="1800" dirty="0">
              <a:latin typeface="Calibri"/>
              <a:cs typeface="Calibri"/>
            </a:endParaRPr>
          </a:p>
        </p:txBody>
      </p:sp>
      <p:sp>
        <p:nvSpPr>
          <p:cNvPr id="8" name="Rectangle 7">
            <a:extLst>
              <a:ext uri="{FF2B5EF4-FFF2-40B4-BE49-F238E27FC236}">
                <a16:creationId xmlns:a16="http://schemas.microsoft.com/office/drawing/2014/main" id="{33836EF4-CAC0-0216-A5DA-DA55E97BFEB8}"/>
              </a:ext>
            </a:extLst>
          </p:cNvPr>
          <p:cNvSpPr/>
          <p:nvPr/>
        </p:nvSpPr>
        <p:spPr>
          <a:xfrm>
            <a:off x="304800" y="533400"/>
            <a:ext cx="533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Verdana"/>
                <a:cs typeface="Verdana"/>
              </a:rPr>
              <a:t>Mas</a:t>
            </a:r>
            <a:r>
              <a:rPr lang="en-US" sz="1800" spc="-15" dirty="0">
                <a:latin typeface="Verdana"/>
                <a:cs typeface="Verdana"/>
              </a:rPr>
              <a:t>t</a:t>
            </a:r>
            <a:r>
              <a:rPr lang="en-US" sz="1800" spc="5" dirty="0">
                <a:latin typeface="Verdana"/>
                <a:cs typeface="Verdana"/>
              </a:rPr>
              <a:t>e</a:t>
            </a:r>
            <a:r>
              <a:rPr lang="en-US" sz="1800" spc="10" dirty="0">
                <a:latin typeface="Verdana"/>
                <a:cs typeface="Verdana"/>
              </a:rPr>
              <a:t>r</a:t>
            </a:r>
            <a:r>
              <a:rPr lang="en-US" sz="1800" spc="20" dirty="0">
                <a:latin typeface="Verdana"/>
                <a:cs typeface="Verdana"/>
              </a:rPr>
              <a:t>i</a:t>
            </a:r>
            <a:r>
              <a:rPr lang="en-US" sz="1800" spc="5" dirty="0">
                <a:latin typeface="Verdana"/>
                <a:cs typeface="Verdana"/>
              </a:rPr>
              <a:t>n</a:t>
            </a:r>
            <a:r>
              <a:rPr lang="en-US" sz="1800" dirty="0">
                <a:latin typeface="Verdana"/>
                <a:cs typeface="Verdana"/>
              </a:rPr>
              <a:t>g</a:t>
            </a:r>
            <a:r>
              <a:rPr lang="en-US" sz="1800" spc="-165" dirty="0">
                <a:latin typeface="Verdana"/>
                <a:cs typeface="Verdana"/>
              </a:rPr>
              <a:t> </a:t>
            </a:r>
            <a:r>
              <a:rPr lang="en-US" sz="1800" spc="-10" dirty="0">
                <a:latin typeface="Verdana"/>
                <a:cs typeface="Verdana"/>
              </a:rPr>
              <a:t>t</a:t>
            </a:r>
            <a:r>
              <a:rPr lang="en-US" sz="1800" spc="5" dirty="0">
                <a:latin typeface="Verdana"/>
                <a:cs typeface="Verdana"/>
              </a:rPr>
              <a:t>h</a:t>
            </a:r>
            <a:r>
              <a:rPr lang="en-US" sz="1800" dirty="0">
                <a:latin typeface="Verdana"/>
                <a:cs typeface="Verdana"/>
              </a:rPr>
              <a:t>e </a:t>
            </a:r>
            <a:r>
              <a:rPr lang="en-US" sz="1800" spc="20" dirty="0">
                <a:latin typeface="Verdana"/>
                <a:cs typeface="Verdana"/>
              </a:rPr>
              <a:t>I</a:t>
            </a:r>
            <a:r>
              <a:rPr lang="en-US" sz="1800" dirty="0">
                <a:latin typeface="Verdana"/>
                <a:cs typeface="Verdana"/>
              </a:rPr>
              <a:t>n</a:t>
            </a:r>
            <a:r>
              <a:rPr lang="en-US" sz="1800" spc="-15" dirty="0">
                <a:latin typeface="Verdana"/>
                <a:cs typeface="Verdana"/>
              </a:rPr>
              <a:t>t</a:t>
            </a:r>
            <a:r>
              <a:rPr lang="en-US" sz="1800" dirty="0">
                <a:latin typeface="Verdana"/>
                <a:cs typeface="Verdana"/>
              </a:rPr>
              <a:t>e</a:t>
            </a:r>
            <a:r>
              <a:rPr lang="en-US" sz="1800" spc="5" dirty="0">
                <a:latin typeface="Verdana"/>
                <a:cs typeface="Verdana"/>
              </a:rPr>
              <a:t>r</a:t>
            </a:r>
            <a:r>
              <a:rPr lang="en-US" sz="1800" spc="-15" dirty="0">
                <a:latin typeface="Verdana"/>
                <a:cs typeface="Verdana"/>
              </a:rPr>
              <a:t>v</a:t>
            </a:r>
            <a:r>
              <a:rPr lang="en-US" sz="1800" spc="20" dirty="0">
                <a:latin typeface="Verdana"/>
                <a:cs typeface="Verdana"/>
              </a:rPr>
              <a:t>i</a:t>
            </a:r>
            <a:r>
              <a:rPr lang="en-US" sz="1800" dirty="0">
                <a:latin typeface="Verdana"/>
                <a:cs typeface="Verdana"/>
              </a:rPr>
              <a:t>ew</a:t>
            </a:r>
            <a:r>
              <a:rPr lang="en-US" sz="1800" spc="-160" dirty="0">
                <a:latin typeface="Verdana"/>
                <a:cs typeface="Verdana"/>
              </a:rPr>
              <a:t> </a:t>
            </a:r>
            <a:r>
              <a:rPr lang="en-US" sz="1800" spc="-70" dirty="0">
                <a:latin typeface="Verdana"/>
                <a:cs typeface="Verdana"/>
              </a:rPr>
              <a:t>(</a:t>
            </a:r>
            <a:r>
              <a:rPr lang="en-US" sz="1800" spc="5" dirty="0">
                <a:latin typeface="Verdana"/>
                <a:cs typeface="Verdana"/>
              </a:rPr>
              <a:t>c</a:t>
            </a:r>
            <a:r>
              <a:rPr lang="en-US" sz="1800" dirty="0">
                <a:latin typeface="Verdana"/>
                <a:cs typeface="Verdana"/>
              </a:rPr>
              <a:t>o</a:t>
            </a:r>
            <a:r>
              <a:rPr lang="en-US" sz="1800" spc="-10" dirty="0">
                <a:latin typeface="Verdana"/>
                <a:cs typeface="Verdana"/>
              </a:rPr>
              <a:t>p</a:t>
            </a:r>
            <a:r>
              <a:rPr lang="en-US" sz="1800" spc="-5" dirty="0">
                <a:latin typeface="Verdana"/>
                <a:cs typeface="Verdana"/>
              </a:rPr>
              <a:t>y)</a:t>
            </a:r>
            <a:endParaRPr lang="en-US" sz="1800" dirty="0">
              <a:latin typeface="Verdana"/>
              <a:cs typeface="Verdana"/>
            </a:endParaRPr>
          </a:p>
        </p:txBody>
      </p:sp>
      <p:sp>
        <p:nvSpPr>
          <p:cNvPr id="9" name="Rectangle 8">
            <a:extLst>
              <a:ext uri="{FF2B5EF4-FFF2-40B4-BE49-F238E27FC236}">
                <a16:creationId xmlns:a16="http://schemas.microsoft.com/office/drawing/2014/main" id="{9848CC3A-DE03-6491-CDBC-3BDE92ADA4BD}"/>
              </a:ext>
            </a:extLst>
          </p:cNvPr>
          <p:cNvSpPr/>
          <p:nvPr/>
        </p:nvSpPr>
        <p:spPr>
          <a:xfrm>
            <a:off x="6934200" y="457200"/>
            <a:ext cx="1600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pc="5" dirty="0">
                <a:latin typeface="Verdana"/>
                <a:cs typeface="Verdana"/>
              </a:rPr>
              <a:t>L</a:t>
            </a:r>
            <a:r>
              <a:rPr lang="en-US" sz="1800" spc="-10" dirty="0">
                <a:latin typeface="Verdana"/>
                <a:cs typeface="Verdana"/>
              </a:rPr>
              <a:t>a</a:t>
            </a:r>
            <a:r>
              <a:rPr lang="en-US" sz="1800" spc="-5" dirty="0">
                <a:latin typeface="Verdana"/>
                <a:cs typeface="Verdana"/>
              </a:rPr>
              <a:t>s</a:t>
            </a:r>
            <a:r>
              <a:rPr lang="en-US" sz="1800" dirty="0">
                <a:latin typeface="Verdana"/>
                <a:cs typeface="Verdana"/>
              </a:rPr>
              <a:t>t</a:t>
            </a:r>
            <a:r>
              <a:rPr lang="en-US" sz="1800" spc="-150" dirty="0">
                <a:latin typeface="Verdana"/>
                <a:cs typeface="Verdana"/>
              </a:rPr>
              <a:t> </a:t>
            </a:r>
            <a:r>
              <a:rPr lang="en-US" sz="1800" spc="-105" dirty="0">
                <a:latin typeface="Verdana"/>
                <a:cs typeface="Verdana"/>
              </a:rPr>
              <a:t>A</a:t>
            </a:r>
            <a:r>
              <a:rPr lang="en-US" sz="1800" spc="5" dirty="0">
                <a:latin typeface="Verdana"/>
                <a:cs typeface="Verdana"/>
              </a:rPr>
              <a:t>c</a:t>
            </a:r>
            <a:r>
              <a:rPr lang="en-US" sz="1800" spc="-15" dirty="0">
                <a:latin typeface="Verdana"/>
                <a:cs typeface="Verdana"/>
              </a:rPr>
              <a:t>t</a:t>
            </a:r>
            <a:r>
              <a:rPr lang="en-US" sz="1800" spc="20" dirty="0">
                <a:latin typeface="Verdana"/>
                <a:cs typeface="Verdana"/>
              </a:rPr>
              <a:t>i</a:t>
            </a:r>
            <a:r>
              <a:rPr lang="en-US" sz="1800" spc="-15" dirty="0">
                <a:latin typeface="Verdana"/>
                <a:cs typeface="Verdana"/>
              </a:rPr>
              <a:t>v</a:t>
            </a:r>
            <a:r>
              <a:rPr lang="en-US" sz="1800" spc="20" dirty="0">
                <a:latin typeface="Verdana"/>
                <a:cs typeface="Verdana"/>
              </a:rPr>
              <a:t>i</a:t>
            </a:r>
            <a:r>
              <a:rPr lang="en-US" sz="1800" spc="-15" dirty="0">
                <a:latin typeface="Verdana"/>
                <a:cs typeface="Verdana"/>
              </a:rPr>
              <a:t>t</a:t>
            </a:r>
            <a:r>
              <a:rPr lang="en-US" sz="1800" dirty="0">
                <a:latin typeface="Verdana"/>
                <a:cs typeface="Verdana"/>
              </a:rPr>
              <a: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394" y="545606"/>
            <a:ext cx="8298180" cy="444994"/>
          </a:xfrm>
          <a:prstGeom prst="rect">
            <a:avLst/>
          </a:prstGeom>
        </p:spPr>
        <p:txBody>
          <a:bodyPr vert="horz" wrap="square" lIns="0" tIns="13970" rIns="0" bIns="0" rtlCol="0">
            <a:spAutoFit/>
          </a:bodyPr>
          <a:lstStyle/>
          <a:p>
            <a:pPr marL="12700">
              <a:lnSpc>
                <a:spcPct val="100000"/>
              </a:lnSpc>
              <a:spcBef>
                <a:spcPts val="110"/>
              </a:spcBef>
            </a:pPr>
            <a:r>
              <a:rPr sz="2800" spc="-30" dirty="0">
                <a:solidFill>
                  <a:srgbClr val="252525"/>
                </a:solidFill>
                <a:latin typeface="Sitka Text" pitchFamily="2" charset="0"/>
              </a:rPr>
              <a:t>Data</a:t>
            </a:r>
            <a:r>
              <a:rPr sz="2800" spc="-5" dirty="0">
                <a:solidFill>
                  <a:srgbClr val="252525"/>
                </a:solidFill>
                <a:latin typeface="Sitka Text" pitchFamily="2" charset="0"/>
              </a:rPr>
              <a:t> Preprocessing</a:t>
            </a:r>
            <a:r>
              <a:rPr sz="2800" spc="-50" dirty="0">
                <a:solidFill>
                  <a:srgbClr val="252525"/>
                </a:solidFill>
                <a:latin typeface="Sitka Text" pitchFamily="2" charset="0"/>
              </a:rPr>
              <a:t> </a:t>
            </a:r>
            <a:r>
              <a:rPr sz="2800" dirty="0">
                <a:solidFill>
                  <a:srgbClr val="252525"/>
                </a:solidFill>
                <a:latin typeface="Sitka Text" pitchFamily="2" charset="0"/>
              </a:rPr>
              <a:t>and</a:t>
            </a:r>
            <a:r>
              <a:rPr sz="2800" spc="-30" dirty="0">
                <a:solidFill>
                  <a:srgbClr val="252525"/>
                </a:solidFill>
                <a:latin typeface="Sitka Text" pitchFamily="2" charset="0"/>
              </a:rPr>
              <a:t> </a:t>
            </a:r>
            <a:r>
              <a:rPr sz="2800" dirty="0">
                <a:solidFill>
                  <a:srgbClr val="252525"/>
                </a:solidFill>
                <a:latin typeface="Sitka Text" pitchFamily="2" charset="0"/>
              </a:rPr>
              <a:t>Model</a:t>
            </a:r>
            <a:r>
              <a:rPr sz="2800" spc="-55" dirty="0">
                <a:solidFill>
                  <a:srgbClr val="252525"/>
                </a:solidFill>
                <a:latin typeface="Sitka Text" pitchFamily="2" charset="0"/>
              </a:rPr>
              <a:t> </a:t>
            </a:r>
            <a:r>
              <a:rPr sz="2800" spc="5" dirty="0">
                <a:solidFill>
                  <a:srgbClr val="252525"/>
                </a:solidFill>
                <a:latin typeface="Sitka Text" pitchFamily="2" charset="0"/>
              </a:rPr>
              <a:t>Building</a:t>
            </a:r>
            <a:endParaRPr sz="2800" dirty="0">
              <a:latin typeface="Sitka Text" pitchFamily="2" charset="0"/>
            </a:endParaRPr>
          </a:p>
        </p:txBody>
      </p:sp>
      <p:sp>
        <p:nvSpPr>
          <p:cNvPr id="3" name="object 3"/>
          <p:cNvSpPr txBox="1"/>
          <p:nvPr/>
        </p:nvSpPr>
        <p:spPr>
          <a:xfrm>
            <a:off x="1295400" y="1066800"/>
            <a:ext cx="8979535" cy="2945678"/>
          </a:xfrm>
          <a:prstGeom prst="rect">
            <a:avLst/>
          </a:prstGeom>
        </p:spPr>
        <p:txBody>
          <a:bodyPr vert="horz" wrap="square" lIns="0" tIns="151130" rIns="0" bIns="0" rtlCol="0">
            <a:spAutoFit/>
          </a:bodyPr>
          <a:lstStyle/>
          <a:p>
            <a:pPr marL="12700">
              <a:lnSpc>
                <a:spcPct val="100000"/>
              </a:lnSpc>
              <a:spcBef>
                <a:spcPts val="1190"/>
              </a:spcBef>
              <a:buClr>
                <a:srgbClr val="252525"/>
              </a:buClr>
              <a:tabLst>
                <a:tab pos="195580" algn="l"/>
              </a:tabLst>
            </a:pPr>
            <a:r>
              <a:rPr sz="2400" b="1" u="heavy" spc="-5" dirty="0">
                <a:uFill>
                  <a:solidFill>
                    <a:srgbClr val="000000"/>
                  </a:solidFill>
                </a:uFill>
                <a:latin typeface="Steka Text"/>
                <a:cs typeface="Calibri"/>
              </a:rPr>
              <a:t>Data</a:t>
            </a:r>
            <a:r>
              <a:rPr sz="2400" b="1" u="heavy" spc="-50" dirty="0">
                <a:uFill>
                  <a:solidFill>
                    <a:srgbClr val="000000"/>
                  </a:solidFill>
                </a:uFill>
                <a:latin typeface="Steka Text"/>
                <a:cs typeface="Calibri"/>
              </a:rPr>
              <a:t> </a:t>
            </a:r>
            <a:r>
              <a:rPr sz="2400" b="1" u="heavy" spc="-5" dirty="0">
                <a:uFill>
                  <a:solidFill>
                    <a:srgbClr val="000000"/>
                  </a:solidFill>
                </a:uFill>
                <a:latin typeface="Steka Text"/>
                <a:cs typeface="Calibri"/>
              </a:rPr>
              <a:t>Preprocessing</a:t>
            </a:r>
            <a:r>
              <a:rPr sz="2400" b="1" spc="-85" dirty="0">
                <a:latin typeface="Steka Text"/>
                <a:cs typeface="Calibri"/>
              </a:rPr>
              <a:t> </a:t>
            </a:r>
            <a:r>
              <a:rPr sz="2000" b="1" dirty="0">
                <a:latin typeface="Steka Text"/>
                <a:cs typeface="Calibri"/>
              </a:rPr>
              <a:t>:</a:t>
            </a:r>
            <a:endParaRPr sz="2000" dirty="0">
              <a:latin typeface="Steka Text"/>
              <a:cs typeface="Calibri"/>
            </a:endParaRPr>
          </a:p>
          <a:p>
            <a:pPr marL="469900" indent="-457200">
              <a:lnSpc>
                <a:spcPct val="100000"/>
              </a:lnSpc>
              <a:spcBef>
                <a:spcPts val="930"/>
              </a:spcBef>
              <a:buClr>
                <a:srgbClr val="252525"/>
              </a:buClr>
              <a:buFont typeface="Arial" panose="020B0604020202020204" pitchFamily="34" charset="0"/>
              <a:buChar char="•"/>
              <a:tabLst>
                <a:tab pos="469265" algn="l"/>
                <a:tab pos="469900" algn="l"/>
              </a:tabLst>
            </a:pPr>
            <a:r>
              <a:rPr sz="2000" spc="-15" dirty="0">
                <a:latin typeface="Steka Text"/>
                <a:cs typeface="Calibri"/>
              </a:rPr>
              <a:t>Conversion</a:t>
            </a:r>
            <a:r>
              <a:rPr sz="2000" dirty="0">
                <a:latin typeface="Steka Text"/>
                <a:cs typeface="Calibri"/>
              </a:rPr>
              <a:t> of all</a:t>
            </a:r>
            <a:r>
              <a:rPr sz="2000" spc="-5" dirty="0">
                <a:latin typeface="Steka Text"/>
                <a:cs typeface="Calibri"/>
              </a:rPr>
              <a:t> </a:t>
            </a:r>
            <a:r>
              <a:rPr sz="2000" dirty="0">
                <a:latin typeface="Steka Text"/>
                <a:cs typeface="Calibri"/>
              </a:rPr>
              <a:t>numeric</a:t>
            </a:r>
            <a:r>
              <a:rPr sz="2000" spc="-30" dirty="0">
                <a:latin typeface="Steka Text"/>
                <a:cs typeface="Calibri"/>
              </a:rPr>
              <a:t> </a:t>
            </a:r>
            <a:r>
              <a:rPr sz="2000" spc="-5" dirty="0">
                <a:latin typeface="Steka Text"/>
                <a:cs typeface="Calibri"/>
              </a:rPr>
              <a:t>columns</a:t>
            </a:r>
            <a:r>
              <a:rPr sz="2000" spc="-35" dirty="0">
                <a:latin typeface="Steka Text"/>
                <a:cs typeface="Calibri"/>
              </a:rPr>
              <a:t> </a:t>
            </a:r>
            <a:r>
              <a:rPr sz="2000" spc="-5" dirty="0">
                <a:latin typeface="Steka Text"/>
                <a:cs typeface="Calibri"/>
              </a:rPr>
              <a:t>to</a:t>
            </a:r>
            <a:r>
              <a:rPr sz="2000" dirty="0">
                <a:latin typeface="Steka Text"/>
                <a:cs typeface="Calibri"/>
              </a:rPr>
              <a:t> numeric</a:t>
            </a:r>
            <a:r>
              <a:rPr sz="2000" spc="-30" dirty="0">
                <a:latin typeface="Steka Text"/>
                <a:cs typeface="Calibri"/>
              </a:rPr>
              <a:t> </a:t>
            </a:r>
            <a:r>
              <a:rPr sz="2000" spc="-5" dirty="0">
                <a:latin typeface="Steka Text"/>
                <a:cs typeface="Calibri"/>
              </a:rPr>
              <a:t>datatype.</a:t>
            </a:r>
            <a:endParaRPr sz="2000" dirty="0">
              <a:latin typeface="Steka Text"/>
              <a:cs typeface="Calibri"/>
            </a:endParaRPr>
          </a:p>
          <a:p>
            <a:pPr marL="469900" indent="-457200">
              <a:lnSpc>
                <a:spcPct val="100000"/>
              </a:lnSpc>
              <a:spcBef>
                <a:spcPts val="915"/>
              </a:spcBef>
              <a:buClr>
                <a:srgbClr val="252525"/>
              </a:buClr>
              <a:buFont typeface="Arial" panose="020B0604020202020204" pitchFamily="34" charset="0"/>
              <a:buChar char="•"/>
              <a:tabLst>
                <a:tab pos="469265" algn="l"/>
                <a:tab pos="469900" algn="l"/>
              </a:tabLst>
            </a:pPr>
            <a:r>
              <a:rPr sz="2000" dirty="0">
                <a:latin typeface="Steka Text"/>
                <a:cs typeface="Calibri"/>
              </a:rPr>
              <a:t>Handling</a:t>
            </a:r>
            <a:r>
              <a:rPr sz="2000" spc="-35" dirty="0">
                <a:latin typeface="Steka Text"/>
                <a:cs typeface="Calibri"/>
              </a:rPr>
              <a:t> </a:t>
            </a:r>
            <a:r>
              <a:rPr sz="2000" spc="-10" dirty="0">
                <a:latin typeface="Steka Text"/>
                <a:cs typeface="Calibri"/>
              </a:rPr>
              <a:t>categorical </a:t>
            </a:r>
            <a:r>
              <a:rPr sz="2000" spc="-5" dirty="0">
                <a:latin typeface="Steka Text"/>
                <a:cs typeface="Calibri"/>
              </a:rPr>
              <a:t>values, </a:t>
            </a:r>
            <a:r>
              <a:rPr sz="2000" spc="5" dirty="0">
                <a:latin typeface="Steka Text"/>
                <a:cs typeface="Calibri"/>
              </a:rPr>
              <a:t>and</a:t>
            </a:r>
            <a:r>
              <a:rPr sz="2000" spc="-30" dirty="0">
                <a:latin typeface="Steka Text"/>
                <a:cs typeface="Calibri"/>
              </a:rPr>
              <a:t> </a:t>
            </a:r>
            <a:r>
              <a:rPr sz="2000" dirty="0">
                <a:latin typeface="Steka Text"/>
                <a:cs typeface="Calibri"/>
              </a:rPr>
              <a:t>splitting</a:t>
            </a:r>
            <a:r>
              <a:rPr sz="2000" spc="-60" dirty="0">
                <a:latin typeface="Steka Text"/>
                <a:cs typeface="Calibri"/>
              </a:rPr>
              <a:t> </a:t>
            </a:r>
            <a:r>
              <a:rPr sz="2000" spc="5" dirty="0">
                <a:latin typeface="Steka Text"/>
                <a:cs typeface="Calibri"/>
              </a:rPr>
              <a:t>the</a:t>
            </a:r>
            <a:r>
              <a:rPr sz="2000" spc="-30" dirty="0">
                <a:latin typeface="Steka Text"/>
                <a:cs typeface="Calibri"/>
              </a:rPr>
              <a:t> </a:t>
            </a:r>
            <a:r>
              <a:rPr sz="2000" spc="-5" dirty="0">
                <a:latin typeface="Steka Text"/>
                <a:cs typeface="Calibri"/>
              </a:rPr>
              <a:t>data</a:t>
            </a:r>
            <a:r>
              <a:rPr sz="2000" spc="-35" dirty="0">
                <a:latin typeface="Steka Text"/>
                <a:cs typeface="Calibri"/>
              </a:rPr>
              <a:t> </a:t>
            </a:r>
            <a:r>
              <a:rPr sz="2000" spc="-5" dirty="0">
                <a:latin typeface="Steka Text"/>
                <a:cs typeface="Calibri"/>
              </a:rPr>
              <a:t>into</a:t>
            </a:r>
            <a:r>
              <a:rPr sz="2000" spc="-30" dirty="0">
                <a:latin typeface="Steka Text"/>
                <a:cs typeface="Calibri"/>
              </a:rPr>
              <a:t> </a:t>
            </a:r>
            <a:r>
              <a:rPr sz="2000" spc="-10" dirty="0">
                <a:latin typeface="Steka Text"/>
                <a:cs typeface="Calibri"/>
              </a:rPr>
              <a:t>train</a:t>
            </a:r>
            <a:r>
              <a:rPr sz="2000" spc="-30" dirty="0">
                <a:latin typeface="Steka Text"/>
                <a:cs typeface="Calibri"/>
              </a:rPr>
              <a:t> </a:t>
            </a:r>
            <a:r>
              <a:rPr sz="2000" spc="5" dirty="0">
                <a:latin typeface="Steka Text"/>
                <a:cs typeface="Calibri"/>
              </a:rPr>
              <a:t>and</a:t>
            </a:r>
            <a:r>
              <a:rPr sz="2000" spc="-5" dirty="0">
                <a:latin typeface="Steka Text"/>
                <a:cs typeface="Calibri"/>
              </a:rPr>
              <a:t> test.</a:t>
            </a:r>
            <a:endParaRPr sz="2000" dirty="0">
              <a:latin typeface="Steka Text"/>
              <a:cs typeface="Calibri"/>
            </a:endParaRPr>
          </a:p>
          <a:p>
            <a:pPr marL="469900" indent="-457200">
              <a:lnSpc>
                <a:spcPct val="100000"/>
              </a:lnSpc>
              <a:spcBef>
                <a:spcPts val="890"/>
              </a:spcBef>
              <a:buClr>
                <a:srgbClr val="252525"/>
              </a:buClr>
              <a:buFont typeface="Arial" panose="020B0604020202020204" pitchFamily="34" charset="0"/>
              <a:buChar char="•"/>
              <a:tabLst>
                <a:tab pos="469265" algn="l"/>
                <a:tab pos="469900" algn="l"/>
              </a:tabLst>
            </a:pPr>
            <a:r>
              <a:rPr sz="2000" dirty="0">
                <a:latin typeface="Steka Text"/>
                <a:cs typeface="Calibri"/>
              </a:rPr>
              <a:t>Using</a:t>
            </a:r>
            <a:r>
              <a:rPr sz="2000" spc="-15" dirty="0">
                <a:latin typeface="Steka Text"/>
                <a:cs typeface="Calibri"/>
              </a:rPr>
              <a:t> SMOTE</a:t>
            </a:r>
            <a:r>
              <a:rPr sz="2000" dirty="0">
                <a:latin typeface="Steka Text"/>
                <a:cs typeface="Calibri"/>
              </a:rPr>
              <a:t> </a:t>
            </a:r>
            <a:r>
              <a:rPr sz="2000" spc="-5" dirty="0">
                <a:latin typeface="Steka Text"/>
                <a:cs typeface="Calibri"/>
              </a:rPr>
              <a:t>analysis, to</a:t>
            </a:r>
            <a:r>
              <a:rPr sz="2000" spc="-35" dirty="0">
                <a:latin typeface="Steka Text"/>
                <a:cs typeface="Calibri"/>
              </a:rPr>
              <a:t> </a:t>
            </a:r>
            <a:r>
              <a:rPr sz="2000" dirty="0">
                <a:latin typeface="Steka Text"/>
                <a:cs typeface="Calibri"/>
              </a:rPr>
              <a:t>handle</a:t>
            </a:r>
            <a:r>
              <a:rPr sz="2000" spc="-5" dirty="0">
                <a:latin typeface="Steka Text"/>
                <a:cs typeface="Calibri"/>
              </a:rPr>
              <a:t> </a:t>
            </a:r>
            <a:r>
              <a:rPr sz="2000" spc="-10" dirty="0">
                <a:latin typeface="Steka Text"/>
                <a:cs typeface="Calibri"/>
              </a:rPr>
              <a:t>data</a:t>
            </a:r>
            <a:r>
              <a:rPr sz="2000" spc="-30" dirty="0">
                <a:latin typeface="Steka Text"/>
                <a:cs typeface="Calibri"/>
              </a:rPr>
              <a:t> </a:t>
            </a:r>
            <a:r>
              <a:rPr sz="2000" dirty="0">
                <a:latin typeface="Steka Text"/>
                <a:cs typeface="Calibri"/>
              </a:rPr>
              <a:t>imbalances.</a:t>
            </a:r>
          </a:p>
          <a:p>
            <a:pPr marL="12700">
              <a:lnSpc>
                <a:spcPct val="100000"/>
              </a:lnSpc>
              <a:spcBef>
                <a:spcPts val="915"/>
              </a:spcBef>
              <a:buClr>
                <a:srgbClr val="252525"/>
              </a:buClr>
              <a:tabLst>
                <a:tab pos="195580" algn="l"/>
              </a:tabLst>
            </a:pPr>
            <a:r>
              <a:rPr sz="2000" b="1" u="heavy" spc="-5" dirty="0">
                <a:uFill>
                  <a:solidFill>
                    <a:srgbClr val="000000"/>
                  </a:solidFill>
                </a:uFill>
                <a:latin typeface="Steka Text"/>
                <a:cs typeface="Calibri"/>
              </a:rPr>
              <a:t>Model </a:t>
            </a:r>
            <a:r>
              <a:rPr sz="2000" b="1" u="heavy" dirty="0">
                <a:uFill>
                  <a:solidFill>
                    <a:srgbClr val="000000"/>
                  </a:solidFill>
                </a:uFill>
                <a:latin typeface="Steka Text"/>
                <a:cs typeface="Calibri"/>
              </a:rPr>
              <a:t>Building</a:t>
            </a:r>
            <a:r>
              <a:rPr sz="2000" b="1" spc="-30" dirty="0">
                <a:latin typeface="Steka Text"/>
                <a:cs typeface="Calibri"/>
              </a:rPr>
              <a:t> </a:t>
            </a:r>
            <a:r>
              <a:rPr sz="2000" b="1" dirty="0">
                <a:latin typeface="Steka Text"/>
                <a:cs typeface="Calibri"/>
              </a:rPr>
              <a:t>: </a:t>
            </a:r>
            <a:r>
              <a:rPr sz="2000" dirty="0">
                <a:latin typeface="Steka Text"/>
                <a:cs typeface="Calibri"/>
              </a:rPr>
              <a:t>Model</a:t>
            </a:r>
            <a:r>
              <a:rPr sz="2000" spc="-30" dirty="0">
                <a:latin typeface="Steka Text"/>
                <a:cs typeface="Calibri"/>
              </a:rPr>
              <a:t> </a:t>
            </a:r>
            <a:r>
              <a:rPr sz="2000" dirty="0">
                <a:latin typeface="Steka Text"/>
                <a:cs typeface="Calibri"/>
              </a:rPr>
              <a:t>building</a:t>
            </a:r>
            <a:r>
              <a:rPr sz="2000" spc="-60" dirty="0">
                <a:latin typeface="Steka Text"/>
                <a:cs typeface="Calibri"/>
              </a:rPr>
              <a:t> </a:t>
            </a:r>
            <a:r>
              <a:rPr sz="2000" spc="-5" dirty="0">
                <a:latin typeface="Steka Text"/>
                <a:cs typeface="Calibri"/>
              </a:rPr>
              <a:t>using</a:t>
            </a:r>
            <a:r>
              <a:rPr sz="2000" spc="-35" dirty="0">
                <a:latin typeface="Steka Text"/>
                <a:cs typeface="Calibri"/>
              </a:rPr>
              <a:t> </a:t>
            </a:r>
            <a:r>
              <a:rPr sz="2000" spc="-15" dirty="0">
                <a:latin typeface="Steka Text"/>
                <a:cs typeface="Calibri"/>
              </a:rPr>
              <a:t>stats</a:t>
            </a:r>
            <a:r>
              <a:rPr sz="2000" spc="-35" dirty="0">
                <a:latin typeface="Steka Text"/>
                <a:cs typeface="Calibri"/>
              </a:rPr>
              <a:t> </a:t>
            </a:r>
            <a:r>
              <a:rPr sz="2000" dirty="0">
                <a:latin typeface="Steka Text"/>
                <a:cs typeface="Calibri"/>
              </a:rPr>
              <a:t>model</a:t>
            </a:r>
            <a:r>
              <a:rPr sz="2000" spc="-30" dirty="0">
                <a:latin typeface="Steka Text"/>
                <a:cs typeface="Calibri"/>
              </a:rPr>
              <a:t> </a:t>
            </a:r>
            <a:r>
              <a:rPr sz="2000" dirty="0">
                <a:latin typeface="Steka Text"/>
                <a:cs typeface="Calibri"/>
              </a:rPr>
              <a:t>and </a:t>
            </a:r>
            <a:r>
              <a:rPr sz="2000" spc="-5" dirty="0">
                <a:latin typeface="Steka Text"/>
                <a:cs typeface="Calibri"/>
              </a:rPr>
              <a:t>checking</a:t>
            </a:r>
            <a:r>
              <a:rPr sz="2000" spc="-15" dirty="0">
                <a:latin typeface="Steka Text"/>
                <a:cs typeface="Calibri"/>
              </a:rPr>
              <a:t> </a:t>
            </a:r>
            <a:r>
              <a:rPr sz="2000" dirty="0">
                <a:latin typeface="Steka Text"/>
                <a:cs typeface="Calibri"/>
              </a:rPr>
              <a:t>its</a:t>
            </a:r>
          </a:p>
          <a:p>
            <a:pPr marL="195580">
              <a:lnSpc>
                <a:spcPct val="100000"/>
              </a:lnSpc>
            </a:pPr>
            <a:r>
              <a:rPr sz="2000" spc="-5" dirty="0">
                <a:latin typeface="Steka Text"/>
                <a:cs typeface="Calibri"/>
              </a:rPr>
              <a:t>performance</a:t>
            </a:r>
            <a:endParaRPr sz="2000" dirty="0">
              <a:latin typeface="Steka Text"/>
              <a:cs typeface="Calibri"/>
            </a:endParaRPr>
          </a:p>
          <a:p>
            <a:pPr marL="195580" indent="-182880">
              <a:lnSpc>
                <a:spcPct val="100000"/>
              </a:lnSpc>
              <a:spcBef>
                <a:spcPts val="890"/>
              </a:spcBef>
              <a:buClr>
                <a:srgbClr val="252525"/>
              </a:buClr>
              <a:buFont typeface="Microsoft Sans Serif"/>
              <a:buChar char="◦"/>
              <a:tabLst>
                <a:tab pos="195580" algn="l"/>
              </a:tabLst>
            </a:pPr>
            <a:r>
              <a:rPr sz="2000" dirty="0">
                <a:latin typeface="Steka Text"/>
                <a:cs typeface="Calibri"/>
              </a:rPr>
              <a:t>Model</a:t>
            </a:r>
            <a:r>
              <a:rPr sz="2000" spc="-70" dirty="0">
                <a:latin typeface="Steka Text"/>
                <a:cs typeface="Calibri"/>
              </a:rPr>
              <a:t> </a:t>
            </a:r>
            <a:r>
              <a:rPr sz="2000" dirty="0">
                <a:latin typeface="Steka Text"/>
                <a:cs typeface="Calibri"/>
              </a:rPr>
              <a:t>1:</a:t>
            </a:r>
          </a:p>
        </p:txBody>
      </p:sp>
      <p:pic>
        <p:nvPicPr>
          <p:cNvPr id="4" name="object 4"/>
          <p:cNvPicPr/>
          <p:nvPr/>
        </p:nvPicPr>
        <p:blipFill>
          <a:blip r:embed="rId2" cstate="print"/>
          <a:stretch>
            <a:fillRect/>
          </a:stretch>
        </p:blipFill>
        <p:spPr>
          <a:xfrm>
            <a:off x="3124200" y="3549610"/>
            <a:ext cx="5462016" cy="3155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6142" y="198577"/>
            <a:ext cx="11021060" cy="965200"/>
          </a:xfrm>
          <a:prstGeom prst="rect">
            <a:avLst/>
          </a:prstGeom>
        </p:spPr>
        <p:txBody>
          <a:bodyPr vert="horz" wrap="square" lIns="0" tIns="12700" rIns="0" bIns="0" rtlCol="0">
            <a:spAutoFit/>
          </a:bodyPr>
          <a:lstStyle/>
          <a:p>
            <a:pPr marL="195580" indent="-182880">
              <a:lnSpc>
                <a:spcPct val="100000"/>
              </a:lnSpc>
              <a:spcBef>
                <a:spcPts val="100"/>
              </a:spcBef>
              <a:buClr>
                <a:srgbClr val="252525"/>
              </a:buClr>
              <a:buFont typeface="Microsoft Sans Serif"/>
              <a:buChar char="◦"/>
              <a:tabLst>
                <a:tab pos="195580" algn="l"/>
              </a:tabLst>
            </a:pPr>
            <a:r>
              <a:rPr sz="1800" spc="-35" dirty="0">
                <a:latin typeface="Calibri"/>
                <a:cs typeface="Calibri"/>
              </a:rPr>
              <a:t>We</a:t>
            </a:r>
            <a:r>
              <a:rPr sz="1800" spc="65" dirty="0">
                <a:latin typeface="Calibri"/>
                <a:cs typeface="Calibri"/>
              </a:rPr>
              <a:t> </a:t>
            </a:r>
            <a:r>
              <a:rPr sz="1800" spc="-5" dirty="0">
                <a:latin typeface="Calibri"/>
                <a:cs typeface="Calibri"/>
              </a:rPr>
              <a:t>will</a:t>
            </a:r>
            <a:r>
              <a:rPr sz="1800" spc="80" dirty="0">
                <a:latin typeface="Calibri"/>
                <a:cs typeface="Calibri"/>
              </a:rPr>
              <a:t> </a:t>
            </a:r>
            <a:r>
              <a:rPr sz="1800" spc="-10" dirty="0">
                <a:latin typeface="Calibri"/>
                <a:cs typeface="Calibri"/>
              </a:rPr>
              <a:t>consider</a:t>
            </a:r>
            <a:r>
              <a:rPr sz="1800" spc="105" dirty="0">
                <a:latin typeface="Calibri"/>
                <a:cs typeface="Calibri"/>
              </a:rPr>
              <a:t> </a:t>
            </a:r>
            <a:r>
              <a:rPr sz="1800" b="1" spc="-30" dirty="0">
                <a:latin typeface="Calibri"/>
                <a:cs typeface="Calibri"/>
              </a:rPr>
              <a:t>True</a:t>
            </a:r>
            <a:r>
              <a:rPr sz="1800" b="1" spc="85" dirty="0">
                <a:latin typeface="Calibri"/>
                <a:cs typeface="Calibri"/>
              </a:rPr>
              <a:t> </a:t>
            </a:r>
            <a:r>
              <a:rPr sz="1800" b="1" spc="-15" dirty="0">
                <a:latin typeface="Calibri"/>
                <a:cs typeface="Calibri"/>
              </a:rPr>
              <a:t>Positive</a:t>
            </a:r>
            <a:r>
              <a:rPr sz="1800" b="1" spc="85" dirty="0">
                <a:latin typeface="Calibri"/>
                <a:cs typeface="Calibri"/>
              </a:rPr>
              <a:t> </a:t>
            </a:r>
            <a:r>
              <a:rPr sz="1800" b="1" spc="-20" dirty="0">
                <a:latin typeface="Calibri"/>
                <a:cs typeface="Calibri"/>
              </a:rPr>
              <a:t>Rate</a:t>
            </a:r>
            <a:r>
              <a:rPr sz="1800" b="1" spc="85" dirty="0">
                <a:latin typeface="Calibri"/>
                <a:cs typeface="Calibri"/>
              </a:rPr>
              <a:t> </a:t>
            </a:r>
            <a:r>
              <a:rPr sz="1800" spc="-5" dirty="0">
                <a:latin typeface="Calibri"/>
                <a:cs typeface="Calibri"/>
              </a:rPr>
              <a:t>and</a:t>
            </a:r>
            <a:r>
              <a:rPr sz="1800" spc="70" dirty="0">
                <a:latin typeface="Calibri"/>
                <a:cs typeface="Calibri"/>
              </a:rPr>
              <a:t> </a:t>
            </a:r>
            <a:r>
              <a:rPr sz="1800" b="1" spc="-10" dirty="0">
                <a:latin typeface="Calibri"/>
                <a:cs typeface="Calibri"/>
              </a:rPr>
              <a:t>False</a:t>
            </a:r>
            <a:r>
              <a:rPr sz="1800" b="1" spc="90" dirty="0">
                <a:latin typeface="Calibri"/>
                <a:cs typeface="Calibri"/>
              </a:rPr>
              <a:t> </a:t>
            </a:r>
            <a:r>
              <a:rPr sz="1800" b="1" spc="-15" dirty="0">
                <a:latin typeface="Calibri"/>
                <a:cs typeface="Calibri"/>
              </a:rPr>
              <a:t>Positive</a:t>
            </a:r>
            <a:r>
              <a:rPr sz="1800" b="1" spc="85" dirty="0">
                <a:latin typeface="Calibri"/>
                <a:cs typeface="Calibri"/>
              </a:rPr>
              <a:t> </a:t>
            </a:r>
            <a:r>
              <a:rPr sz="1800" b="1" spc="-20" dirty="0">
                <a:latin typeface="Calibri"/>
                <a:cs typeface="Calibri"/>
              </a:rPr>
              <a:t>Rate</a:t>
            </a:r>
            <a:r>
              <a:rPr sz="1800" b="1" spc="90" dirty="0">
                <a:latin typeface="Calibri"/>
                <a:cs typeface="Calibri"/>
              </a:rPr>
              <a:t> </a:t>
            </a:r>
            <a:r>
              <a:rPr sz="1800" dirty="0">
                <a:latin typeface="Calibri"/>
                <a:cs typeface="Calibri"/>
              </a:rPr>
              <a:t>as</a:t>
            </a:r>
            <a:r>
              <a:rPr sz="1800" spc="70" dirty="0">
                <a:latin typeface="Calibri"/>
                <a:cs typeface="Calibri"/>
              </a:rPr>
              <a:t> </a:t>
            </a:r>
            <a:r>
              <a:rPr sz="1800" spc="5" dirty="0">
                <a:latin typeface="Calibri"/>
                <a:cs typeface="Calibri"/>
              </a:rPr>
              <a:t>our</a:t>
            </a:r>
            <a:r>
              <a:rPr sz="1800" spc="80" dirty="0">
                <a:latin typeface="Calibri"/>
                <a:cs typeface="Calibri"/>
              </a:rPr>
              <a:t> </a:t>
            </a:r>
            <a:r>
              <a:rPr sz="1800" spc="-5" dirty="0">
                <a:latin typeface="Calibri"/>
                <a:cs typeface="Calibri"/>
              </a:rPr>
              <a:t>model</a:t>
            </a:r>
            <a:r>
              <a:rPr sz="1800" spc="80" dirty="0">
                <a:latin typeface="Calibri"/>
                <a:cs typeface="Calibri"/>
              </a:rPr>
              <a:t> </a:t>
            </a:r>
            <a:r>
              <a:rPr sz="1800" spc="-10" dirty="0">
                <a:latin typeface="Calibri"/>
                <a:cs typeface="Calibri"/>
              </a:rPr>
              <a:t>evaluation</a:t>
            </a:r>
            <a:r>
              <a:rPr sz="1800" spc="75" dirty="0">
                <a:latin typeface="Calibri"/>
                <a:cs typeface="Calibri"/>
              </a:rPr>
              <a:t> </a:t>
            </a:r>
            <a:r>
              <a:rPr sz="1800" spc="-5" dirty="0">
                <a:latin typeface="Calibri"/>
                <a:cs typeface="Calibri"/>
              </a:rPr>
              <a:t>metrics,</a:t>
            </a:r>
            <a:r>
              <a:rPr sz="1800" spc="90" dirty="0">
                <a:latin typeface="Calibri"/>
                <a:cs typeface="Calibri"/>
              </a:rPr>
              <a:t> </a:t>
            </a:r>
            <a:r>
              <a:rPr sz="1800" dirty="0">
                <a:latin typeface="Calibri"/>
                <a:cs typeface="Calibri"/>
              </a:rPr>
              <a:t>as</a:t>
            </a:r>
            <a:r>
              <a:rPr sz="1800" spc="70" dirty="0">
                <a:latin typeface="Calibri"/>
                <a:cs typeface="Calibri"/>
              </a:rPr>
              <a:t> </a:t>
            </a:r>
            <a:r>
              <a:rPr sz="1800" dirty="0">
                <a:latin typeface="Calibri"/>
                <a:cs typeface="Calibri"/>
              </a:rPr>
              <a:t>we</a:t>
            </a:r>
            <a:r>
              <a:rPr sz="1800" spc="75" dirty="0">
                <a:latin typeface="Calibri"/>
                <a:cs typeface="Calibri"/>
              </a:rPr>
              <a:t> </a:t>
            </a:r>
            <a:r>
              <a:rPr sz="1800" spc="-20" dirty="0">
                <a:latin typeface="Calibri"/>
                <a:cs typeface="Calibri"/>
              </a:rPr>
              <a:t>have</a:t>
            </a:r>
            <a:r>
              <a:rPr sz="1800" spc="95" dirty="0">
                <a:latin typeface="Calibri"/>
                <a:cs typeface="Calibri"/>
              </a:rPr>
              <a:t> </a:t>
            </a:r>
            <a:r>
              <a:rPr sz="1800" spc="-15" dirty="0">
                <a:latin typeface="Calibri"/>
                <a:cs typeface="Calibri"/>
              </a:rPr>
              <a:t>to</a:t>
            </a:r>
            <a:r>
              <a:rPr sz="1800" spc="90" dirty="0">
                <a:latin typeface="Calibri"/>
                <a:cs typeface="Calibri"/>
              </a:rPr>
              <a:t> </a:t>
            </a:r>
            <a:r>
              <a:rPr sz="1800" spc="-10" dirty="0">
                <a:latin typeface="Calibri"/>
                <a:cs typeface="Calibri"/>
              </a:rPr>
              <a:t>identify</a:t>
            </a:r>
            <a:endParaRPr sz="1800" dirty="0">
              <a:latin typeface="Calibri"/>
              <a:cs typeface="Calibri"/>
            </a:endParaRPr>
          </a:p>
          <a:p>
            <a:pPr marL="194945">
              <a:lnSpc>
                <a:spcPct val="100000"/>
              </a:lnSpc>
              <a:spcBef>
                <a:spcPts val="25"/>
              </a:spcBef>
            </a:pPr>
            <a:r>
              <a:rPr sz="1800" spc="-5" dirty="0">
                <a:latin typeface="Calibri"/>
                <a:cs typeface="Calibri"/>
              </a:rPr>
              <a:t>the</a:t>
            </a:r>
            <a:r>
              <a:rPr sz="1800" spc="25" dirty="0">
                <a:latin typeface="Calibri"/>
                <a:cs typeface="Calibri"/>
              </a:rPr>
              <a:t> </a:t>
            </a:r>
            <a:r>
              <a:rPr sz="1800" spc="-10" dirty="0">
                <a:latin typeface="Calibri"/>
                <a:cs typeface="Calibri"/>
              </a:rPr>
              <a:t>possible</a:t>
            </a:r>
            <a:r>
              <a:rPr sz="1800" spc="50" dirty="0">
                <a:latin typeface="Calibri"/>
                <a:cs typeface="Calibri"/>
              </a:rPr>
              <a:t> </a:t>
            </a:r>
            <a:r>
              <a:rPr sz="1800" spc="-5" dirty="0">
                <a:latin typeface="Calibri"/>
                <a:cs typeface="Calibri"/>
              </a:rPr>
              <a:t>lead</a:t>
            </a:r>
            <a:r>
              <a:rPr sz="1800" spc="50" dirty="0">
                <a:latin typeface="Calibri"/>
                <a:cs typeface="Calibri"/>
              </a:rPr>
              <a:t> </a:t>
            </a:r>
            <a:r>
              <a:rPr sz="1800" spc="-15" dirty="0">
                <a:latin typeface="Calibri"/>
                <a:cs typeface="Calibri"/>
              </a:rPr>
              <a:t>conversion</a:t>
            </a:r>
            <a:r>
              <a:rPr sz="1800" spc="25" dirty="0">
                <a:latin typeface="Calibri"/>
                <a:cs typeface="Calibri"/>
              </a:rPr>
              <a:t> </a:t>
            </a:r>
            <a:r>
              <a:rPr sz="1800" dirty="0">
                <a:latin typeface="Calibri"/>
                <a:cs typeface="Calibri"/>
              </a:rPr>
              <a:t>and</a:t>
            </a:r>
            <a:r>
              <a:rPr sz="1800" spc="15" dirty="0">
                <a:latin typeface="Calibri"/>
                <a:cs typeface="Calibri"/>
              </a:rPr>
              <a:t> </a:t>
            </a:r>
            <a:r>
              <a:rPr sz="1800" spc="-10" dirty="0">
                <a:latin typeface="Calibri"/>
                <a:cs typeface="Calibri"/>
              </a:rPr>
              <a:t>minimize</a:t>
            </a:r>
            <a:r>
              <a:rPr sz="1800" spc="5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misclassification</a:t>
            </a:r>
            <a:r>
              <a:rPr sz="1800" spc="5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not</a:t>
            </a:r>
            <a:r>
              <a:rPr sz="1800" spc="5" dirty="0">
                <a:latin typeface="Calibri"/>
                <a:cs typeface="Calibri"/>
              </a:rPr>
              <a:t> </a:t>
            </a:r>
            <a:r>
              <a:rPr sz="1800" spc="-10" dirty="0">
                <a:latin typeface="Calibri"/>
                <a:cs typeface="Calibri"/>
              </a:rPr>
              <a:t>potential</a:t>
            </a:r>
            <a:r>
              <a:rPr sz="1800" spc="40" dirty="0">
                <a:latin typeface="Calibri"/>
                <a:cs typeface="Calibri"/>
              </a:rPr>
              <a:t> </a:t>
            </a:r>
            <a:r>
              <a:rPr sz="1800" spc="-10" dirty="0">
                <a:latin typeface="Calibri"/>
                <a:cs typeface="Calibri"/>
              </a:rPr>
              <a:t>leads.</a:t>
            </a:r>
            <a:endParaRPr sz="1800" dirty="0">
              <a:latin typeface="Calibri"/>
              <a:cs typeface="Calibri"/>
            </a:endParaRPr>
          </a:p>
          <a:p>
            <a:pPr marL="774700">
              <a:lnSpc>
                <a:spcPct val="100000"/>
              </a:lnSpc>
              <a:spcBef>
                <a:spcPts val="890"/>
              </a:spcBef>
              <a:tabLst>
                <a:tab pos="6371590" algn="l"/>
              </a:tabLst>
            </a:pPr>
            <a:r>
              <a:rPr sz="1800" b="1" spc="-15" dirty="0">
                <a:latin typeface="Calibri"/>
                <a:cs typeface="Calibri"/>
              </a:rPr>
              <a:t>Evaluation</a:t>
            </a:r>
            <a:r>
              <a:rPr sz="1800" b="1" spc="20" dirty="0">
                <a:latin typeface="Calibri"/>
                <a:cs typeface="Calibri"/>
              </a:rPr>
              <a:t> </a:t>
            </a:r>
            <a:r>
              <a:rPr sz="1800" b="1" spc="-5" dirty="0">
                <a:latin typeface="Calibri"/>
                <a:cs typeface="Calibri"/>
              </a:rPr>
              <a:t>of</a:t>
            </a:r>
            <a:r>
              <a:rPr sz="1800" b="1" spc="10" dirty="0">
                <a:latin typeface="Calibri"/>
                <a:cs typeface="Calibri"/>
              </a:rPr>
              <a:t> </a:t>
            </a:r>
            <a:r>
              <a:rPr sz="1800" b="1" spc="-5" dirty="0">
                <a:latin typeface="Calibri"/>
                <a:cs typeface="Calibri"/>
              </a:rPr>
              <a:t>Model </a:t>
            </a:r>
            <a:r>
              <a:rPr sz="1800" b="1" dirty="0">
                <a:latin typeface="Calibri"/>
                <a:cs typeface="Calibri"/>
              </a:rPr>
              <a:t>1</a:t>
            </a:r>
            <a:r>
              <a:rPr sz="1800" b="1" spc="10" dirty="0">
                <a:latin typeface="Calibri"/>
                <a:cs typeface="Calibri"/>
              </a:rPr>
              <a:t> </a:t>
            </a:r>
            <a:r>
              <a:rPr sz="1800" b="1" spc="-10" dirty="0">
                <a:latin typeface="Calibri"/>
                <a:cs typeface="Calibri"/>
              </a:rPr>
              <a:t>on</a:t>
            </a:r>
            <a:r>
              <a:rPr sz="1800" b="1" spc="20" dirty="0">
                <a:latin typeface="Calibri"/>
                <a:cs typeface="Calibri"/>
              </a:rPr>
              <a:t> </a:t>
            </a:r>
            <a:r>
              <a:rPr sz="1800" b="1" spc="-10" dirty="0">
                <a:latin typeface="Calibri"/>
                <a:cs typeface="Calibri"/>
              </a:rPr>
              <a:t>TRAIN</a:t>
            </a:r>
            <a:r>
              <a:rPr sz="1800" b="1" spc="15" dirty="0">
                <a:latin typeface="Calibri"/>
                <a:cs typeface="Calibri"/>
              </a:rPr>
              <a:t> </a:t>
            </a:r>
            <a:r>
              <a:rPr sz="1800" b="1" spc="-10" dirty="0">
                <a:latin typeface="Calibri"/>
                <a:cs typeface="Calibri"/>
              </a:rPr>
              <a:t>set	</a:t>
            </a:r>
            <a:r>
              <a:rPr sz="1800" b="1" spc="-15" dirty="0">
                <a:latin typeface="Calibri"/>
                <a:cs typeface="Calibri"/>
              </a:rPr>
              <a:t>Evaluation</a:t>
            </a:r>
            <a:r>
              <a:rPr sz="1800" b="1" spc="35" dirty="0">
                <a:latin typeface="Calibri"/>
                <a:cs typeface="Calibri"/>
              </a:rPr>
              <a:t> </a:t>
            </a:r>
            <a:r>
              <a:rPr sz="1800" b="1" spc="-5" dirty="0">
                <a:latin typeface="Calibri"/>
                <a:cs typeface="Calibri"/>
              </a:rPr>
              <a:t>of</a:t>
            </a:r>
            <a:r>
              <a:rPr sz="1800" b="1" dirty="0">
                <a:latin typeface="Calibri"/>
                <a:cs typeface="Calibri"/>
              </a:rPr>
              <a:t> </a:t>
            </a:r>
            <a:r>
              <a:rPr sz="1800" b="1" spc="-5" dirty="0">
                <a:latin typeface="Calibri"/>
                <a:cs typeface="Calibri"/>
              </a:rPr>
              <a:t>Model</a:t>
            </a:r>
            <a:r>
              <a:rPr sz="1800" b="1" spc="-15" dirty="0">
                <a:latin typeface="Calibri"/>
                <a:cs typeface="Calibri"/>
              </a:rPr>
              <a:t> </a:t>
            </a:r>
            <a:r>
              <a:rPr sz="1800" b="1" dirty="0">
                <a:latin typeface="Calibri"/>
                <a:cs typeface="Calibri"/>
              </a:rPr>
              <a:t>1</a:t>
            </a:r>
            <a:r>
              <a:rPr sz="1800" b="1" spc="-5" dirty="0">
                <a:latin typeface="Calibri"/>
                <a:cs typeface="Calibri"/>
              </a:rPr>
              <a:t> </a:t>
            </a:r>
            <a:r>
              <a:rPr sz="1800" b="1" spc="-10" dirty="0">
                <a:latin typeface="Calibri"/>
                <a:cs typeface="Calibri"/>
              </a:rPr>
              <a:t>on</a:t>
            </a:r>
            <a:r>
              <a:rPr sz="1800" b="1" spc="-20" dirty="0">
                <a:latin typeface="Calibri"/>
                <a:cs typeface="Calibri"/>
              </a:rPr>
              <a:t> TEST</a:t>
            </a:r>
            <a:r>
              <a:rPr sz="1800" b="1" spc="10" dirty="0">
                <a:latin typeface="Calibri"/>
                <a:cs typeface="Calibri"/>
              </a:rPr>
              <a:t> </a:t>
            </a:r>
            <a:r>
              <a:rPr sz="1800" b="1" spc="-10" dirty="0">
                <a:latin typeface="Calibri"/>
                <a:cs typeface="Calibri"/>
              </a:rPr>
              <a:t>set</a:t>
            </a:r>
            <a:endParaRPr sz="1800" dirty="0">
              <a:latin typeface="Calibri"/>
              <a:cs typeface="Calibri"/>
            </a:endParaRPr>
          </a:p>
        </p:txBody>
      </p:sp>
      <p:pic>
        <p:nvPicPr>
          <p:cNvPr id="3" name="object 3"/>
          <p:cNvPicPr/>
          <p:nvPr/>
        </p:nvPicPr>
        <p:blipFill>
          <a:blip r:embed="rId2" cstate="print"/>
          <a:stretch>
            <a:fillRect/>
          </a:stretch>
        </p:blipFill>
        <p:spPr>
          <a:xfrm>
            <a:off x="1633727" y="1524000"/>
            <a:ext cx="4038600" cy="3322320"/>
          </a:xfrm>
          <a:prstGeom prst="rect">
            <a:avLst/>
          </a:prstGeom>
        </p:spPr>
      </p:pic>
      <p:pic>
        <p:nvPicPr>
          <p:cNvPr id="4" name="object 4"/>
          <p:cNvPicPr/>
          <p:nvPr/>
        </p:nvPicPr>
        <p:blipFill>
          <a:blip r:embed="rId3" cstate="print"/>
          <a:stretch>
            <a:fillRect/>
          </a:stretch>
        </p:blipFill>
        <p:spPr>
          <a:xfrm>
            <a:off x="7882128" y="1524000"/>
            <a:ext cx="3776472" cy="3334512"/>
          </a:xfrm>
          <a:prstGeom prst="rect">
            <a:avLst/>
          </a:prstGeom>
        </p:spPr>
      </p:pic>
      <p:sp>
        <p:nvSpPr>
          <p:cNvPr id="5" name="object 5"/>
          <p:cNvSpPr/>
          <p:nvPr/>
        </p:nvSpPr>
        <p:spPr>
          <a:xfrm>
            <a:off x="5791200" y="3078479"/>
            <a:ext cx="1972310" cy="1341120"/>
          </a:xfrm>
          <a:custGeom>
            <a:avLst/>
            <a:gdLst/>
            <a:ahLst/>
            <a:cxnLst/>
            <a:rect l="l" t="t" r="r" b="b"/>
            <a:pathLst>
              <a:path w="1972309" h="1341120">
                <a:moveTo>
                  <a:pt x="0" y="1341120"/>
                </a:moveTo>
                <a:lnTo>
                  <a:pt x="1972055" y="1341120"/>
                </a:lnTo>
                <a:lnTo>
                  <a:pt x="1972055" y="0"/>
                </a:lnTo>
                <a:lnTo>
                  <a:pt x="0" y="0"/>
                </a:lnTo>
                <a:lnTo>
                  <a:pt x="0" y="1341120"/>
                </a:lnTo>
                <a:close/>
              </a:path>
            </a:pathLst>
          </a:custGeom>
          <a:ln w="12700">
            <a:solidFill>
              <a:srgbClr val="117DA7"/>
            </a:solidFill>
          </a:ln>
        </p:spPr>
        <p:txBody>
          <a:bodyPr wrap="square" lIns="0" tIns="0" rIns="0" bIns="0" rtlCol="0"/>
          <a:lstStyle/>
          <a:p>
            <a:endParaRPr/>
          </a:p>
        </p:txBody>
      </p:sp>
      <p:sp>
        <p:nvSpPr>
          <p:cNvPr id="6" name="object 6"/>
          <p:cNvSpPr txBox="1"/>
          <p:nvPr/>
        </p:nvSpPr>
        <p:spPr>
          <a:xfrm>
            <a:off x="5884164" y="3214242"/>
            <a:ext cx="852805" cy="299720"/>
          </a:xfrm>
          <a:prstGeom prst="rect">
            <a:avLst/>
          </a:prstGeom>
        </p:spPr>
        <p:txBody>
          <a:bodyPr vert="horz" wrap="square" lIns="0" tIns="12700" rIns="0" bIns="0" rtlCol="0">
            <a:spAutoFit/>
          </a:bodyPr>
          <a:lstStyle/>
          <a:p>
            <a:pPr>
              <a:lnSpc>
                <a:spcPct val="100000"/>
              </a:lnSpc>
              <a:spcBef>
                <a:spcPts val="100"/>
              </a:spcBef>
              <a:tabLst>
                <a:tab pos="725170" algn="l"/>
              </a:tabLst>
            </a:pPr>
            <a:r>
              <a:rPr sz="1800" spc="-150" dirty="0">
                <a:latin typeface="Verdana"/>
                <a:cs typeface="Verdana"/>
              </a:rPr>
              <a:t>0	</a:t>
            </a:r>
            <a:r>
              <a:rPr sz="1800" spc="-245" dirty="0">
                <a:latin typeface="Verdana"/>
                <a:cs typeface="Verdana"/>
              </a:rPr>
              <a:t>–</a:t>
            </a:r>
            <a:endParaRPr sz="1800" dirty="0">
              <a:latin typeface="Verdana"/>
              <a:cs typeface="Verdana"/>
            </a:endParaRPr>
          </a:p>
        </p:txBody>
      </p:sp>
      <p:sp>
        <p:nvSpPr>
          <p:cNvPr id="7" name="object 7"/>
          <p:cNvSpPr txBox="1"/>
          <p:nvPr/>
        </p:nvSpPr>
        <p:spPr>
          <a:xfrm>
            <a:off x="7320026" y="3238626"/>
            <a:ext cx="368300" cy="270510"/>
          </a:xfrm>
          <a:prstGeom prst="rect">
            <a:avLst/>
          </a:prstGeom>
        </p:spPr>
        <p:txBody>
          <a:bodyPr vert="horz" wrap="square" lIns="0" tIns="13335" rIns="0" bIns="0" rtlCol="0">
            <a:spAutoFit/>
          </a:bodyPr>
          <a:lstStyle/>
          <a:p>
            <a:pPr>
              <a:lnSpc>
                <a:spcPct val="100000"/>
              </a:lnSpc>
              <a:spcBef>
                <a:spcPts val="105"/>
              </a:spcBef>
            </a:pPr>
            <a:r>
              <a:rPr sz="1600" spc="-5" dirty="0">
                <a:latin typeface="Verdana"/>
                <a:cs typeface="Verdana"/>
              </a:rPr>
              <a:t>Not</a:t>
            </a:r>
            <a:endParaRPr sz="1600">
              <a:latin typeface="Verdana"/>
              <a:cs typeface="Verdana"/>
            </a:endParaRPr>
          </a:p>
        </p:txBody>
      </p:sp>
      <p:sp>
        <p:nvSpPr>
          <p:cNvPr id="8" name="object 8"/>
          <p:cNvSpPr txBox="1"/>
          <p:nvPr/>
        </p:nvSpPr>
        <p:spPr>
          <a:xfrm>
            <a:off x="5884164" y="3488258"/>
            <a:ext cx="1802130" cy="789305"/>
          </a:xfrm>
          <a:prstGeom prst="rect">
            <a:avLst/>
          </a:prstGeom>
        </p:spPr>
        <p:txBody>
          <a:bodyPr vert="horz" wrap="square" lIns="0" tIns="13970" rIns="0" bIns="0" rtlCol="0">
            <a:spAutoFit/>
          </a:bodyPr>
          <a:lstStyle/>
          <a:p>
            <a:pPr>
              <a:lnSpc>
                <a:spcPts val="1914"/>
              </a:lnSpc>
              <a:spcBef>
                <a:spcPts val="110"/>
              </a:spcBef>
            </a:pPr>
            <a:r>
              <a:rPr sz="1600" spc="175" dirty="0">
                <a:latin typeface="Verdana"/>
                <a:cs typeface="Verdana"/>
              </a:rPr>
              <a:t>C</a:t>
            </a:r>
            <a:r>
              <a:rPr sz="1600" spc="20" dirty="0">
                <a:latin typeface="Verdana"/>
                <a:cs typeface="Verdana"/>
              </a:rPr>
              <a:t>onv</a:t>
            </a:r>
            <a:r>
              <a:rPr sz="1600" spc="25" dirty="0">
                <a:latin typeface="Verdana"/>
                <a:cs typeface="Verdana"/>
              </a:rPr>
              <a:t>e</a:t>
            </a:r>
            <a:r>
              <a:rPr sz="1600" spc="-150" dirty="0">
                <a:latin typeface="Verdana"/>
                <a:cs typeface="Verdana"/>
              </a:rPr>
              <a:t>r</a:t>
            </a:r>
            <a:r>
              <a:rPr sz="1600" spc="-165" dirty="0">
                <a:latin typeface="Verdana"/>
                <a:cs typeface="Verdana"/>
              </a:rPr>
              <a:t>t</a:t>
            </a:r>
            <a:r>
              <a:rPr sz="1600" spc="95" dirty="0">
                <a:latin typeface="Verdana"/>
                <a:cs typeface="Verdana"/>
              </a:rPr>
              <a:t>e</a:t>
            </a:r>
            <a:r>
              <a:rPr sz="1600" spc="105" dirty="0">
                <a:latin typeface="Verdana"/>
                <a:cs typeface="Verdana"/>
              </a:rPr>
              <a:t>d</a:t>
            </a:r>
            <a:r>
              <a:rPr sz="1600" spc="-155" dirty="0">
                <a:latin typeface="Verdana"/>
                <a:cs typeface="Verdana"/>
              </a:rPr>
              <a:t> </a:t>
            </a:r>
            <a:r>
              <a:rPr sz="1600" spc="-30" dirty="0">
                <a:latin typeface="Verdana"/>
                <a:cs typeface="Verdana"/>
              </a:rPr>
              <a:t>L</a:t>
            </a:r>
            <a:r>
              <a:rPr sz="1600" spc="-20" dirty="0">
                <a:latin typeface="Verdana"/>
                <a:cs typeface="Verdana"/>
              </a:rPr>
              <a:t>e</a:t>
            </a:r>
            <a:r>
              <a:rPr sz="1600" spc="135" dirty="0">
                <a:latin typeface="Verdana"/>
                <a:cs typeface="Verdana"/>
              </a:rPr>
              <a:t>a</a:t>
            </a:r>
            <a:r>
              <a:rPr sz="1600" spc="-60" dirty="0">
                <a:latin typeface="Verdana"/>
                <a:cs typeface="Verdana"/>
              </a:rPr>
              <a:t>ds</a:t>
            </a:r>
            <a:endParaRPr sz="1600">
              <a:latin typeface="Verdana"/>
              <a:cs typeface="Verdana"/>
            </a:endParaRPr>
          </a:p>
          <a:p>
            <a:pPr marR="5080">
              <a:lnSpc>
                <a:spcPts val="1970"/>
              </a:lnSpc>
              <a:spcBef>
                <a:spcPts val="220"/>
              </a:spcBef>
              <a:tabLst>
                <a:tab pos="654685" algn="l"/>
              </a:tabLst>
            </a:pPr>
            <a:r>
              <a:rPr sz="1800" spc="-150" dirty="0">
                <a:latin typeface="Verdana"/>
                <a:cs typeface="Verdana"/>
              </a:rPr>
              <a:t>1	</a:t>
            </a:r>
            <a:r>
              <a:rPr sz="1600" spc="-204" dirty="0">
                <a:latin typeface="Verdana"/>
                <a:cs typeface="Verdana"/>
              </a:rPr>
              <a:t>-</a:t>
            </a:r>
            <a:r>
              <a:rPr sz="1600" spc="175" dirty="0">
                <a:latin typeface="Verdana"/>
                <a:cs typeface="Verdana"/>
              </a:rPr>
              <a:t>C</a:t>
            </a:r>
            <a:r>
              <a:rPr sz="1600" spc="55" dirty="0">
                <a:latin typeface="Verdana"/>
                <a:cs typeface="Verdana"/>
              </a:rPr>
              <a:t>o</a:t>
            </a:r>
            <a:r>
              <a:rPr sz="1600" dirty="0">
                <a:latin typeface="Verdana"/>
                <a:cs typeface="Verdana"/>
              </a:rPr>
              <a:t>nv</a:t>
            </a:r>
            <a:r>
              <a:rPr sz="1600" spc="5" dirty="0">
                <a:latin typeface="Verdana"/>
                <a:cs typeface="Verdana"/>
              </a:rPr>
              <a:t>e</a:t>
            </a:r>
            <a:r>
              <a:rPr sz="1600" spc="-150" dirty="0">
                <a:latin typeface="Verdana"/>
                <a:cs typeface="Verdana"/>
              </a:rPr>
              <a:t>r</a:t>
            </a:r>
            <a:r>
              <a:rPr sz="1600" spc="-165" dirty="0">
                <a:latin typeface="Verdana"/>
                <a:cs typeface="Verdana"/>
              </a:rPr>
              <a:t>t</a:t>
            </a:r>
            <a:r>
              <a:rPr sz="1600" spc="75" dirty="0">
                <a:latin typeface="Verdana"/>
                <a:cs typeface="Verdana"/>
              </a:rPr>
              <a:t>e</a:t>
            </a:r>
            <a:r>
              <a:rPr sz="1600" spc="70" dirty="0">
                <a:latin typeface="Verdana"/>
                <a:cs typeface="Verdana"/>
              </a:rPr>
              <a:t>d  </a:t>
            </a:r>
            <a:r>
              <a:rPr sz="1600" spc="-10" dirty="0">
                <a:latin typeface="Verdana"/>
                <a:cs typeface="Verdana"/>
              </a:rPr>
              <a:t>Leads</a:t>
            </a:r>
            <a:endParaRPr sz="1600">
              <a:latin typeface="Verdana"/>
              <a:cs typeface="Verdana"/>
            </a:endParaRPr>
          </a:p>
        </p:txBody>
      </p:sp>
      <p:sp>
        <p:nvSpPr>
          <p:cNvPr id="9" name="object 9"/>
          <p:cNvSpPr txBox="1"/>
          <p:nvPr/>
        </p:nvSpPr>
        <p:spPr>
          <a:xfrm>
            <a:off x="1633726" y="4998720"/>
            <a:ext cx="4038600" cy="1368965"/>
          </a:xfrm>
          <a:prstGeom prst="rect">
            <a:avLst/>
          </a:prstGeom>
          <a:noFill/>
          <a:ln w="12700">
            <a:solidFill>
              <a:srgbClr val="117DA7"/>
            </a:solidFill>
          </a:ln>
        </p:spPr>
        <p:txBody>
          <a:bodyPr vert="horz" wrap="square" lIns="0" tIns="136525" rIns="0" bIns="0" rtlCol="0">
            <a:spAutoFit/>
          </a:bodyPr>
          <a:lstStyle/>
          <a:p>
            <a:pPr marL="91440" marR="83820" algn="just">
              <a:lnSpc>
                <a:spcPct val="100000"/>
              </a:lnSpc>
              <a:spcBef>
                <a:spcPts val="1075"/>
              </a:spcBef>
            </a:pPr>
            <a:r>
              <a:rPr sz="2000" spc="-315" dirty="0">
                <a:latin typeface="Verdana"/>
                <a:cs typeface="Verdana"/>
              </a:rPr>
              <a:t>84%</a:t>
            </a:r>
            <a:r>
              <a:rPr sz="2000" spc="-310" dirty="0">
                <a:latin typeface="Verdana"/>
                <a:cs typeface="Verdana"/>
              </a:rPr>
              <a:t> </a:t>
            </a:r>
            <a:r>
              <a:rPr sz="2000" dirty="0">
                <a:latin typeface="Verdana"/>
                <a:cs typeface="Verdana"/>
              </a:rPr>
              <a:t>of</a:t>
            </a:r>
            <a:r>
              <a:rPr sz="2000" spc="5" dirty="0">
                <a:latin typeface="Verdana"/>
                <a:cs typeface="Verdana"/>
              </a:rPr>
              <a:t> </a:t>
            </a:r>
            <a:r>
              <a:rPr sz="2000" spc="-15" dirty="0">
                <a:latin typeface="Verdana"/>
                <a:cs typeface="Verdana"/>
              </a:rPr>
              <a:t>the</a:t>
            </a:r>
            <a:r>
              <a:rPr sz="2000" spc="-10" dirty="0">
                <a:latin typeface="Verdana"/>
                <a:cs typeface="Verdana"/>
              </a:rPr>
              <a:t> leads</a:t>
            </a:r>
            <a:r>
              <a:rPr sz="2000" spc="-5" dirty="0">
                <a:latin typeface="Verdana"/>
                <a:cs typeface="Verdana"/>
              </a:rPr>
              <a:t> </a:t>
            </a:r>
            <a:r>
              <a:rPr sz="2000" dirty="0">
                <a:latin typeface="Verdana"/>
                <a:cs typeface="Verdana"/>
              </a:rPr>
              <a:t>are</a:t>
            </a:r>
            <a:r>
              <a:rPr sz="2000" spc="5" dirty="0">
                <a:latin typeface="Verdana"/>
                <a:cs typeface="Verdana"/>
              </a:rPr>
              <a:t> </a:t>
            </a:r>
            <a:r>
              <a:rPr sz="2000" spc="20" dirty="0">
                <a:latin typeface="Verdana"/>
                <a:cs typeface="Verdana"/>
              </a:rPr>
              <a:t>being </a:t>
            </a:r>
            <a:r>
              <a:rPr sz="2000" spc="-690" dirty="0">
                <a:latin typeface="Verdana"/>
                <a:cs typeface="Verdana"/>
              </a:rPr>
              <a:t> </a:t>
            </a:r>
            <a:r>
              <a:rPr sz="2000" spc="-145" dirty="0">
                <a:latin typeface="Verdana"/>
                <a:cs typeface="Verdana"/>
              </a:rPr>
              <a:t>i</a:t>
            </a:r>
            <a:r>
              <a:rPr sz="2000" spc="50" dirty="0">
                <a:latin typeface="Verdana"/>
                <a:cs typeface="Verdana"/>
              </a:rPr>
              <a:t>de</a:t>
            </a:r>
            <a:r>
              <a:rPr sz="2000" spc="65" dirty="0">
                <a:latin typeface="Verdana"/>
                <a:cs typeface="Verdana"/>
              </a:rPr>
              <a:t>n</a:t>
            </a:r>
            <a:r>
              <a:rPr sz="2000" spc="-100" dirty="0">
                <a:latin typeface="Verdana"/>
                <a:cs typeface="Verdana"/>
              </a:rPr>
              <a:t>t</a:t>
            </a:r>
            <a:r>
              <a:rPr sz="2000" spc="-145" dirty="0">
                <a:latin typeface="Verdana"/>
                <a:cs typeface="Verdana"/>
              </a:rPr>
              <a:t>i</a:t>
            </a:r>
            <a:r>
              <a:rPr sz="2000" spc="-130" dirty="0">
                <a:latin typeface="Verdana"/>
                <a:cs typeface="Verdana"/>
              </a:rPr>
              <a:t>f</a:t>
            </a:r>
            <a:r>
              <a:rPr sz="2000" spc="-95" dirty="0">
                <a:latin typeface="Verdana"/>
                <a:cs typeface="Verdana"/>
              </a:rPr>
              <a:t>i</a:t>
            </a:r>
            <a:r>
              <a:rPr sz="2000" spc="110" dirty="0">
                <a:latin typeface="Verdana"/>
                <a:cs typeface="Verdana"/>
              </a:rPr>
              <a:t>ed</a:t>
            </a:r>
            <a:r>
              <a:rPr sz="2000" spc="-90" dirty="0">
                <a:latin typeface="Verdana"/>
                <a:cs typeface="Verdana"/>
              </a:rPr>
              <a:t> </a:t>
            </a:r>
            <a:r>
              <a:rPr sz="2000" dirty="0">
                <a:latin typeface="Verdana"/>
                <a:cs typeface="Verdana"/>
              </a:rPr>
              <a:t>b</a:t>
            </a:r>
            <a:r>
              <a:rPr sz="2000" spc="-5" dirty="0">
                <a:latin typeface="Verdana"/>
                <a:cs typeface="Verdana"/>
              </a:rPr>
              <a:t>y</a:t>
            </a:r>
            <a:r>
              <a:rPr sz="2000" spc="-120" dirty="0">
                <a:latin typeface="Verdana"/>
                <a:cs typeface="Verdana"/>
              </a:rPr>
              <a:t> </a:t>
            </a:r>
            <a:r>
              <a:rPr sz="2000" spc="80" dirty="0">
                <a:latin typeface="Verdana"/>
                <a:cs typeface="Verdana"/>
              </a:rPr>
              <a:t>o</a:t>
            </a:r>
            <a:r>
              <a:rPr sz="2000" spc="-70" dirty="0">
                <a:latin typeface="Verdana"/>
                <a:cs typeface="Verdana"/>
              </a:rPr>
              <a:t>u</a:t>
            </a:r>
            <a:r>
              <a:rPr sz="2000" spc="-254" dirty="0">
                <a:latin typeface="Verdana"/>
                <a:cs typeface="Verdana"/>
              </a:rPr>
              <a:t>r</a:t>
            </a:r>
            <a:r>
              <a:rPr sz="2000" spc="-105" dirty="0">
                <a:latin typeface="Verdana"/>
                <a:cs typeface="Verdana"/>
              </a:rPr>
              <a:t> </a:t>
            </a:r>
            <a:r>
              <a:rPr sz="2000" spc="-55" dirty="0">
                <a:latin typeface="Verdana"/>
                <a:cs typeface="Verdana"/>
              </a:rPr>
              <a:t>m</a:t>
            </a:r>
            <a:r>
              <a:rPr sz="2000" spc="80" dirty="0">
                <a:latin typeface="Verdana"/>
                <a:cs typeface="Verdana"/>
              </a:rPr>
              <a:t>o</a:t>
            </a:r>
            <a:r>
              <a:rPr sz="2000" spc="105" dirty="0">
                <a:latin typeface="Verdana"/>
                <a:cs typeface="Verdana"/>
              </a:rPr>
              <a:t>d</a:t>
            </a:r>
            <a:r>
              <a:rPr sz="2000" spc="110" dirty="0">
                <a:latin typeface="Verdana"/>
                <a:cs typeface="Verdana"/>
              </a:rPr>
              <a:t>e</a:t>
            </a:r>
            <a:r>
              <a:rPr sz="2000" spc="-150" dirty="0">
                <a:latin typeface="Verdana"/>
                <a:cs typeface="Verdana"/>
              </a:rPr>
              <a:t>l</a:t>
            </a:r>
            <a:r>
              <a:rPr sz="2000" spc="-75" dirty="0">
                <a:latin typeface="Verdana"/>
                <a:cs typeface="Verdana"/>
              </a:rPr>
              <a:t> </a:t>
            </a:r>
            <a:r>
              <a:rPr sz="2000" spc="114" dirty="0">
                <a:latin typeface="Verdana"/>
                <a:cs typeface="Verdana"/>
              </a:rPr>
              <a:t>b</a:t>
            </a:r>
            <a:r>
              <a:rPr sz="2000" spc="-70" dirty="0">
                <a:latin typeface="Verdana"/>
                <a:cs typeface="Verdana"/>
              </a:rPr>
              <a:t>u</a:t>
            </a:r>
            <a:r>
              <a:rPr sz="2000" spc="-114" dirty="0">
                <a:latin typeface="Verdana"/>
                <a:cs typeface="Verdana"/>
              </a:rPr>
              <a:t>t</a:t>
            </a:r>
            <a:r>
              <a:rPr sz="2000" spc="-80" dirty="0">
                <a:latin typeface="Verdana"/>
                <a:cs typeface="Verdana"/>
              </a:rPr>
              <a:t> </a:t>
            </a:r>
            <a:r>
              <a:rPr sz="2000" spc="80" dirty="0">
                <a:latin typeface="Verdana"/>
                <a:cs typeface="Verdana"/>
              </a:rPr>
              <a:t>o</a:t>
            </a:r>
            <a:r>
              <a:rPr sz="2000" spc="-65" dirty="0">
                <a:latin typeface="Verdana"/>
                <a:cs typeface="Verdana"/>
              </a:rPr>
              <a:t>u</a:t>
            </a:r>
            <a:r>
              <a:rPr sz="2000" spc="-105" dirty="0">
                <a:latin typeface="Verdana"/>
                <a:cs typeface="Verdana"/>
              </a:rPr>
              <a:t>t  </a:t>
            </a:r>
            <a:r>
              <a:rPr sz="2000" dirty="0">
                <a:latin typeface="Verdana"/>
                <a:cs typeface="Verdana"/>
              </a:rPr>
              <a:t>of</a:t>
            </a:r>
            <a:r>
              <a:rPr sz="2000" spc="5" dirty="0">
                <a:latin typeface="Verdana"/>
                <a:cs typeface="Verdana"/>
              </a:rPr>
              <a:t> </a:t>
            </a:r>
            <a:r>
              <a:rPr sz="2000" spc="-50" dirty="0">
                <a:latin typeface="Verdana"/>
                <a:cs typeface="Verdana"/>
              </a:rPr>
              <a:t>those</a:t>
            </a:r>
            <a:r>
              <a:rPr sz="2000" spc="-45" dirty="0">
                <a:latin typeface="Verdana"/>
                <a:cs typeface="Verdana"/>
              </a:rPr>
              <a:t> </a:t>
            </a:r>
            <a:r>
              <a:rPr sz="2000" spc="-310" dirty="0">
                <a:latin typeface="Verdana"/>
                <a:cs typeface="Verdana"/>
              </a:rPr>
              <a:t>18%</a:t>
            </a:r>
            <a:r>
              <a:rPr sz="2000" spc="-305" dirty="0">
                <a:latin typeface="Verdana"/>
                <a:cs typeface="Verdana"/>
              </a:rPr>
              <a:t> </a:t>
            </a:r>
            <a:r>
              <a:rPr sz="2000" dirty="0">
                <a:latin typeface="Verdana"/>
                <a:cs typeface="Verdana"/>
              </a:rPr>
              <a:t>are</a:t>
            </a:r>
            <a:r>
              <a:rPr sz="2000" spc="5" dirty="0">
                <a:latin typeface="Verdana"/>
                <a:cs typeface="Verdana"/>
              </a:rPr>
              <a:t> </a:t>
            </a:r>
            <a:r>
              <a:rPr sz="2000" spc="25" dirty="0">
                <a:latin typeface="Verdana"/>
                <a:cs typeface="Verdana"/>
              </a:rPr>
              <a:t>being </a:t>
            </a:r>
            <a:r>
              <a:rPr sz="2000" spc="30" dirty="0">
                <a:latin typeface="Verdana"/>
                <a:cs typeface="Verdana"/>
              </a:rPr>
              <a:t> </a:t>
            </a:r>
            <a:r>
              <a:rPr sz="2000" spc="-80" dirty="0">
                <a:latin typeface="Verdana"/>
                <a:cs typeface="Verdana"/>
              </a:rPr>
              <a:t>misclassified.</a:t>
            </a:r>
            <a:endParaRPr sz="2000" dirty="0">
              <a:latin typeface="Verdana"/>
              <a:cs typeface="Verdana"/>
            </a:endParaRPr>
          </a:p>
        </p:txBody>
      </p:sp>
      <p:sp>
        <p:nvSpPr>
          <p:cNvPr id="10" name="object 10"/>
          <p:cNvSpPr txBox="1"/>
          <p:nvPr/>
        </p:nvSpPr>
        <p:spPr>
          <a:xfrm>
            <a:off x="7882128" y="5004815"/>
            <a:ext cx="3776979" cy="1496695"/>
          </a:xfrm>
          <a:prstGeom prst="rect">
            <a:avLst/>
          </a:prstGeom>
          <a:noFill/>
          <a:ln w="12700">
            <a:solidFill>
              <a:srgbClr val="117DA7"/>
            </a:solidFill>
          </a:ln>
        </p:spPr>
        <p:txBody>
          <a:bodyPr vert="horz" wrap="square" lIns="0" tIns="136525" rIns="0" bIns="0" rtlCol="0">
            <a:spAutoFit/>
          </a:bodyPr>
          <a:lstStyle/>
          <a:p>
            <a:pPr marL="92710" marR="81280" algn="just">
              <a:lnSpc>
                <a:spcPct val="100000"/>
              </a:lnSpc>
              <a:spcBef>
                <a:spcPts val="1075"/>
              </a:spcBef>
            </a:pPr>
            <a:r>
              <a:rPr sz="2000" spc="-175" dirty="0">
                <a:latin typeface="Verdana"/>
                <a:cs typeface="Verdana"/>
              </a:rPr>
              <a:t>8</a:t>
            </a:r>
            <a:r>
              <a:rPr sz="2000" spc="-150" dirty="0">
                <a:latin typeface="Verdana"/>
                <a:cs typeface="Verdana"/>
              </a:rPr>
              <a:t>2</a:t>
            </a:r>
            <a:r>
              <a:rPr sz="2000" spc="-204" dirty="0">
                <a:latin typeface="Verdana"/>
                <a:cs typeface="Verdana"/>
              </a:rPr>
              <a:t>.</a:t>
            </a:r>
            <a:r>
              <a:rPr sz="2000" spc="-150" dirty="0">
                <a:latin typeface="Verdana"/>
                <a:cs typeface="Verdana"/>
              </a:rPr>
              <a:t>7</a:t>
            </a:r>
            <a:r>
              <a:rPr sz="2000" spc="-610" dirty="0">
                <a:latin typeface="Verdana"/>
                <a:cs typeface="Verdana"/>
              </a:rPr>
              <a:t>%</a:t>
            </a:r>
            <a:r>
              <a:rPr sz="2000" spc="5" dirty="0">
                <a:latin typeface="Verdana"/>
                <a:cs typeface="Verdana"/>
              </a:rPr>
              <a:t> </a:t>
            </a:r>
            <a:r>
              <a:rPr sz="2000" spc="-5" dirty="0">
                <a:latin typeface="Verdana"/>
                <a:cs typeface="Verdana"/>
              </a:rPr>
              <a:t>o</a:t>
            </a:r>
            <a:r>
              <a:rPr sz="2000" spc="5" dirty="0">
                <a:latin typeface="Verdana"/>
                <a:cs typeface="Verdana"/>
              </a:rPr>
              <a:t>f</a:t>
            </a:r>
            <a:r>
              <a:rPr sz="2000" spc="35" dirty="0">
                <a:latin typeface="Verdana"/>
                <a:cs typeface="Verdana"/>
              </a:rPr>
              <a:t> </a:t>
            </a:r>
            <a:r>
              <a:rPr sz="2000" spc="-95" dirty="0">
                <a:latin typeface="Verdana"/>
                <a:cs typeface="Verdana"/>
              </a:rPr>
              <a:t>t</a:t>
            </a:r>
            <a:r>
              <a:rPr sz="2000" spc="-45" dirty="0">
                <a:latin typeface="Verdana"/>
                <a:cs typeface="Verdana"/>
              </a:rPr>
              <a:t>h</a:t>
            </a:r>
            <a:r>
              <a:rPr sz="2000" spc="100" dirty="0">
                <a:latin typeface="Verdana"/>
                <a:cs typeface="Verdana"/>
              </a:rPr>
              <a:t>e</a:t>
            </a:r>
            <a:r>
              <a:rPr sz="2000" spc="15" dirty="0">
                <a:latin typeface="Verdana"/>
                <a:cs typeface="Verdana"/>
              </a:rPr>
              <a:t> </a:t>
            </a:r>
            <a:r>
              <a:rPr sz="2000" spc="-145" dirty="0">
                <a:latin typeface="Verdana"/>
                <a:cs typeface="Verdana"/>
              </a:rPr>
              <a:t>l</a:t>
            </a:r>
            <a:r>
              <a:rPr sz="2000" spc="125" dirty="0">
                <a:latin typeface="Verdana"/>
                <a:cs typeface="Verdana"/>
              </a:rPr>
              <a:t>ea</a:t>
            </a:r>
            <a:r>
              <a:rPr sz="2000" spc="135" dirty="0">
                <a:latin typeface="Verdana"/>
                <a:cs typeface="Verdana"/>
              </a:rPr>
              <a:t>d</a:t>
            </a:r>
            <a:r>
              <a:rPr sz="2000" spc="-270" dirty="0">
                <a:latin typeface="Verdana"/>
                <a:cs typeface="Verdana"/>
              </a:rPr>
              <a:t>s</a:t>
            </a:r>
            <a:r>
              <a:rPr sz="2000" spc="10" dirty="0">
                <a:latin typeface="Verdana"/>
                <a:cs typeface="Verdana"/>
              </a:rPr>
              <a:t> </a:t>
            </a:r>
            <a:r>
              <a:rPr sz="2000" spc="165" dirty="0">
                <a:latin typeface="Verdana"/>
                <a:cs typeface="Verdana"/>
              </a:rPr>
              <a:t>a</a:t>
            </a:r>
            <a:r>
              <a:rPr sz="2000" spc="-75" dirty="0">
                <a:latin typeface="Verdana"/>
                <a:cs typeface="Verdana"/>
              </a:rPr>
              <a:t>re</a:t>
            </a:r>
            <a:r>
              <a:rPr sz="2000" spc="15" dirty="0">
                <a:latin typeface="Verdana"/>
                <a:cs typeface="Verdana"/>
              </a:rPr>
              <a:t> </a:t>
            </a:r>
            <a:r>
              <a:rPr sz="2000" spc="114" dirty="0">
                <a:latin typeface="Verdana"/>
                <a:cs typeface="Verdana"/>
              </a:rPr>
              <a:t>b</a:t>
            </a:r>
            <a:r>
              <a:rPr sz="2000" spc="-35" dirty="0">
                <a:latin typeface="Verdana"/>
                <a:cs typeface="Verdana"/>
              </a:rPr>
              <a:t>e</a:t>
            </a:r>
            <a:r>
              <a:rPr sz="2000" spc="-10" dirty="0">
                <a:latin typeface="Verdana"/>
                <a:cs typeface="Verdana"/>
              </a:rPr>
              <a:t>i</a:t>
            </a:r>
            <a:r>
              <a:rPr sz="2000" spc="-45" dirty="0">
                <a:latin typeface="Verdana"/>
                <a:cs typeface="Verdana"/>
              </a:rPr>
              <a:t>n</a:t>
            </a:r>
            <a:r>
              <a:rPr sz="2000" spc="65" dirty="0">
                <a:latin typeface="Verdana"/>
                <a:cs typeface="Verdana"/>
              </a:rPr>
              <a:t>g  </a:t>
            </a:r>
            <a:r>
              <a:rPr sz="2000" spc="-25" dirty="0">
                <a:latin typeface="Verdana"/>
                <a:cs typeface="Verdana"/>
              </a:rPr>
              <a:t>identified </a:t>
            </a:r>
            <a:r>
              <a:rPr sz="2000" dirty="0">
                <a:latin typeface="Verdana"/>
                <a:cs typeface="Verdana"/>
              </a:rPr>
              <a:t>by </a:t>
            </a:r>
            <a:r>
              <a:rPr sz="2000" spc="-85" dirty="0">
                <a:latin typeface="Verdana"/>
                <a:cs typeface="Verdana"/>
              </a:rPr>
              <a:t>our </a:t>
            </a:r>
            <a:r>
              <a:rPr sz="2000" spc="15" dirty="0">
                <a:latin typeface="Verdana"/>
                <a:cs typeface="Verdana"/>
              </a:rPr>
              <a:t>model </a:t>
            </a:r>
            <a:r>
              <a:rPr sz="2000" spc="-25" dirty="0">
                <a:latin typeface="Verdana"/>
                <a:cs typeface="Verdana"/>
              </a:rPr>
              <a:t>but </a:t>
            </a:r>
            <a:r>
              <a:rPr sz="2000" spc="-20" dirty="0">
                <a:latin typeface="Verdana"/>
                <a:cs typeface="Verdana"/>
              </a:rPr>
              <a:t> </a:t>
            </a:r>
            <a:r>
              <a:rPr sz="2000" spc="-35" dirty="0">
                <a:latin typeface="Verdana"/>
                <a:cs typeface="Verdana"/>
              </a:rPr>
              <a:t>out</a:t>
            </a:r>
            <a:r>
              <a:rPr sz="2000" spc="-30" dirty="0">
                <a:latin typeface="Verdana"/>
                <a:cs typeface="Verdana"/>
              </a:rPr>
              <a:t> </a:t>
            </a:r>
            <a:r>
              <a:rPr sz="2000" dirty="0">
                <a:latin typeface="Verdana"/>
                <a:cs typeface="Verdana"/>
              </a:rPr>
              <a:t>of</a:t>
            </a:r>
            <a:r>
              <a:rPr sz="2000" spc="5" dirty="0">
                <a:latin typeface="Verdana"/>
                <a:cs typeface="Verdana"/>
              </a:rPr>
              <a:t> </a:t>
            </a:r>
            <a:r>
              <a:rPr sz="2000" spc="-50" dirty="0">
                <a:latin typeface="Verdana"/>
                <a:cs typeface="Verdana"/>
              </a:rPr>
              <a:t>those</a:t>
            </a:r>
            <a:r>
              <a:rPr sz="2000" spc="-45" dirty="0">
                <a:latin typeface="Verdana"/>
                <a:cs typeface="Verdana"/>
              </a:rPr>
              <a:t> </a:t>
            </a:r>
            <a:r>
              <a:rPr sz="2000" spc="-240" dirty="0">
                <a:latin typeface="Verdana"/>
                <a:cs typeface="Verdana"/>
              </a:rPr>
              <a:t>13.34%</a:t>
            </a:r>
            <a:r>
              <a:rPr sz="2000" spc="225" dirty="0">
                <a:latin typeface="Verdana"/>
                <a:cs typeface="Verdana"/>
              </a:rPr>
              <a:t> </a:t>
            </a:r>
            <a:r>
              <a:rPr sz="2000" spc="-5" dirty="0">
                <a:latin typeface="Verdana"/>
                <a:cs typeface="Verdana"/>
              </a:rPr>
              <a:t>are </a:t>
            </a:r>
            <a:r>
              <a:rPr sz="2000" dirty="0">
                <a:latin typeface="Verdana"/>
                <a:cs typeface="Verdana"/>
              </a:rPr>
              <a:t> </a:t>
            </a:r>
            <a:r>
              <a:rPr sz="2000" spc="20" dirty="0">
                <a:latin typeface="Verdana"/>
                <a:cs typeface="Verdana"/>
              </a:rPr>
              <a:t>being</a:t>
            </a:r>
            <a:r>
              <a:rPr sz="2000" spc="-150" dirty="0">
                <a:latin typeface="Verdana"/>
                <a:cs typeface="Verdana"/>
              </a:rPr>
              <a:t> </a:t>
            </a:r>
            <a:r>
              <a:rPr sz="2000" spc="-80" dirty="0">
                <a:latin typeface="Verdana"/>
                <a:cs typeface="Verdana"/>
              </a:rPr>
              <a:t>misclassified.</a:t>
            </a:r>
            <a:endParaRPr sz="20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0594" y="265252"/>
            <a:ext cx="10083165" cy="849630"/>
          </a:xfrm>
          <a:prstGeom prst="rect">
            <a:avLst/>
          </a:prstGeom>
        </p:spPr>
        <p:txBody>
          <a:bodyPr vert="horz" wrap="square" lIns="0" tIns="12700" rIns="0" bIns="0" rtlCol="0">
            <a:spAutoFit/>
          </a:bodyPr>
          <a:lstStyle/>
          <a:p>
            <a:pPr marL="12700" marR="5080">
              <a:lnSpc>
                <a:spcPct val="100000"/>
              </a:lnSpc>
              <a:spcBef>
                <a:spcPts val="100"/>
              </a:spcBef>
              <a:buClr>
                <a:srgbClr val="252525"/>
              </a:buClr>
              <a:tabLst>
                <a:tab pos="195580" algn="l"/>
              </a:tabLst>
            </a:pPr>
            <a:r>
              <a:rPr sz="1800" b="1" spc="-5" dirty="0">
                <a:uFill>
                  <a:solidFill>
                    <a:srgbClr val="000000"/>
                  </a:solidFill>
                </a:uFill>
                <a:latin typeface="Calibri"/>
                <a:cs typeface="Calibri"/>
              </a:rPr>
              <a:t>Model</a:t>
            </a:r>
            <a:r>
              <a:rPr sz="1800" b="1" spc="-10" dirty="0">
                <a:uFill>
                  <a:solidFill>
                    <a:srgbClr val="000000"/>
                  </a:solidFill>
                </a:uFill>
                <a:latin typeface="Calibri"/>
                <a:cs typeface="Calibri"/>
              </a:rPr>
              <a:t> </a:t>
            </a:r>
            <a:r>
              <a:rPr sz="1800" b="1" dirty="0">
                <a:uFill>
                  <a:solidFill>
                    <a:srgbClr val="000000"/>
                  </a:solidFill>
                </a:uFill>
                <a:latin typeface="Calibri"/>
                <a:cs typeface="Calibri"/>
              </a:rPr>
              <a:t>2</a:t>
            </a:r>
            <a:r>
              <a:rPr sz="1800" b="1"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In</a:t>
            </a:r>
            <a:r>
              <a:rPr sz="1800" spc="15" dirty="0">
                <a:latin typeface="Calibri"/>
                <a:cs typeface="Calibri"/>
              </a:rPr>
              <a:t> </a:t>
            </a:r>
            <a:r>
              <a:rPr sz="1800" spc="-10" dirty="0">
                <a:latin typeface="Calibri"/>
                <a:cs typeface="Calibri"/>
              </a:rPr>
              <a:t>this</a:t>
            </a:r>
            <a:r>
              <a:rPr sz="1800" spc="15" dirty="0">
                <a:latin typeface="Calibri"/>
                <a:cs typeface="Calibri"/>
              </a:rPr>
              <a:t> </a:t>
            </a:r>
            <a:r>
              <a:rPr sz="1800" spc="-5" dirty="0">
                <a:latin typeface="Calibri"/>
                <a:cs typeface="Calibri"/>
              </a:rPr>
              <a:t>model,</a:t>
            </a:r>
            <a:r>
              <a:rPr sz="1800" spc="35" dirty="0">
                <a:latin typeface="Calibri"/>
                <a:cs typeface="Calibri"/>
              </a:rPr>
              <a:t> </a:t>
            </a:r>
            <a:r>
              <a:rPr sz="1800" spc="-10" dirty="0">
                <a:latin typeface="Calibri"/>
                <a:cs typeface="Calibri"/>
              </a:rPr>
              <a:t>we</a:t>
            </a:r>
            <a:r>
              <a:rPr sz="1800" spc="-5" dirty="0">
                <a:latin typeface="Calibri"/>
                <a:cs typeface="Calibri"/>
              </a:rPr>
              <a:t> </a:t>
            </a:r>
            <a:r>
              <a:rPr sz="1800" spc="-15" dirty="0">
                <a:latin typeface="Calibri"/>
                <a:cs typeface="Calibri"/>
              </a:rPr>
              <a:t>have</a:t>
            </a:r>
            <a:r>
              <a:rPr sz="1800" spc="40" dirty="0">
                <a:latin typeface="Calibri"/>
                <a:cs typeface="Calibri"/>
              </a:rPr>
              <a:t> </a:t>
            </a:r>
            <a:r>
              <a:rPr sz="1800" spc="-15" dirty="0">
                <a:latin typeface="Calibri"/>
                <a:cs typeface="Calibri"/>
              </a:rPr>
              <a:t>eliminated</a:t>
            </a:r>
            <a:r>
              <a:rPr sz="1800" spc="60" dirty="0">
                <a:latin typeface="Calibri"/>
                <a:cs typeface="Calibri"/>
              </a:rPr>
              <a:t> </a:t>
            </a:r>
            <a:r>
              <a:rPr sz="1800" spc="-5" dirty="0">
                <a:latin typeface="Calibri"/>
                <a:cs typeface="Calibri"/>
              </a:rPr>
              <a:t>all the</a:t>
            </a:r>
            <a:r>
              <a:rPr sz="1800" spc="40" dirty="0">
                <a:latin typeface="Calibri"/>
                <a:cs typeface="Calibri"/>
              </a:rPr>
              <a:t> </a:t>
            </a:r>
            <a:r>
              <a:rPr sz="1800" spc="-15" dirty="0">
                <a:latin typeface="Calibri"/>
                <a:cs typeface="Calibri"/>
              </a:rPr>
              <a:t>insignificant</a:t>
            </a:r>
            <a:r>
              <a:rPr sz="1800" spc="70" dirty="0">
                <a:latin typeface="Calibri"/>
                <a:cs typeface="Calibri"/>
              </a:rPr>
              <a:t> </a:t>
            </a:r>
            <a:r>
              <a:rPr sz="1800" spc="-20" dirty="0">
                <a:latin typeface="Calibri"/>
                <a:cs typeface="Calibri"/>
              </a:rPr>
              <a:t>features,</a:t>
            </a:r>
            <a:r>
              <a:rPr sz="1800" spc="55" dirty="0">
                <a:latin typeface="Calibri"/>
                <a:cs typeface="Calibri"/>
              </a:rPr>
              <a:t> </a:t>
            </a:r>
            <a:r>
              <a:rPr sz="1800" spc="-10" dirty="0">
                <a:latin typeface="Calibri"/>
                <a:cs typeface="Calibri"/>
              </a:rPr>
              <a:t>having</a:t>
            </a:r>
            <a:r>
              <a:rPr sz="1800" spc="40" dirty="0">
                <a:latin typeface="Calibri"/>
                <a:cs typeface="Calibri"/>
              </a:rPr>
              <a:t> </a:t>
            </a:r>
            <a:r>
              <a:rPr sz="1800" spc="-5" dirty="0">
                <a:latin typeface="Calibri"/>
                <a:cs typeface="Calibri"/>
              </a:rPr>
              <a:t>p-value</a:t>
            </a:r>
            <a:r>
              <a:rPr sz="1800" spc="20" dirty="0">
                <a:latin typeface="Calibri"/>
                <a:cs typeface="Calibri"/>
              </a:rPr>
              <a:t> </a:t>
            </a:r>
            <a:r>
              <a:rPr sz="1800" dirty="0">
                <a:latin typeface="Calibri"/>
                <a:cs typeface="Calibri"/>
              </a:rPr>
              <a:t>&gt;</a:t>
            </a:r>
            <a:r>
              <a:rPr sz="1800" spc="15" dirty="0">
                <a:latin typeface="Calibri"/>
                <a:cs typeface="Calibri"/>
              </a:rPr>
              <a:t> </a:t>
            </a:r>
            <a:r>
              <a:rPr sz="1800" dirty="0">
                <a:latin typeface="Calibri"/>
                <a:cs typeface="Calibri"/>
              </a:rPr>
              <a:t>0.05.</a:t>
            </a:r>
            <a:r>
              <a:rPr sz="1800" spc="5" dirty="0">
                <a:latin typeface="Calibri"/>
                <a:cs typeface="Calibri"/>
              </a:rPr>
              <a:t> </a:t>
            </a:r>
            <a:r>
              <a:rPr sz="1800" spc="-15" dirty="0">
                <a:latin typeface="Calibri"/>
                <a:cs typeface="Calibri"/>
              </a:rPr>
              <a:t>After </a:t>
            </a:r>
            <a:r>
              <a:rPr sz="1800" spc="-10" dirty="0">
                <a:latin typeface="Calibri"/>
                <a:cs typeface="Calibri"/>
              </a:rPr>
              <a:t> building</a:t>
            </a:r>
            <a:r>
              <a:rPr sz="1800" spc="85" dirty="0">
                <a:latin typeface="Calibri"/>
                <a:cs typeface="Calibri"/>
              </a:rPr>
              <a:t> </a:t>
            </a:r>
            <a:r>
              <a:rPr sz="1800" spc="-5" dirty="0">
                <a:latin typeface="Calibri"/>
                <a:cs typeface="Calibri"/>
              </a:rPr>
              <a:t>model</a:t>
            </a:r>
            <a:r>
              <a:rPr sz="1800" dirty="0">
                <a:latin typeface="Calibri"/>
                <a:cs typeface="Calibri"/>
              </a:rPr>
              <a:t> 2</a:t>
            </a:r>
            <a:r>
              <a:rPr sz="1800" spc="25" dirty="0">
                <a:latin typeface="Calibri"/>
                <a:cs typeface="Calibri"/>
              </a:rPr>
              <a:t> </a:t>
            </a:r>
            <a:r>
              <a:rPr sz="1800" spc="-10" dirty="0">
                <a:latin typeface="Calibri"/>
                <a:cs typeface="Calibri"/>
              </a:rPr>
              <a:t>we </a:t>
            </a:r>
            <a:r>
              <a:rPr sz="1800" spc="-5" dirty="0">
                <a:latin typeface="Calibri"/>
                <a:cs typeface="Calibri"/>
              </a:rPr>
              <a:t>will</a:t>
            </a:r>
            <a:r>
              <a:rPr sz="1800" spc="20" dirty="0">
                <a:latin typeface="Calibri"/>
                <a:cs typeface="Calibri"/>
              </a:rPr>
              <a:t> </a:t>
            </a:r>
            <a:r>
              <a:rPr sz="1800" spc="-5" dirty="0">
                <a:latin typeface="Calibri"/>
                <a:cs typeface="Calibri"/>
              </a:rPr>
              <a:t>check</a:t>
            </a:r>
            <a:r>
              <a:rPr sz="1800" spc="5" dirty="0">
                <a:latin typeface="Calibri"/>
                <a:cs typeface="Calibri"/>
              </a:rPr>
              <a:t> </a:t>
            </a:r>
            <a:r>
              <a:rPr sz="1800" spc="-5" dirty="0">
                <a:latin typeface="Calibri"/>
                <a:cs typeface="Calibri"/>
              </a:rPr>
              <a:t>if</a:t>
            </a:r>
            <a:r>
              <a:rPr sz="1800" spc="25" dirty="0">
                <a:latin typeface="Calibri"/>
                <a:cs typeface="Calibri"/>
              </a:rPr>
              <a:t> </a:t>
            </a:r>
            <a:r>
              <a:rPr sz="1800" spc="-5" dirty="0">
                <a:latin typeface="Calibri"/>
                <a:cs typeface="Calibri"/>
              </a:rPr>
              <a:t>multicollinearity</a:t>
            </a:r>
            <a:r>
              <a:rPr sz="1800" spc="50" dirty="0">
                <a:latin typeface="Calibri"/>
                <a:cs typeface="Calibri"/>
              </a:rPr>
              <a:t> </a:t>
            </a:r>
            <a:r>
              <a:rPr sz="1800" spc="-15" dirty="0">
                <a:latin typeface="Calibri"/>
                <a:cs typeface="Calibri"/>
              </a:rPr>
              <a:t>exists.</a:t>
            </a:r>
            <a:r>
              <a:rPr sz="1800" spc="25" dirty="0">
                <a:latin typeface="Calibri"/>
                <a:cs typeface="Calibri"/>
              </a:rPr>
              <a:t> </a:t>
            </a:r>
            <a:r>
              <a:rPr sz="1800" spc="-35" dirty="0">
                <a:latin typeface="Calibri"/>
                <a:cs typeface="Calibri"/>
              </a:rPr>
              <a:t>We</a:t>
            </a:r>
            <a:r>
              <a:rPr sz="1800" spc="15" dirty="0">
                <a:latin typeface="Calibri"/>
                <a:cs typeface="Calibri"/>
              </a:rPr>
              <a:t> </a:t>
            </a:r>
            <a:r>
              <a:rPr sz="1800" spc="-5" dirty="0">
                <a:latin typeface="Calibri"/>
                <a:cs typeface="Calibri"/>
              </a:rPr>
              <a:t>will</a:t>
            </a:r>
            <a:r>
              <a:rPr sz="1800" dirty="0">
                <a:latin typeface="Calibri"/>
                <a:cs typeface="Calibri"/>
              </a:rPr>
              <a:t> </a:t>
            </a:r>
            <a:r>
              <a:rPr sz="1800" spc="-10" dirty="0">
                <a:latin typeface="Calibri"/>
                <a:cs typeface="Calibri"/>
              </a:rPr>
              <a:t>consider</a:t>
            </a:r>
            <a:r>
              <a:rPr sz="1800" spc="45"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general</a:t>
            </a:r>
            <a:r>
              <a:rPr sz="1800" spc="70" dirty="0">
                <a:latin typeface="Calibri"/>
                <a:cs typeface="Calibri"/>
              </a:rPr>
              <a:t> </a:t>
            </a:r>
            <a:r>
              <a:rPr sz="1800" spc="-10" dirty="0">
                <a:latin typeface="Calibri"/>
                <a:cs typeface="Calibri"/>
              </a:rPr>
              <a:t>heuristic</a:t>
            </a:r>
            <a:r>
              <a:rPr sz="1800" spc="55" dirty="0">
                <a:latin typeface="Calibri"/>
                <a:cs typeface="Calibri"/>
              </a:rPr>
              <a:t> </a:t>
            </a:r>
            <a:r>
              <a:rPr sz="1800" dirty="0">
                <a:latin typeface="Calibri"/>
                <a:cs typeface="Calibri"/>
              </a:rPr>
              <a:t>of VIF</a:t>
            </a:r>
            <a:r>
              <a:rPr sz="1800" spc="-10" dirty="0">
                <a:latin typeface="Calibri"/>
                <a:cs typeface="Calibri"/>
              </a:rPr>
              <a:t> value </a:t>
            </a:r>
            <a:r>
              <a:rPr sz="1800" spc="-390" dirty="0">
                <a:latin typeface="Calibri"/>
                <a:cs typeface="Calibri"/>
              </a:rPr>
              <a:t> </a:t>
            </a:r>
            <a:r>
              <a:rPr sz="1800" dirty="0">
                <a:latin typeface="Calibri"/>
                <a:cs typeface="Calibri"/>
              </a:rPr>
              <a:t>as</a:t>
            </a:r>
            <a:r>
              <a:rPr sz="1800" spc="-15" dirty="0">
                <a:latin typeface="Calibri"/>
                <a:cs typeface="Calibri"/>
              </a:rPr>
              <a:t> </a:t>
            </a:r>
            <a:r>
              <a:rPr sz="1800" dirty="0">
                <a:latin typeface="Calibri"/>
                <a:cs typeface="Calibri"/>
              </a:rPr>
              <a:t>2</a:t>
            </a:r>
            <a:r>
              <a:rPr sz="1800" spc="20"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eliminate</a:t>
            </a:r>
            <a:r>
              <a:rPr sz="1800" spc="35" dirty="0">
                <a:latin typeface="Calibri"/>
                <a:cs typeface="Calibri"/>
              </a:rPr>
              <a:t> </a:t>
            </a:r>
            <a:r>
              <a:rPr sz="1800" dirty="0">
                <a:latin typeface="Calibri"/>
                <a:cs typeface="Calibri"/>
              </a:rPr>
              <a:t>all</a:t>
            </a:r>
            <a:r>
              <a:rPr sz="1800" spc="10" dirty="0">
                <a:latin typeface="Calibri"/>
                <a:cs typeface="Calibri"/>
              </a:rPr>
              <a:t> </a:t>
            </a:r>
            <a:r>
              <a:rPr sz="1800" spc="-20" dirty="0">
                <a:latin typeface="Calibri"/>
                <a:cs typeface="Calibri"/>
              </a:rPr>
              <a:t>features</a:t>
            </a:r>
            <a:r>
              <a:rPr sz="1800" spc="35" dirty="0">
                <a:latin typeface="Calibri"/>
                <a:cs typeface="Calibri"/>
              </a:rPr>
              <a:t> </a:t>
            </a:r>
            <a:r>
              <a:rPr sz="1800" spc="-10" dirty="0">
                <a:latin typeface="Calibri"/>
                <a:cs typeface="Calibri"/>
              </a:rPr>
              <a:t>having</a:t>
            </a:r>
            <a:r>
              <a:rPr sz="1800" spc="40" dirty="0">
                <a:latin typeface="Calibri"/>
                <a:cs typeface="Calibri"/>
              </a:rPr>
              <a:t> </a:t>
            </a:r>
            <a:r>
              <a:rPr sz="1800" dirty="0">
                <a:latin typeface="Calibri"/>
                <a:cs typeface="Calibri"/>
              </a:rPr>
              <a:t>VIF</a:t>
            </a:r>
            <a:r>
              <a:rPr sz="1800" spc="-10" dirty="0">
                <a:latin typeface="Calibri"/>
                <a:cs typeface="Calibri"/>
              </a:rPr>
              <a:t> </a:t>
            </a:r>
            <a:r>
              <a:rPr sz="1800" dirty="0">
                <a:latin typeface="Calibri"/>
                <a:cs typeface="Calibri"/>
              </a:rPr>
              <a:t>&gt;</a:t>
            </a:r>
            <a:r>
              <a:rPr sz="1800" spc="-10" dirty="0">
                <a:latin typeface="Calibri"/>
                <a:cs typeface="Calibri"/>
              </a:rPr>
              <a:t> </a:t>
            </a:r>
            <a:r>
              <a:rPr sz="1800" dirty="0">
                <a:latin typeface="Calibri"/>
                <a:cs typeface="Calibri"/>
              </a:rPr>
              <a:t>2.</a:t>
            </a:r>
          </a:p>
        </p:txBody>
      </p:sp>
      <p:pic>
        <p:nvPicPr>
          <p:cNvPr id="3" name="object 3"/>
          <p:cNvPicPr/>
          <p:nvPr/>
        </p:nvPicPr>
        <p:blipFill>
          <a:blip r:embed="rId2" cstate="print"/>
          <a:stretch>
            <a:fillRect/>
          </a:stretch>
        </p:blipFill>
        <p:spPr>
          <a:xfrm>
            <a:off x="1801367" y="1286255"/>
            <a:ext cx="4389120" cy="4523232"/>
          </a:xfrm>
          <a:prstGeom prst="rect">
            <a:avLst/>
          </a:prstGeom>
        </p:spPr>
      </p:pic>
      <p:pic>
        <p:nvPicPr>
          <p:cNvPr id="4" name="object 4"/>
          <p:cNvPicPr/>
          <p:nvPr/>
        </p:nvPicPr>
        <p:blipFill>
          <a:blip r:embed="rId3" cstate="print"/>
          <a:stretch>
            <a:fillRect/>
          </a:stretch>
        </p:blipFill>
        <p:spPr>
          <a:xfrm>
            <a:off x="7543800" y="1237488"/>
            <a:ext cx="4105655" cy="4620767"/>
          </a:xfrm>
          <a:prstGeom prst="rect">
            <a:avLst/>
          </a:prstGeom>
        </p:spPr>
      </p:pic>
      <p:sp>
        <p:nvSpPr>
          <p:cNvPr id="7" name="TextBox 6">
            <a:extLst>
              <a:ext uri="{FF2B5EF4-FFF2-40B4-BE49-F238E27FC236}">
                <a16:creationId xmlns:a16="http://schemas.microsoft.com/office/drawing/2014/main" id="{B71A025B-BD3D-5645-7108-F51A7E196603}"/>
              </a:ext>
            </a:extLst>
          </p:cNvPr>
          <p:cNvSpPr txBox="1"/>
          <p:nvPr/>
        </p:nvSpPr>
        <p:spPr>
          <a:xfrm>
            <a:off x="1828800" y="6049037"/>
            <a:ext cx="4361687" cy="351763"/>
          </a:xfrm>
          <a:prstGeom prst="rect">
            <a:avLst/>
          </a:prstGeom>
          <a:noFill/>
        </p:spPr>
        <p:txBody>
          <a:bodyPr wrap="square">
            <a:spAutoFit/>
          </a:bodyPr>
          <a:lstStyle/>
          <a:p>
            <a:pPr algn="ctr">
              <a:lnSpc>
                <a:spcPts val="2150"/>
              </a:lnSpc>
            </a:pPr>
            <a:r>
              <a:rPr lang="en-US" sz="1800" spc="60" dirty="0">
                <a:latin typeface="Verdana"/>
                <a:cs typeface="Verdana"/>
              </a:rPr>
              <a:t>Model</a:t>
            </a:r>
            <a:r>
              <a:rPr lang="en-US" sz="1800" spc="-175" dirty="0">
                <a:latin typeface="Verdana"/>
                <a:cs typeface="Verdana"/>
              </a:rPr>
              <a:t> </a:t>
            </a:r>
            <a:r>
              <a:rPr lang="en-US" sz="1800" spc="-40" dirty="0">
                <a:latin typeface="Verdana"/>
                <a:cs typeface="Verdana"/>
              </a:rPr>
              <a:t>Evaluation</a:t>
            </a:r>
            <a:r>
              <a:rPr lang="en-US" dirty="0">
                <a:latin typeface="Verdana"/>
                <a:cs typeface="Verdana"/>
              </a:rPr>
              <a:t> </a:t>
            </a:r>
            <a:r>
              <a:rPr lang="en-US" sz="1800" spc="-55" dirty="0">
                <a:latin typeface="Verdana"/>
                <a:cs typeface="Verdana"/>
              </a:rPr>
              <a:t>Metrics.</a:t>
            </a:r>
            <a:endParaRPr lang="en-US" sz="1800" dirty="0">
              <a:latin typeface="Verdana"/>
              <a:cs typeface="Verdana"/>
            </a:endParaRPr>
          </a:p>
        </p:txBody>
      </p:sp>
      <p:sp>
        <p:nvSpPr>
          <p:cNvPr id="9" name="TextBox 8">
            <a:extLst>
              <a:ext uri="{FF2B5EF4-FFF2-40B4-BE49-F238E27FC236}">
                <a16:creationId xmlns:a16="http://schemas.microsoft.com/office/drawing/2014/main" id="{2E45214A-3610-FE25-8E1A-2DE93467A5F8}"/>
              </a:ext>
            </a:extLst>
          </p:cNvPr>
          <p:cNvSpPr txBox="1"/>
          <p:nvPr/>
        </p:nvSpPr>
        <p:spPr>
          <a:xfrm>
            <a:off x="7543800" y="6040252"/>
            <a:ext cx="4105655" cy="369332"/>
          </a:xfrm>
          <a:prstGeom prst="rect">
            <a:avLst/>
          </a:prstGeom>
          <a:noFill/>
        </p:spPr>
        <p:txBody>
          <a:bodyPr wrap="square" rtlCol="0">
            <a:spAutoFit/>
          </a:bodyPr>
          <a:lstStyle/>
          <a:p>
            <a:pPr algn="ctr"/>
            <a:r>
              <a:rPr lang="en-US" sz="1800" spc="-5" dirty="0">
                <a:latin typeface="Calibri"/>
                <a:cs typeface="Calibri"/>
              </a:rPr>
              <a:t>Multi Collinearity</a:t>
            </a:r>
            <a:endParaRPr lang="en-US" sz="18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457200"/>
            <a:ext cx="4034790" cy="299720"/>
          </a:xfrm>
          <a:prstGeom prst="rect">
            <a:avLst/>
          </a:prstGeom>
        </p:spPr>
        <p:txBody>
          <a:bodyPr vert="horz" wrap="square" lIns="0" tIns="12700" rIns="0" bIns="0" rtlCol="0">
            <a:spAutoFit/>
          </a:bodyPr>
          <a:lstStyle/>
          <a:p>
            <a:pPr marL="12700">
              <a:lnSpc>
                <a:spcPct val="100000"/>
              </a:lnSpc>
              <a:spcBef>
                <a:spcPts val="100"/>
              </a:spcBef>
              <a:buClr>
                <a:srgbClr val="252525"/>
              </a:buClr>
              <a:tabLst>
                <a:tab pos="195580" algn="l"/>
              </a:tabLst>
            </a:pPr>
            <a:r>
              <a:rPr lang="en-US" sz="1800" dirty="0">
                <a:latin typeface="Verdana"/>
                <a:cs typeface="Verdana"/>
              </a:rPr>
              <a:t>Model 2| Train Set Evaluation</a:t>
            </a:r>
            <a:endParaRPr sz="1800" dirty="0">
              <a:latin typeface="Verdana"/>
              <a:cs typeface="Verdana"/>
            </a:endParaRPr>
          </a:p>
        </p:txBody>
      </p:sp>
      <p:sp>
        <p:nvSpPr>
          <p:cNvPr id="3" name="object 3"/>
          <p:cNvSpPr txBox="1"/>
          <p:nvPr/>
        </p:nvSpPr>
        <p:spPr>
          <a:xfrm>
            <a:off x="7391400" y="457200"/>
            <a:ext cx="3657600" cy="299720"/>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Verdana"/>
                <a:cs typeface="Verdana"/>
              </a:rPr>
              <a:t>Model 2| Test Set Evaluation</a:t>
            </a:r>
            <a:endParaRPr sz="1800" dirty="0">
              <a:latin typeface="Verdana"/>
              <a:cs typeface="Verdana"/>
            </a:endParaRPr>
          </a:p>
        </p:txBody>
      </p:sp>
      <p:sp>
        <p:nvSpPr>
          <p:cNvPr id="4" name="object 4"/>
          <p:cNvSpPr txBox="1"/>
          <p:nvPr/>
        </p:nvSpPr>
        <p:spPr>
          <a:xfrm>
            <a:off x="1143000" y="4495800"/>
            <a:ext cx="3688079" cy="1319592"/>
          </a:xfrm>
          <a:prstGeom prst="rect">
            <a:avLst/>
          </a:prstGeom>
          <a:noFill/>
          <a:ln w="12700">
            <a:noFill/>
          </a:ln>
        </p:spPr>
        <p:txBody>
          <a:bodyPr vert="horz" wrap="square" lIns="0" tIns="209550" rIns="0" bIns="0" rtlCol="0">
            <a:spAutoFit/>
          </a:bodyPr>
          <a:lstStyle/>
          <a:p>
            <a:pPr marL="90170" marR="79375" algn="just">
              <a:lnSpc>
                <a:spcPct val="100000"/>
              </a:lnSpc>
              <a:spcBef>
                <a:spcPts val="1650"/>
              </a:spcBef>
            </a:pPr>
            <a:r>
              <a:rPr sz="1800" spc="-215" dirty="0">
                <a:latin typeface="Verdana"/>
                <a:cs typeface="Verdana"/>
              </a:rPr>
              <a:t>77.17%</a:t>
            </a:r>
            <a:r>
              <a:rPr sz="1800" spc="-210" dirty="0">
                <a:latin typeface="Verdana"/>
                <a:cs typeface="Verdana"/>
              </a:rPr>
              <a:t> </a:t>
            </a:r>
            <a:r>
              <a:rPr sz="1800" spc="5" dirty="0">
                <a:latin typeface="Verdana"/>
                <a:cs typeface="Verdana"/>
              </a:rPr>
              <a:t>of </a:t>
            </a:r>
            <a:r>
              <a:rPr sz="1800" spc="-20" dirty="0">
                <a:latin typeface="Verdana"/>
                <a:cs typeface="Verdana"/>
              </a:rPr>
              <a:t>the </a:t>
            </a:r>
            <a:r>
              <a:rPr sz="1800" spc="-10" dirty="0">
                <a:latin typeface="Verdana"/>
                <a:cs typeface="Verdana"/>
              </a:rPr>
              <a:t>leads </a:t>
            </a:r>
            <a:r>
              <a:rPr sz="1800" spc="-5" dirty="0">
                <a:latin typeface="Verdana"/>
                <a:cs typeface="Verdana"/>
              </a:rPr>
              <a:t>are </a:t>
            </a:r>
            <a:r>
              <a:rPr sz="1800" spc="20" dirty="0">
                <a:latin typeface="Verdana"/>
                <a:cs typeface="Verdana"/>
              </a:rPr>
              <a:t>being </a:t>
            </a:r>
            <a:r>
              <a:rPr sz="1800" spc="25" dirty="0">
                <a:latin typeface="Verdana"/>
                <a:cs typeface="Verdana"/>
              </a:rPr>
              <a:t> </a:t>
            </a:r>
            <a:r>
              <a:rPr sz="1800" spc="-20" dirty="0">
                <a:latin typeface="Verdana"/>
                <a:cs typeface="Verdana"/>
              </a:rPr>
              <a:t>identified</a:t>
            </a:r>
            <a:r>
              <a:rPr sz="1800" spc="-35" dirty="0">
                <a:latin typeface="Verdana"/>
                <a:cs typeface="Verdana"/>
              </a:rPr>
              <a:t> </a:t>
            </a:r>
            <a:r>
              <a:rPr sz="1800" dirty="0">
                <a:latin typeface="Verdana"/>
                <a:cs typeface="Verdana"/>
              </a:rPr>
              <a:t>by</a:t>
            </a:r>
            <a:r>
              <a:rPr sz="1800" spc="-70" dirty="0">
                <a:latin typeface="Verdana"/>
                <a:cs typeface="Verdana"/>
              </a:rPr>
              <a:t> </a:t>
            </a:r>
            <a:r>
              <a:rPr sz="1800" spc="-65" dirty="0">
                <a:latin typeface="Verdana"/>
                <a:cs typeface="Verdana"/>
              </a:rPr>
              <a:t>our</a:t>
            </a:r>
            <a:r>
              <a:rPr sz="1800" spc="-55" dirty="0">
                <a:latin typeface="Verdana"/>
                <a:cs typeface="Verdana"/>
              </a:rPr>
              <a:t> </a:t>
            </a:r>
            <a:r>
              <a:rPr sz="1800" spc="5" dirty="0">
                <a:latin typeface="Verdana"/>
                <a:cs typeface="Verdana"/>
              </a:rPr>
              <a:t>model</a:t>
            </a:r>
            <a:r>
              <a:rPr sz="1800" spc="-35" dirty="0">
                <a:latin typeface="Verdana"/>
                <a:cs typeface="Verdana"/>
              </a:rPr>
              <a:t> </a:t>
            </a:r>
            <a:r>
              <a:rPr sz="1800" spc="-15" dirty="0">
                <a:latin typeface="Verdana"/>
                <a:cs typeface="Verdana"/>
              </a:rPr>
              <a:t>but</a:t>
            </a:r>
            <a:r>
              <a:rPr sz="1800" spc="-25" dirty="0">
                <a:latin typeface="Verdana"/>
                <a:cs typeface="Verdana"/>
              </a:rPr>
              <a:t> </a:t>
            </a:r>
            <a:r>
              <a:rPr sz="1800" spc="-20" dirty="0">
                <a:latin typeface="Verdana"/>
                <a:cs typeface="Verdana"/>
              </a:rPr>
              <a:t>out </a:t>
            </a:r>
            <a:r>
              <a:rPr sz="1800" spc="-620" dirty="0">
                <a:latin typeface="Verdana"/>
                <a:cs typeface="Verdana"/>
              </a:rPr>
              <a:t> </a:t>
            </a:r>
            <a:r>
              <a:rPr sz="1800" spc="5" dirty="0">
                <a:latin typeface="Verdana"/>
                <a:cs typeface="Verdana"/>
              </a:rPr>
              <a:t>of</a:t>
            </a:r>
            <a:r>
              <a:rPr sz="1800" spc="10" dirty="0">
                <a:latin typeface="Verdana"/>
                <a:cs typeface="Verdana"/>
              </a:rPr>
              <a:t> </a:t>
            </a:r>
            <a:r>
              <a:rPr sz="1800" spc="-45" dirty="0">
                <a:latin typeface="Verdana"/>
                <a:cs typeface="Verdana"/>
              </a:rPr>
              <a:t>those</a:t>
            </a:r>
            <a:r>
              <a:rPr sz="1800" spc="-40" dirty="0">
                <a:latin typeface="Verdana"/>
                <a:cs typeface="Verdana"/>
              </a:rPr>
              <a:t> </a:t>
            </a:r>
            <a:r>
              <a:rPr sz="1800" spc="-215" dirty="0">
                <a:latin typeface="Verdana"/>
                <a:cs typeface="Verdana"/>
              </a:rPr>
              <a:t>22.03%</a:t>
            </a:r>
            <a:r>
              <a:rPr sz="1800" spc="-210" dirty="0">
                <a:latin typeface="Verdana"/>
                <a:cs typeface="Verdana"/>
              </a:rPr>
              <a:t> </a:t>
            </a:r>
            <a:r>
              <a:rPr sz="1800" spc="5" dirty="0">
                <a:latin typeface="Verdana"/>
                <a:cs typeface="Verdana"/>
              </a:rPr>
              <a:t>are</a:t>
            </a:r>
            <a:r>
              <a:rPr sz="1800" spc="10" dirty="0">
                <a:latin typeface="Verdana"/>
                <a:cs typeface="Verdana"/>
              </a:rPr>
              <a:t> </a:t>
            </a:r>
            <a:r>
              <a:rPr sz="1800" spc="20" dirty="0">
                <a:latin typeface="Verdana"/>
                <a:cs typeface="Verdana"/>
              </a:rPr>
              <a:t>being </a:t>
            </a:r>
            <a:r>
              <a:rPr sz="1800" spc="25" dirty="0">
                <a:latin typeface="Verdana"/>
                <a:cs typeface="Verdana"/>
              </a:rPr>
              <a:t> </a:t>
            </a:r>
            <a:r>
              <a:rPr sz="1800" spc="-70" dirty="0">
                <a:latin typeface="Verdana"/>
                <a:cs typeface="Verdana"/>
              </a:rPr>
              <a:t>misclassified.</a:t>
            </a:r>
            <a:endParaRPr sz="1800" dirty="0">
              <a:latin typeface="Verdana"/>
              <a:cs typeface="Verdana"/>
            </a:endParaRPr>
          </a:p>
        </p:txBody>
      </p:sp>
      <p:sp>
        <p:nvSpPr>
          <p:cNvPr id="5" name="object 5"/>
          <p:cNvSpPr txBox="1"/>
          <p:nvPr/>
        </p:nvSpPr>
        <p:spPr>
          <a:xfrm>
            <a:off x="7376159" y="4539487"/>
            <a:ext cx="3944620" cy="1270220"/>
          </a:xfrm>
          <a:prstGeom prst="rect">
            <a:avLst/>
          </a:prstGeom>
          <a:noFill/>
          <a:ln w="12700">
            <a:noFill/>
          </a:ln>
        </p:spPr>
        <p:txBody>
          <a:bodyPr vert="horz" wrap="square" lIns="0" tIns="160655" rIns="0" bIns="0" rtlCol="0">
            <a:spAutoFit/>
          </a:bodyPr>
          <a:lstStyle/>
          <a:p>
            <a:pPr marL="93980" marR="79375" algn="just">
              <a:lnSpc>
                <a:spcPct val="100000"/>
              </a:lnSpc>
              <a:spcBef>
                <a:spcPts val="1265"/>
              </a:spcBef>
            </a:pPr>
            <a:r>
              <a:rPr sz="1800" spc="-215" dirty="0">
                <a:effectLst>
                  <a:outerShdw blurRad="38100" dist="38100" dir="2700000" algn="tl">
                    <a:srgbClr val="000000">
                      <a:alpha val="43137"/>
                    </a:srgbClr>
                  </a:outerShdw>
                </a:effectLst>
                <a:latin typeface="Verdana"/>
                <a:cs typeface="Verdana"/>
              </a:rPr>
              <a:t>82.77%</a:t>
            </a:r>
            <a:r>
              <a:rPr sz="1800" spc="-210" dirty="0">
                <a:effectLst>
                  <a:outerShdw blurRad="38100" dist="38100" dir="2700000" algn="tl">
                    <a:srgbClr val="000000">
                      <a:alpha val="43137"/>
                    </a:srgbClr>
                  </a:outerShdw>
                </a:effectLst>
                <a:latin typeface="Verdana"/>
                <a:cs typeface="Verdana"/>
              </a:rPr>
              <a:t> </a:t>
            </a:r>
            <a:r>
              <a:rPr sz="1800" spc="5" dirty="0">
                <a:effectLst>
                  <a:outerShdw blurRad="38100" dist="38100" dir="2700000" algn="tl">
                    <a:srgbClr val="000000">
                      <a:alpha val="43137"/>
                    </a:srgbClr>
                  </a:outerShdw>
                </a:effectLst>
                <a:latin typeface="Verdana"/>
                <a:cs typeface="Verdana"/>
              </a:rPr>
              <a:t>of</a:t>
            </a:r>
            <a:r>
              <a:rPr sz="1800" spc="10" dirty="0">
                <a:effectLst>
                  <a:outerShdw blurRad="38100" dist="38100" dir="2700000" algn="tl">
                    <a:srgbClr val="000000">
                      <a:alpha val="43137"/>
                    </a:srgbClr>
                  </a:outerShdw>
                </a:effectLst>
                <a:latin typeface="Verdana"/>
                <a:cs typeface="Verdana"/>
              </a:rPr>
              <a:t> </a:t>
            </a:r>
            <a:r>
              <a:rPr sz="1800" spc="-20" dirty="0">
                <a:latin typeface="Verdana"/>
                <a:cs typeface="Verdana"/>
              </a:rPr>
              <a:t>the</a:t>
            </a:r>
            <a:r>
              <a:rPr sz="1800" spc="-15" dirty="0">
                <a:effectLst>
                  <a:outerShdw blurRad="38100" dist="38100" dir="2700000" algn="tl">
                    <a:srgbClr val="000000">
                      <a:alpha val="43137"/>
                    </a:srgbClr>
                  </a:outerShdw>
                </a:effectLst>
                <a:latin typeface="Verdana"/>
                <a:cs typeface="Verdana"/>
              </a:rPr>
              <a:t> </a:t>
            </a:r>
            <a:r>
              <a:rPr sz="1800" spc="-10" dirty="0">
                <a:effectLst>
                  <a:outerShdw blurRad="38100" dist="38100" dir="2700000" algn="tl">
                    <a:srgbClr val="000000">
                      <a:alpha val="43137"/>
                    </a:srgbClr>
                  </a:outerShdw>
                </a:effectLst>
                <a:latin typeface="Verdana"/>
                <a:cs typeface="Verdana"/>
              </a:rPr>
              <a:t>leads</a:t>
            </a:r>
            <a:r>
              <a:rPr sz="1800" spc="-5" dirty="0">
                <a:effectLst>
                  <a:outerShdw blurRad="38100" dist="38100" dir="2700000" algn="tl">
                    <a:srgbClr val="000000">
                      <a:alpha val="43137"/>
                    </a:srgbClr>
                  </a:outerShdw>
                </a:effectLst>
                <a:latin typeface="Verdana"/>
                <a:cs typeface="Verdana"/>
              </a:rPr>
              <a:t> </a:t>
            </a:r>
            <a:r>
              <a:rPr sz="1800" dirty="0">
                <a:effectLst>
                  <a:outerShdw blurRad="38100" dist="38100" dir="2700000" algn="tl">
                    <a:srgbClr val="000000">
                      <a:alpha val="43137"/>
                    </a:srgbClr>
                  </a:outerShdw>
                </a:effectLst>
                <a:latin typeface="Verdana"/>
                <a:cs typeface="Verdana"/>
              </a:rPr>
              <a:t>are</a:t>
            </a:r>
            <a:r>
              <a:rPr sz="1800" spc="5" dirty="0">
                <a:effectLst>
                  <a:outerShdw blurRad="38100" dist="38100" dir="2700000" algn="tl">
                    <a:srgbClr val="000000">
                      <a:alpha val="43137"/>
                    </a:srgbClr>
                  </a:outerShdw>
                </a:effectLst>
                <a:latin typeface="Verdana"/>
                <a:cs typeface="Verdana"/>
              </a:rPr>
              <a:t> </a:t>
            </a:r>
            <a:r>
              <a:rPr sz="1800" spc="25" dirty="0">
                <a:effectLst>
                  <a:outerShdw blurRad="38100" dist="38100" dir="2700000" algn="tl">
                    <a:srgbClr val="000000">
                      <a:alpha val="43137"/>
                    </a:srgbClr>
                  </a:outerShdw>
                </a:effectLst>
                <a:latin typeface="Verdana"/>
                <a:cs typeface="Verdana"/>
              </a:rPr>
              <a:t>being </a:t>
            </a:r>
            <a:r>
              <a:rPr sz="1800" spc="-620" dirty="0">
                <a:effectLst>
                  <a:outerShdw blurRad="38100" dist="38100" dir="2700000" algn="tl">
                    <a:srgbClr val="000000">
                      <a:alpha val="43137"/>
                    </a:srgbClr>
                  </a:outerShdw>
                </a:effectLst>
                <a:latin typeface="Verdana"/>
                <a:cs typeface="Verdana"/>
              </a:rPr>
              <a:t> </a:t>
            </a:r>
            <a:r>
              <a:rPr sz="1800" spc="-114" dirty="0">
                <a:effectLst>
                  <a:outerShdw blurRad="38100" dist="38100" dir="2700000" algn="tl">
                    <a:srgbClr val="000000">
                      <a:alpha val="43137"/>
                    </a:srgbClr>
                  </a:outerShdw>
                </a:effectLst>
                <a:latin typeface="Verdana"/>
                <a:cs typeface="Verdana"/>
              </a:rPr>
              <a:t>i</a:t>
            </a:r>
            <a:r>
              <a:rPr sz="1800" spc="100" dirty="0">
                <a:effectLst>
                  <a:outerShdw blurRad="38100" dist="38100" dir="2700000" algn="tl">
                    <a:srgbClr val="000000">
                      <a:alpha val="43137"/>
                    </a:srgbClr>
                  </a:outerShdw>
                </a:effectLst>
                <a:latin typeface="Verdana"/>
                <a:cs typeface="Verdana"/>
              </a:rPr>
              <a:t>d</a:t>
            </a:r>
            <a:r>
              <a:rPr sz="1800" spc="95" dirty="0">
                <a:effectLst>
                  <a:outerShdw blurRad="38100" dist="38100" dir="2700000" algn="tl">
                    <a:srgbClr val="000000">
                      <a:alpha val="43137"/>
                    </a:srgbClr>
                  </a:outerShdw>
                </a:effectLst>
                <a:latin typeface="Verdana"/>
                <a:cs typeface="Verdana"/>
              </a:rPr>
              <a:t>e</a:t>
            </a:r>
            <a:r>
              <a:rPr sz="1800" spc="-45" dirty="0">
                <a:effectLst>
                  <a:outerShdw blurRad="38100" dist="38100" dir="2700000" algn="tl">
                    <a:srgbClr val="000000">
                      <a:alpha val="43137"/>
                    </a:srgbClr>
                  </a:outerShdw>
                </a:effectLst>
                <a:latin typeface="Verdana"/>
                <a:cs typeface="Verdana"/>
              </a:rPr>
              <a:t>n</a:t>
            </a:r>
            <a:r>
              <a:rPr sz="1800" spc="-114" dirty="0">
                <a:effectLst>
                  <a:outerShdw blurRad="38100" dist="38100" dir="2700000" algn="tl">
                    <a:srgbClr val="000000">
                      <a:alpha val="43137"/>
                    </a:srgbClr>
                  </a:outerShdw>
                </a:effectLst>
                <a:latin typeface="Verdana"/>
                <a:cs typeface="Verdana"/>
              </a:rPr>
              <a:t>ti</a:t>
            </a:r>
            <a:r>
              <a:rPr sz="1800" spc="-85" dirty="0">
                <a:effectLst>
                  <a:outerShdw blurRad="38100" dist="38100" dir="2700000" algn="tl">
                    <a:srgbClr val="000000">
                      <a:alpha val="43137"/>
                    </a:srgbClr>
                  </a:outerShdw>
                </a:effectLst>
                <a:latin typeface="Verdana"/>
                <a:cs typeface="Verdana"/>
              </a:rPr>
              <a:t>f</a:t>
            </a:r>
            <a:r>
              <a:rPr sz="1800" spc="-114" dirty="0">
                <a:effectLst>
                  <a:outerShdw blurRad="38100" dist="38100" dir="2700000" algn="tl">
                    <a:srgbClr val="000000">
                      <a:alpha val="43137"/>
                    </a:srgbClr>
                  </a:outerShdw>
                </a:effectLst>
                <a:latin typeface="Verdana"/>
                <a:cs typeface="Verdana"/>
              </a:rPr>
              <a:t>i</a:t>
            </a:r>
            <a:r>
              <a:rPr sz="1800" spc="95" dirty="0">
                <a:effectLst>
                  <a:outerShdw blurRad="38100" dist="38100" dir="2700000" algn="tl">
                    <a:srgbClr val="000000">
                      <a:alpha val="43137"/>
                    </a:srgbClr>
                  </a:outerShdw>
                </a:effectLst>
                <a:latin typeface="Verdana"/>
                <a:cs typeface="Verdana"/>
              </a:rPr>
              <a:t>e</a:t>
            </a:r>
            <a:r>
              <a:rPr sz="1800" spc="110" dirty="0">
                <a:effectLst>
                  <a:outerShdw blurRad="38100" dist="38100" dir="2700000" algn="tl">
                    <a:srgbClr val="000000">
                      <a:alpha val="43137"/>
                    </a:srgbClr>
                  </a:outerShdw>
                </a:effectLst>
                <a:latin typeface="Verdana"/>
                <a:cs typeface="Verdana"/>
              </a:rPr>
              <a:t>d</a:t>
            </a:r>
            <a:r>
              <a:rPr sz="1800" spc="-100" dirty="0">
                <a:effectLst>
                  <a:outerShdw blurRad="38100" dist="38100" dir="2700000" algn="tl">
                    <a:srgbClr val="000000">
                      <a:alpha val="43137"/>
                    </a:srgbClr>
                  </a:outerShdw>
                </a:effectLst>
                <a:latin typeface="Verdana"/>
                <a:cs typeface="Verdana"/>
              </a:rPr>
              <a:t> </a:t>
            </a:r>
            <a:r>
              <a:rPr sz="1800" spc="-5" dirty="0">
                <a:effectLst>
                  <a:outerShdw blurRad="38100" dist="38100" dir="2700000" algn="tl">
                    <a:srgbClr val="000000">
                      <a:alpha val="43137"/>
                    </a:srgbClr>
                  </a:outerShdw>
                </a:effectLst>
                <a:latin typeface="Verdana"/>
                <a:cs typeface="Verdana"/>
              </a:rPr>
              <a:t>b</a:t>
            </a:r>
            <a:r>
              <a:rPr sz="1800" dirty="0">
                <a:effectLst>
                  <a:outerShdw blurRad="38100" dist="38100" dir="2700000" algn="tl">
                    <a:srgbClr val="000000">
                      <a:alpha val="43137"/>
                    </a:srgbClr>
                  </a:outerShdw>
                </a:effectLst>
                <a:latin typeface="Verdana"/>
                <a:cs typeface="Verdana"/>
              </a:rPr>
              <a:t>y</a:t>
            </a:r>
            <a:r>
              <a:rPr sz="1800" spc="-110" dirty="0">
                <a:effectLst>
                  <a:outerShdw blurRad="38100" dist="38100" dir="2700000" algn="tl">
                    <a:srgbClr val="000000">
                      <a:alpha val="43137"/>
                    </a:srgbClr>
                  </a:outerShdw>
                </a:effectLst>
                <a:latin typeface="Verdana"/>
                <a:cs typeface="Verdana"/>
              </a:rPr>
              <a:t> </a:t>
            </a:r>
            <a:r>
              <a:rPr sz="1800" spc="20" dirty="0">
                <a:effectLst>
                  <a:outerShdw blurRad="38100" dist="38100" dir="2700000" algn="tl">
                    <a:srgbClr val="000000">
                      <a:alpha val="43137"/>
                    </a:srgbClr>
                  </a:outerShdw>
                </a:effectLst>
                <a:latin typeface="Verdana"/>
                <a:cs typeface="Verdana"/>
              </a:rPr>
              <a:t>o</a:t>
            </a:r>
            <a:r>
              <a:rPr sz="1800" spc="25" dirty="0">
                <a:effectLst>
                  <a:outerShdw blurRad="38100" dist="38100" dir="2700000" algn="tl">
                    <a:srgbClr val="000000">
                      <a:alpha val="43137"/>
                    </a:srgbClr>
                  </a:outerShdw>
                </a:effectLst>
                <a:latin typeface="Verdana"/>
                <a:cs typeface="Verdana"/>
              </a:rPr>
              <a:t>u</a:t>
            </a:r>
            <a:r>
              <a:rPr sz="1800" spc="-229" dirty="0">
                <a:effectLst>
                  <a:outerShdw blurRad="38100" dist="38100" dir="2700000" algn="tl">
                    <a:srgbClr val="000000">
                      <a:alpha val="43137"/>
                    </a:srgbClr>
                  </a:outerShdw>
                </a:effectLst>
                <a:latin typeface="Verdana"/>
                <a:cs typeface="Verdana"/>
              </a:rPr>
              <a:t>r</a:t>
            </a:r>
            <a:r>
              <a:rPr sz="1800" spc="-95" dirty="0">
                <a:effectLst>
                  <a:outerShdw blurRad="38100" dist="38100" dir="2700000" algn="tl">
                    <a:srgbClr val="000000">
                      <a:alpha val="43137"/>
                    </a:srgbClr>
                  </a:outerShdw>
                </a:effectLst>
                <a:latin typeface="Verdana"/>
                <a:cs typeface="Verdana"/>
              </a:rPr>
              <a:t> </a:t>
            </a:r>
            <a:r>
              <a:rPr sz="1800" spc="-100" dirty="0">
                <a:effectLst>
                  <a:outerShdw blurRad="38100" dist="38100" dir="2700000" algn="tl">
                    <a:srgbClr val="000000">
                      <a:alpha val="43137"/>
                    </a:srgbClr>
                  </a:outerShdw>
                </a:effectLst>
                <a:latin typeface="Verdana"/>
                <a:cs typeface="Verdana"/>
              </a:rPr>
              <a:t>m</a:t>
            </a:r>
            <a:r>
              <a:rPr sz="1800" spc="95" dirty="0">
                <a:effectLst>
                  <a:outerShdw blurRad="38100" dist="38100" dir="2700000" algn="tl">
                    <a:srgbClr val="000000">
                      <a:alpha val="43137"/>
                    </a:srgbClr>
                  </a:outerShdw>
                </a:effectLst>
                <a:latin typeface="Verdana"/>
                <a:cs typeface="Verdana"/>
              </a:rPr>
              <a:t>o</a:t>
            </a:r>
            <a:r>
              <a:rPr sz="1800" spc="90" dirty="0">
                <a:effectLst>
                  <a:outerShdw blurRad="38100" dist="38100" dir="2700000" algn="tl">
                    <a:srgbClr val="000000">
                      <a:alpha val="43137"/>
                    </a:srgbClr>
                  </a:outerShdw>
                </a:effectLst>
                <a:latin typeface="Verdana"/>
                <a:cs typeface="Verdana"/>
              </a:rPr>
              <a:t>d</a:t>
            </a:r>
            <a:r>
              <a:rPr sz="1800" spc="100" dirty="0">
                <a:effectLst>
                  <a:outerShdw blurRad="38100" dist="38100" dir="2700000" algn="tl">
                    <a:srgbClr val="000000">
                      <a:alpha val="43137"/>
                    </a:srgbClr>
                  </a:outerShdw>
                </a:effectLst>
                <a:latin typeface="Verdana"/>
                <a:cs typeface="Verdana"/>
              </a:rPr>
              <a:t>e</a:t>
            </a:r>
            <a:r>
              <a:rPr sz="1800" spc="-135" dirty="0">
                <a:effectLst>
                  <a:outerShdw blurRad="38100" dist="38100" dir="2700000" algn="tl">
                    <a:srgbClr val="000000">
                      <a:alpha val="43137"/>
                    </a:srgbClr>
                  </a:outerShdw>
                </a:effectLst>
                <a:latin typeface="Verdana"/>
                <a:cs typeface="Verdana"/>
              </a:rPr>
              <a:t>l</a:t>
            </a:r>
            <a:r>
              <a:rPr sz="1800" spc="-90" dirty="0">
                <a:effectLst>
                  <a:outerShdw blurRad="38100" dist="38100" dir="2700000" algn="tl">
                    <a:srgbClr val="000000">
                      <a:alpha val="43137"/>
                    </a:srgbClr>
                  </a:outerShdw>
                </a:effectLst>
                <a:latin typeface="Verdana"/>
                <a:cs typeface="Verdana"/>
              </a:rPr>
              <a:t> </a:t>
            </a:r>
            <a:r>
              <a:rPr sz="1800" spc="25" dirty="0">
                <a:effectLst>
                  <a:outerShdw blurRad="38100" dist="38100" dir="2700000" algn="tl">
                    <a:srgbClr val="000000">
                      <a:alpha val="43137"/>
                    </a:srgbClr>
                  </a:outerShdw>
                </a:effectLst>
                <a:latin typeface="Verdana"/>
                <a:cs typeface="Verdana"/>
              </a:rPr>
              <a:t>b</a:t>
            </a:r>
            <a:r>
              <a:rPr sz="1800" spc="30" dirty="0">
                <a:effectLst>
                  <a:outerShdw blurRad="38100" dist="38100" dir="2700000" algn="tl">
                    <a:srgbClr val="000000">
                      <a:alpha val="43137"/>
                    </a:srgbClr>
                  </a:outerShdw>
                </a:effectLst>
                <a:latin typeface="Verdana"/>
                <a:cs typeface="Verdana"/>
              </a:rPr>
              <a:t>u</a:t>
            </a:r>
            <a:r>
              <a:rPr sz="1800" spc="-100" dirty="0">
                <a:effectLst>
                  <a:outerShdw blurRad="38100" dist="38100" dir="2700000" algn="tl">
                    <a:srgbClr val="000000">
                      <a:alpha val="43137"/>
                    </a:srgbClr>
                  </a:outerShdw>
                </a:effectLst>
                <a:latin typeface="Verdana"/>
                <a:cs typeface="Verdana"/>
              </a:rPr>
              <a:t>t</a:t>
            </a:r>
            <a:r>
              <a:rPr sz="1800" spc="-90" dirty="0">
                <a:effectLst>
                  <a:outerShdw blurRad="38100" dist="38100" dir="2700000" algn="tl">
                    <a:srgbClr val="000000">
                      <a:alpha val="43137"/>
                    </a:srgbClr>
                  </a:outerShdw>
                </a:effectLst>
                <a:latin typeface="Verdana"/>
                <a:cs typeface="Verdana"/>
              </a:rPr>
              <a:t> </a:t>
            </a:r>
            <a:r>
              <a:rPr sz="1800" spc="20" dirty="0">
                <a:effectLst>
                  <a:outerShdw blurRad="38100" dist="38100" dir="2700000" algn="tl">
                    <a:srgbClr val="000000">
                      <a:alpha val="43137"/>
                    </a:srgbClr>
                  </a:outerShdw>
                </a:effectLst>
                <a:latin typeface="Verdana"/>
                <a:cs typeface="Verdana"/>
              </a:rPr>
              <a:t>o</a:t>
            </a:r>
            <a:r>
              <a:rPr sz="1800" spc="25" dirty="0">
                <a:effectLst>
                  <a:outerShdw blurRad="38100" dist="38100" dir="2700000" algn="tl">
                    <a:srgbClr val="000000">
                      <a:alpha val="43137"/>
                    </a:srgbClr>
                  </a:outerShdw>
                </a:effectLst>
                <a:latin typeface="Verdana"/>
                <a:cs typeface="Verdana"/>
              </a:rPr>
              <a:t>u</a:t>
            </a:r>
            <a:r>
              <a:rPr sz="1800" spc="-100" dirty="0">
                <a:effectLst>
                  <a:outerShdw blurRad="38100" dist="38100" dir="2700000" algn="tl">
                    <a:srgbClr val="000000">
                      <a:alpha val="43137"/>
                    </a:srgbClr>
                  </a:outerShdw>
                </a:effectLst>
                <a:latin typeface="Verdana"/>
                <a:cs typeface="Verdana"/>
              </a:rPr>
              <a:t>t</a:t>
            </a:r>
            <a:r>
              <a:rPr sz="1800" spc="-114" dirty="0">
                <a:effectLst>
                  <a:outerShdw blurRad="38100" dist="38100" dir="2700000" algn="tl">
                    <a:srgbClr val="000000">
                      <a:alpha val="43137"/>
                    </a:srgbClr>
                  </a:outerShdw>
                </a:effectLst>
                <a:latin typeface="Verdana"/>
                <a:cs typeface="Verdana"/>
              </a:rPr>
              <a:t> </a:t>
            </a:r>
            <a:r>
              <a:rPr sz="1800" dirty="0">
                <a:effectLst>
                  <a:outerShdw blurRad="38100" dist="38100" dir="2700000" algn="tl">
                    <a:srgbClr val="000000">
                      <a:alpha val="43137"/>
                    </a:srgbClr>
                  </a:outerShdw>
                </a:effectLst>
                <a:latin typeface="Verdana"/>
                <a:cs typeface="Verdana"/>
              </a:rPr>
              <a:t>of  </a:t>
            </a:r>
            <a:r>
              <a:rPr sz="1800" spc="-45" dirty="0">
                <a:effectLst>
                  <a:outerShdw blurRad="38100" dist="38100" dir="2700000" algn="tl">
                    <a:srgbClr val="000000">
                      <a:alpha val="43137"/>
                    </a:srgbClr>
                  </a:outerShdw>
                </a:effectLst>
                <a:latin typeface="Verdana"/>
                <a:cs typeface="Verdana"/>
              </a:rPr>
              <a:t>those</a:t>
            </a:r>
            <a:r>
              <a:rPr sz="1800" spc="-40" dirty="0">
                <a:effectLst>
                  <a:outerShdw blurRad="38100" dist="38100" dir="2700000" algn="tl">
                    <a:srgbClr val="000000">
                      <a:alpha val="43137"/>
                    </a:srgbClr>
                  </a:outerShdw>
                </a:effectLst>
                <a:latin typeface="Verdana"/>
                <a:cs typeface="Verdana"/>
              </a:rPr>
              <a:t> </a:t>
            </a:r>
            <a:r>
              <a:rPr sz="1800" spc="-215" dirty="0">
                <a:effectLst>
                  <a:outerShdw blurRad="38100" dist="38100" dir="2700000" algn="tl">
                    <a:srgbClr val="000000">
                      <a:alpha val="43137"/>
                    </a:srgbClr>
                  </a:outerShdw>
                </a:effectLst>
                <a:latin typeface="Verdana"/>
                <a:cs typeface="Verdana"/>
              </a:rPr>
              <a:t>13.28%</a:t>
            </a:r>
            <a:r>
              <a:rPr sz="1800" spc="-210" dirty="0">
                <a:effectLst>
                  <a:outerShdw blurRad="38100" dist="38100" dir="2700000" algn="tl">
                    <a:srgbClr val="000000">
                      <a:alpha val="43137"/>
                    </a:srgbClr>
                  </a:outerShdw>
                </a:effectLst>
                <a:latin typeface="Verdana"/>
                <a:cs typeface="Verdana"/>
              </a:rPr>
              <a:t> </a:t>
            </a:r>
            <a:r>
              <a:rPr sz="1800" spc="5" dirty="0">
                <a:effectLst>
                  <a:outerShdw blurRad="38100" dist="38100" dir="2700000" algn="tl">
                    <a:srgbClr val="000000">
                      <a:alpha val="43137"/>
                    </a:srgbClr>
                  </a:outerShdw>
                </a:effectLst>
                <a:latin typeface="Verdana"/>
                <a:cs typeface="Verdana"/>
              </a:rPr>
              <a:t>are</a:t>
            </a:r>
            <a:r>
              <a:rPr sz="1800" spc="10" dirty="0">
                <a:effectLst>
                  <a:outerShdw blurRad="38100" dist="38100" dir="2700000" algn="tl">
                    <a:srgbClr val="000000">
                      <a:alpha val="43137"/>
                    </a:srgbClr>
                  </a:outerShdw>
                </a:effectLst>
                <a:latin typeface="Verdana"/>
                <a:cs typeface="Verdana"/>
              </a:rPr>
              <a:t> </a:t>
            </a:r>
            <a:r>
              <a:rPr sz="1800" spc="25" dirty="0">
                <a:effectLst>
                  <a:outerShdw blurRad="38100" dist="38100" dir="2700000" algn="tl">
                    <a:srgbClr val="000000">
                      <a:alpha val="43137"/>
                    </a:srgbClr>
                  </a:outerShdw>
                </a:effectLst>
                <a:latin typeface="Verdana"/>
                <a:cs typeface="Verdana"/>
              </a:rPr>
              <a:t>being </a:t>
            </a:r>
            <a:r>
              <a:rPr sz="1800" spc="30" dirty="0">
                <a:effectLst>
                  <a:outerShdw blurRad="38100" dist="38100" dir="2700000" algn="tl">
                    <a:srgbClr val="000000">
                      <a:alpha val="43137"/>
                    </a:srgbClr>
                  </a:outerShdw>
                </a:effectLst>
                <a:latin typeface="Verdana"/>
                <a:cs typeface="Verdana"/>
              </a:rPr>
              <a:t> </a:t>
            </a:r>
            <a:r>
              <a:rPr sz="1800" spc="-70" dirty="0">
                <a:effectLst>
                  <a:outerShdw blurRad="38100" dist="38100" dir="2700000" algn="tl">
                    <a:srgbClr val="000000">
                      <a:alpha val="43137"/>
                    </a:srgbClr>
                  </a:outerShdw>
                </a:effectLst>
                <a:latin typeface="Verdana"/>
                <a:cs typeface="Verdana"/>
              </a:rPr>
              <a:t>misclassified.</a:t>
            </a:r>
            <a:endParaRPr sz="1800" dirty="0">
              <a:effectLst>
                <a:outerShdw blurRad="38100" dist="38100" dir="2700000" algn="tl">
                  <a:srgbClr val="000000">
                    <a:alpha val="43137"/>
                  </a:srgbClr>
                </a:outerShdw>
              </a:effectLst>
              <a:latin typeface="Verdana"/>
              <a:cs typeface="Verdana"/>
            </a:endParaRPr>
          </a:p>
        </p:txBody>
      </p:sp>
      <p:pic>
        <p:nvPicPr>
          <p:cNvPr id="6" name="object 6"/>
          <p:cNvPicPr/>
          <p:nvPr/>
        </p:nvPicPr>
        <p:blipFill>
          <a:blip r:embed="rId2" cstate="print"/>
          <a:stretch>
            <a:fillRect/>
          </a:stretch>
        </p:blipFill>
        <p:spPr>
          <a:xfrm>
            <a:off x="1155765" y="880582"/>
            <a:ext cx="3758183" cy="3358896"/>
          </a:xfrm>
          <a:prstGeom prst="rect">
            <a:avLst/>
          </a:prstGeom>
        </p:spPr>
      </p:pic>
      <p:pic>
        <p:nvPicPr>
          <p:cNvPr id="7" name="object 7"/>
          <p:cNvPicPr/>
          <p:nvPr/>
        </p:nvPicPr>
        <p:blipFill>
          <a:blip r:embed="rId3" cstate="print"/>
          <a:stretch>
            <a:fillRect/>
          </a:stretch>
        </p:blipFill>
        <p:spPr>
          <a:xfrm>
            <a:off x="7376159" y="854456"/>
            <a:ext cx="3944111" cy="3358896"/>
          </a:xfrm>
          <a:prstGeom prst="rect">
            <a:avLst/>
          </a:prstGeom>
        </p:spPr>
      </p:pic>
      <p:sp>
        <p:nvSpPr>
          <p:cNvPr id="8" name="object 8"/>
          <p:cNvSpPr/>
          <p:nvPr/>
        </p:nvSpPr>
        <p:spPr>
          <a:xfrm>
            <a:off x="5158898" y="1890740"/>
            <a:ext cx="1972310" cy="1338580"/>
          </a:xfrm>
          <a:custGeom>
            <a:avLst/>
            <a:gdLst/>
            <a:ahLst/>
            <a:cxnLst/>
            <a:rect l="l" t="t" r="r" b="b"/>
            <a:pathLst>
              <a:path w="1972309" h="1338579">
                <a:moveTo>
                  <a:pt x="0" y="1338071"/>
                </a:moveTo>
                <a:lnTo>
                  <a:pt x="1972055" y="1338071"/>
                </a:lnTo>
                <a:lnTo>
                  <a:pt x="1972055" y="0"/>
                </a:lnTo>
                <a:lnTo>
                  <a:pt x="0" y="0"/>
                </a:lnTo>
                <a:lnTo>
                  <a:pt x="0" y="1338071"/>
                </a:lnTo>
                <a:close/>
              </a:path>
            </a:pathLst>
          </a:custGeom>
          <a:ln w="12700">
            <a:solidFill>
              <a:srgbClr val="117DA7"/>
            </a:solidFill>
          </a:ln>
        </p:spPr>
        <p:txBody>
          <a:bodyPr wrap="square" lIns="0" tIns="0" rIns="0" bIns="0" rtlCol="0"/>
          <a:lstStyle/>
          <a:p>
            <a:endParaRPr/>
          </a:p>
        </p:txBody>
      </p:sp>
      <p:sp>
        <p:nvSpPr>
          <p:cNvPr id="12" name="TextBox 11">
            <a:extLst>
              <a:ext uri="{FF2B5EF4-FFF2-40B4-BE49-F238E27FC236}">
                <a16:creationId xmlns:a16="http://schemas.microsoft.com/office/drawing/2014/main" id="{327B6FC8-6D03-8A2E-B426-E316E0FF3B66}"/>
              </a:ext>
            </a:extLst>
          </p:cNvPr>
          <p:cNvSpPr txBox="1"/>
          <p:nvPr/>
        </p:nvSpPr>
        <p:spPr>
          <a:xfrm>
            <a:off x="5181600" y="1976120"/>
            <a:ext cx="1949608" cy="1200329"/>
          </a:xfrm>
          <a:prstGeom prst="rect">
            <a:avLst/>
          </a:prstGeom>
          <a:noFill/>
        </p:spPr>
        <p:txBody>
          <a:bodyPr wrap="square" rtlCol="0">
            <a:spAutoFit/>
          </a:bodyPr>
          <a:lstStyle/>
          <a:p>
            <a:r>
              <a:rPr lang="en-US" dirty="0"/>
              <a:t>0- Not Converted Leads</a:t>
            </a:r>
          </a:p>
          <a:p>
            <a:r>
              <a:rPr lang="en-US" dirty="0"/>
              <a:t>1- Converted Leads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1493" y="580771"/>
            <a:ext cx="7500620" cy="299720"/>
          </a:xfrm>
          <a:prstGeom prst="rect">
            <a:avLst/>
          </a:prstGeom>
        </p:spPr>
        <p:txBody>
          <a:bodyPr vert="horz" wrap="square" lIns="0" tIns="12700" rIns="0" bIns="0" rtlCol="0">
            <a:spAutoFit/>
          </a:bodyPr>
          <a:lstStyle/>
          <a:p>
            <a:pPr marL="12065">
              <a:lnSpc>
                <a:spcPct val="100000"/>
              </a:lnSpc>
              <a:spcBef>
                <a:spcPts val="100"/>
              </a:spcBef>
              <a:buClr>
                <a:srgbClr val="252525"/>
              </a:buClr>
              <a:tabLst>
                <a:tab pos="196215" algn="l"/>
              </a:tabLst>
            </a:pPr>
            <a:r>
              <a:rPr sz="1800" spc="-35" dirty="0">
                <a:latin typeface="Steka Text"/>
                <a:cs typeface="Verdana"/>
              </a:rPr>
              <a:t>Evaluation</a:t>
            </a:r>
            <a:r>
              <a:rPr sz="1800" spc="-130" dirty="0">
                <a:latin typeface="Steka Text"/>
                <a:cs typeface="Verdana"/>
              </a:rPr>
              <a:t> </a:t>
            </a:r>
            <a:r>
              <a:rPr sz="1800" spc="5" dirty="0">
                <a:latin typeface="Steka Text"/>
                <a:cs typeface="Verdana"/>
              </a:rPr>
              <a:t>of</a:t>
            </a:r>
            <a:r>
              <a:rPr sz="1800" spc="-140" dirty="0">
                <a:latin typeface="Steka Text"/>
                <a:cs typeface="Verdana"/>
              </a:rPr>
              <a:t> </a:t>
            </a:r>
            <a:r>
              <a:rPr sz="1800" spc="55" dirty="0">
                <a:latin typeface="Steka Text"/>
                <a:cs typeface="Verdana"/>
              </a:rPr>
              <a:t>Model</a:t>
            </a:r>
            <a:r>
              <a:rPr sz="1800" spc="-130" dirty="0">
                <a:latin typeface="Steka Text"/>
                <a:cs typeface="Verdana"/>
              </a:rPr>
              <a:t> </a:t>
            </a:r>
            <a:r>
              <a:rPr sz="1800" spc="-150" dirty="0">
                <a:latin typeface="Steka Text"/>
                <a:cs typeface="Verdana"/>
              </a:rPr>
              <a:t>2</a:t>
            </a:r>
            <a:r>
              <a:rPr sz="1800" spc="-125" dirty="0">
                <a:latin typeface="Steka Text"/>
                <a:cs typeface="Verdana"/>
              </a:rPr>
              <a:t> </a:t>
            </a:r>
            <a:r>
              <a:rPr sz="1800" spc="-70" dirty="0">
                <a:latin typeface="Steka Text"/>
                <a:cs typeface="Verdana"/>
              </a:rPr>
              <a:t>using</a:t>
            </a:r>
            <a:r>
              <a:rPr sz="1800" spc="-160" dirty="0">
                <a:latin typeface="Steka Text"/>
                <a:cs typeface="Verdana"/>
              </a:rPr>
              <a:t> </a:t>
            </a:r>
            <a:r>
              <a:rPr sz="1800" spc="-35" dirty="0">
                <a:latin typeface="Steka Text"/>
                <a:cs typeface="Verdana"/>
              </a:rPr>
              <a:t>optimum</a:t>
            </a:r>
            <a:r>
              <a:rPr sz="1800" spc="-114" dirty="0">
                <a:latin typeface="Steka Text"/>
                <a:cs typeface="Verdana"/>
              </a:rPr>
              <a:t> </a:t>
            </a:r>
            <a:r>
              <a:rPr sz="1800" spc="-55" dirty="0">
                <a:latin typeface="Steka Text"/>
                <a:cs typeface="Verdana"/>
              </a:rPr>
              <a:t>threshold</a:t>
            </a:r>
            <a:r>
              <a:rPr sz="1800" spc="-145" dirty="0">
                <a:latin typeface="Steka Text"/>
                <a:cs typeface="Verdana"/>
              </a:rPr>
              <a:t> </a:t>
            </a:r>
            <a:r>
              <a:rPr sz="1800" spc="5" dirty="0">
                <a:latin typeface="Steka Text"/>
                <a:cs typeface="Verdana"/>
              </a:rPr>
              <a:t>of</a:t>
            </a:r>
            <a:r>
              <a:rPr sz="1800" spc="-114" dirty="0">
                <a:latin typeface="Steka Text"/>
                <a:cs typeface="Verdana"/>
              </a:rPr>
              <a:t> </a:t>
            </a:r>
            <a:r>
              <a:rPr sz="1800" spc="-155" dirty="0">
                <a:latin typeface="Steka Text"/>
                <a:cs typeface="Verdana"/>
              </a:rPr>
              <a:t>0.2</a:t>
            </a:r>
            <a:r>
              <a:rPr sz="1800" spc="-125" dirty="0">
                <a:latin typeface="Steka Text"/>
                <a:cs typeface="Verdana"/>
              </a:rPr>
              <a:t> </a:t>
            </a:r>
            <a:r>
              <a:rPr sz="1800" spc="70" dirty="0">
                <a:latin typeface="Steka Text"/>
                <a:cs typeface="Verdana"/>
              </a:rPr>
              <a:t>and</a:t>
            </a:r>
            <a:r>
              <a:rPr sz="1800" spc="-140" dirty="0">
                <a:latin typeface="Steka Text"/>
                <a:cs typeface="Verdana"/>
              </a:rPr>
              <a:t> </a:t>
            </a:r>
            <a:r>
              <a:rPr sz="1800" spc="-155" dirty="0">
                <a:latin typeface="Steka Text"/>
                <a:cs typeface="Verdana"/>
              </a:rPr>
              <a:t>its</a:t>
            </a:r>
            <a:r>
              <a:rPr sz="1800" spc="-160" dirty="0">
                <a:latin typeface="Steka Text"/>
                <a:cs typeface="Verdana"/>
              </a:rPr>
              <a:t> </a:t>
            </a:r>
            <a:r>
              <a:rPr sz="1800" spc="5" dirty="0">
                <a:latin typeface="Steka Text"/>
                <a:cs typeface="Verdana"/>
              </a:rPr>
              <a:t>ROC.</a:t>
            </a:r>
            <a:endParaRPr sz="1800" dirty="0">
              <a:latin typeface="Steka Text"/>
              <a:cs typeface="Verdana"/>
            </a:endParaRPr>
          </a:p>
        </p:txBody>
      </p:sp>
      <p:pic>
        <p:nvPicPr>
          <p:cNvPr id="3" name="object 3"/>
          <p:cNvPicPr/>
          <p:nvPr/>
        </p:nvPicPr>
        <p:blipFill>
          <a:blip r:embed="rId2" cstate="print"/>
          <a:stretch>
            <a:fillRect/>
          </a:stretch>
        </p:blipFill>
        <p:spPr>
          <a:xfrm>
            <a:off x="1447800" y="1377696"/>
            <a:ext cx="4117848" cy="3794759"/>
          </a:xfrm>
          <a:prstGeom prst="rect">
            <a:avLst/>
          </a:prstGeom>
        </p:spPr>
      </p:pic>
      <p:pic>
        <p:nvPicPr>
          <p:cNvPr id="4" name="object 4"/>
          <p:cNvPicPr/>
          <p:nvPr/>
        </p:nvPicPr>
        <p:blipFill>
          <a:blip r:embed="rId3" cstate="print"/>
          <a:stretch>
            <a:fillRect/>
          </a:stretch>
        </p:blipFill>
        <p:spPr>
          <a:xfrm>
            <a:off x="7010400" y="1278635"/>
            <a:ext cx="4267200" cy="3992879"/>
          </a:xfrm>
          <a:prstGeom prst="rect">
            <a:avLst/>
          </a:prstGeom>
        </p:spPr>
      </p:pic>
      <p:sp>
        <p:nvSpPr>
          <p:cNvPr id="5" name="object 5"/>
          <p:cNvSpPr txBox="1"/>
          <p:nvPr/>
        </p:nvSpPr>
        <p:spPr>
          <a:xfrm>
            <a:off x="1319530" y="5410200"/>
            <a:ext cx="9958070" cy="957313"/>
          </a:xfrm>
          <a:prstGeom prst="rect">
            <a:avLst/>
          </a:prstGeom>
          <a:noFill/>
          <a:ln w="12700">
            <a:noFill/>
          </a:ln>
        </p:spPr>
        <p:txBody>
          <a:bodyPr vert="horz" wrap="square" lIns="0" tIns="125095" rIns="0" bIns="0" rtlCol="0">
            <a:spAutoFit/>
          </a:bodyPr>
          <a:lstStyle/>
          <a:p>
            <a:pPr marL="92075" marR="78740" algn="just">
              <a:lnSpc>
                <a:spcPct val="100000"/>
              </a:lnSpc>
              <a:spcBef>
                <a:spcPts val="985"/>
              </a:spcBef>
            </a:pPr>
            <a:r>
              <a:rPr lang="en-US" b="0" i="0" dirty="0">
                <a:latin typeface="Söhne"/>
              </a:rPr>
              <a:t>Based on the ROC graph analysis, it is evident that the optimal threshold value is 0.2. At this threshold, our model successfully identifies 94.35% of the leads. However, it should be noted that within this identification rate, 7.75% of the leads are misclassified.</a:t>
            </a:r>
            <a:endParaRPr sz="1800"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65620"/>
            <a:ext cx="11300460" cy="1307730"/>
          </a:xfrm>
          <a:prstGeom prst="rect">
            <a:avLst/>
          </a:prstGeom>
        </p:spPr>
        <p:txBody>
          <a:bodyPr vert="horz" wrap="square" lIns="0" tIns="10160" rIns="0" bIns="0" rtlCol="0">
            <a:spAutoFit/>
          </a:bodyPr>
          <a:lstStyle/>
          <a:p>
            <a:pPr marL="12065" marR="5080" algn="just">
              <a:lnSpc>
                <a:spcPct val="100699"/>
              </a:lnSpc>
              <a:spcBef>
                <a:spcPts val="80"/>
              </a:spcBef>
              <a:buClr>
                <a:srgbClr val="252525"/>
              </a:buClr>
              <a:tabLst>
                <a:tab pos="195580" algn="l"/>
              </a:tabLst>
            </a:pPr>
            <a:r>
              <a:rPr sz="2000" dirty="0">
                <a:ln w="0"/>
                <a:latin typeface="Steka Text"/>
                <a:cs typeface="Calibri"/>
              </a:rPr>
              <a:t>Model 3 </a:t>
            </a:r>
            <a:r>
              <a:rPr sz="1600" dirty="0">
                <a:ln w="0"/>
                <a:latin typeface="Steka Text"/>
                <a:cs typeface="Calibri"/>
              </a:rPr>
              <a:t>:</a:t>
            </a:r>
            <a:r>
              <a:rPr lang="en-US" sz="1600" i="0" dirty="0">
                <a:ln w="0"/>
                <a:latin typeface="Steka Text"/>
              </a:rPr>
              <a:t>In this model, we made the decision to eliminate the column 'Last Activity' due to its Variance Inflation Factor (VIF) being greater than 2. However, we retained the column 'Last Notable Activity' as it was observed that 'Last Activity' and 'Last Notable Activity' are highly similar. By removing only one column with the highest VIF value, we aimed to evaluate if it would result in a reduction of overall multicollinearity. It was observed in Model 3 that the overall multicollinearity decreased, with VIF values being less than or equal to 1.5</a:t>
            </a:r>
            <a:endParaRPr sz="1600" dirty="0">
              <a:ln w="0"/>
              <a:latin typeface="Steka Text"/>
              <a:cs typeface="Calibri"/>
            </a:endParaRPr>
          </a:p>
        </p:txBody>
      </p:sp>
      <p:pic>
        <p:nvPicPr>
          <p:cNvPr id="3" name="object 3"/>
          <p:cNvPicPr/>
          <p:nvPr/>
        </p:nvPicPr>
        <p:blipFill>
          <a:blip r:embed="rId2" cstate="print"/>
          <a:stretch>
            <a:fillRect/>
          </a:stretch>
        </p:blipFill>
        <p:spPr>
          <a:xfrm>
            <a:off x="1295400" y="1828799"/>
            <a:ext cx="4748784" cy="4172711"/>
          </a:xfrm>
          <a:prstGeom prst="rect">
            <a:avLst/>
          </a:prstGeom>
        </p:spPr>
      </p:pic>
      <p:pic>
        <p:nvPicPr>
          <p:cNvPr id="4" name="object 4"/>
          <p:cNvPicPr/>
          <p:nvPr/>
        </p:nvPicPr>
        <p:blipFill>
          <a:blip r:embed="rId3" cstate="print"/>
          <a:stretch>
            <a:fillRect/>
          </a:stretch>
        </p:blipFill>
        <p:spPr>
          <a:xfrm>
            <a:off x="6934200" y="1828799"/>
            <a:ext cx="4523231" cy="4172712"/>
          </a:xfrm>
          <a:prstGeom prst="rect">
            <a:avLst/>
          </a:prstGeom>
        </p:spPr>
      </p:pic>
      <p:sp>
        <p:nvSpPr>
          <p:cNvPr id="5" name="object 5"/>
          <p:cNvSpPr txBox="1"/>
          <p:nvPr/>
        </p:nvSpPr>
        <p:spPr>
          <a:xfrm>
            <a:off x="2209800" y="6019800"/>
            <a:ext cx="2456815" cy="554990"/>
          </a:xfrm>
          <a:prstGeom prst="rect">
            <a:avLst/>
          </a:prstGeom>
          <a:noFill/>
          <a:ln w="12700">
            <a:noFill/>
          </a:ln>
        </p:spPr>
        <p:txBody>
          <a:bodyPr vert="horz" wrap="square" lIns="0" tIns="136525" rIns="0" bIns="0" rtlCol="0">
            <a:spAutoFit/>
          </a:bodyPr>
          <a:lstStyle/>
          <a:p>
            <a:pPr algn="ctr">
              <a:lnSpc>
                <a:spcPct val="100000"/>
              </a:lnSpc>
              <a:spcBef>
                <a:spcPts val="1075"/>
              </a:spcBef>
            </a:pPr>
            <a:r>
              <a:rPr sz="1800" spc="55" dirty="0">
                <a:latin typeface="Verdana"/>
                <a:cs typeface="Verdana"/>
              </a:rPr>
              <a:t>Model</a:t>
            </a:r>
            <a:endParaRPr sz="1800">
              <a:latin typeface="Verdana"/>
              <a:cs typeface="Verdana"/>
            </a:endParaRPr>
          </a:p>
        </p:txBody>
      </p:sp>
      <p:sp>
        <p:nvSpPr>
          <p:cNvPr id="6" name="object 6"/>
          <p:cNvSpPr txBox="1"/>
          <p:nvPr/>
        </p:nvSpPr>
        <p:spPr>
          <a:xfrm>
            <a:off x="8001000" y="6019800"/>
            <a:ext cx="2456815" cy="551815"/>
          </a:xfrm>
          <a:prstGeom prst="rect">
            <a:avLst/>
          </a:prstGeom>
          <a:noFill/>
          <a:ln w="12700">
            <a:noFill/>
          </a:ln>
        </p:spPr>
        <p:txBody>
          <a:bodyPr vert="horz" wrap="square" lIns="0" tIns="129539" rIns="0" bIns="0" rtlCol="0">
            <a:spAutoFit/>
          </a:bodyPr>
          <a:lstStyle/>
          <a:p>
            <a:pPr marL="456565">
              <a:lnSpc>
                <a:spcPct val="100000"/>
              </a:lnSpc>
              <a:spcBef>
                <a:spcPts val="1019"/>
              </a:spcBef>
            </a:pPr>
            <a:r>
              <a:rPr sz="1800" spc="-10" dirty="0">
                <a:latin typeface="Calibri"/>
                <a:cs typeface="Calibri"/>
              </a:rPr>
              <a:t>MultiCollinearity</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746323"/>
            <a:ext cx="4034790" cy="382156"/>
          </a:xfrm>
          <a:prstGeom prst="rect">
            <a:avLst/>
          </a:prstGeom>
        </p:spPr>
        <p:txBody>
          <a:bodyPr vert="horz" wrap="square" lIns="0" tIns="12700" rIns="0" bIns="0" rtlCol="0">
            <a:spAutoFit/>
          </a:bodyPr>
          <a:lstStyle/>
          <a:p>
            <a:pPr marL="12700">
              <a:lnSpc>
                <a:spcPct val="100000"/>
              </a:lnSpc>
              <a:spcBef>
                <a:spcPts val="100"/>
              </a:spcBef>
              <a:buClr>
                <a:srgbClr val="252525"/>
              </a:buClr>
              <a:tabLst>
                <a:tab pos="195580" algn="l"/>
              </a:tabLst>
            </a:pPr>
            <a:r>
              <a:rPr lang="en-US" sz="2400" dirty="0">
                <a:latin typeface="Steka Text"/>
                <a:cs typeface="Verdana"/>
              </a:rPr>
              <a:t>Model 3 | Train Set Evaluation</a:t>
            </a:r>
            <a:endParaRPr sz="2400" dirty="0">
              <a:latin typeface="Steka Text"/>
              <a:cs typeface="Verdana"/>
            </a:endParaRPr>
          </a:p>
        </p:txBody>
      </p:sp>
      <p:pic>
        <p:nvPicPr>
          <p:cNvPr id="11" name="object 11"/>
          <p:cNvPicPr/>
          <p:nvPr/>
        </p:nvPicPr>
        <p:blipFill>
          <a:blip r:embed="rId2" cstate="print"/>
          <a:stretch>
            <a:fillRect/>
          </a:stretch>
        </p:blipFill>
        <p:spPr>
          <a:xfrm>
            <a:off x="7409688" y="1051668"/>
            <a:ext cx="4096511" cy="3453384"/>
          </a:xfrm>
          <a:prstGeom prst="rect">
            <a:avLst/>
          </a:prstGeom>
        </p:spPr>
      </p:pic>
      <p:pic>
        <p:nvPicPr>
          <p:cNvPr id="12" name="object 12"/>
          <p:cNvPicPr/>
          <p:nvPr/>
        </p:nvPicPr>
        <p:blipFill>
          <a:blip r:embed="rId3" cstate="print"/>
          <a:stretch>
            <a:fillRect/>
          </a:stretch>
        </p:blipFill>
        <p:spPr>
          <a:xfrm>
            <a:off x="838200" y="1240644"/>
            <a:ext cx="4395216" cy="3264408"/>
          </a:xfrm>
          <a:prstGeom prst="rect">
            <a:avLst/>
          </a:prstGeom>
        </p:spPr>
      </p:pic>
      <p:sp>
        <p:nvSpPr>
          <p:cNvPr id="13" name="object 13"/>
          <p:cNvSpPr/>
          <p:nvPr/>
        </p:nvSpPr>
        <p:spPr>
          <a:xfrm>
            <a:off x="5337047" y="2109325"/>
            <a:ext cx="1972310" cy="1338580"/>
          </a:xfrm>
          <a:custGeom>
            <a:avLst/>
            <a:gdLst/>
            <a:ahLst/>
            <a:cxnLst/>
            <a:rect l="l" t="t" r="r" b="b"/>
            <a:pathLst>
              <a:path w="1972309" h="1338579">
                <a:moveTo>
                  <a:pt x="0" y="1338071"/>
                </a:moveTo>
                <a:lnTo>
                  <a:pt x="1972055" y="1338071"/>
                </a:lnTo>
                <a:lnTo>
                  <a:pt x="1972055" y="0"/>
                </a:lnTo>
                <a:lnTo>
                  <a:pt x="0" y="0"/>
                </a:lnTo>
                <a:lnTo>
                  <a:pt x="0" y="1338071"/>
                </a:lnTo>
                <a:close/>
              </a:path>
            </a:pathLst>
          </a:custGeom>
          <a:ln w="12700">
            <a:solidFill>
              <a:srgbClr val="117DA7"/>
            </a:solidFill>
          </a:ln>
        </p:spPr>
        <p:txBody>
          <a:bodyPr wrap="square" lIns="0" tIns="0" rIns="0" bIns="0" rtlCol="0"/>
          <a:lstStyle/>
          <a:p>
            <a:endParaRPr/>
          </a:p>
        </p:txBody>
      </p:sp>
      <p:sp>
        <p:nvSpPr>
          <p:cNvPr id="17" name="object 2">
            <a:extLst>
              <a:ext uri="{FF2B5EF4-FFF2-40B4-BE49-F238E27FC236}">
                <a16:creationId xmlns:a16="http://schemas.microsoft.com/office/drawing/2014/main" id="{7614B823-41BB-EFAD-DD9F-46098482651E}"/>
              </a:ext>
            </a:extLst>
          </p:cNvPr>
          <p:cNvSpPr txBox="1"/>
          <p:nvPr/>
        </p:nvSpPr>
        <p:spPr>
          <a:xfrm>
            <a:off x="7409687" y="609600"/>
            <a:ext cx="4034790" cy="382156"/>
          </a:xfrm>
          <a:prstGeom prst="rect">
            <a:avLst/>
          </a:prstGeom>
        </p:spPr>
        <p:txBody>
          <a:bodyPr vert="horz" wrap="square" lIns="0" tIns="12700" rIns="0" bIns="0" rtlCol="0">
            <a:spAutoFit/>
          </a:bodyPr>
          <a:lstStyle/>
          <a:p>
            <a:pPr marL="12700">
              <a:lnSpc>
                <a:spcPct val="100000"/>
              </a:lnSpc>
              <a:spcBef>
                <a:spcPts val="100"/>
              </a:spcBef>
              <a:buClr>
                <a:srgbClr val="252525"/>
              </a:buClr>
              <a:tabLst>
                <a:tab pos="195580" algn="l"/>
              </a:tabLst>
            </a:pPr>
            <a:r>
              <a:rPr lang="en-US" sz="2400" dirty="0">
                <a:latin typeface="Steka Text"/>
                <a:cs typeface="Verdana"/>
              </a:rPr>
              <a:t>Model 3 | Test Set Evaluation</a:t>
            </a:r>
            <a:endParaRPr sz="2400" dirty="0">
              <a:latin typeface="Steka Text"/>
              <a:cs typeface="Verdana"/>
            </a:endParaRPr>
          </a:p>
        </p:txBody>
      </p:sp>
      <p:sp>
        <p:nvSpPr>
          <p:cNvPr id="18" name="TextBox 17">
            <a:extLst>
              <a:ext uri="{FF2B5EF4-FFF2-40B4-BE49-F238E27FC236}">
                <a16:creationId xmlns:a16="http://schemas.microsoft.com/office/drawing/2014/main" id="{234D0FB5-1861-1464-1601-91EA020ED971}"/>
              </a:ext>
            </a:extLst>
          </p:cNvPr>
          <p:cNvSpPr txBox="1"/>
          <p:nvPr/>
        </p:nvSpPr>
        <p:spPr>
          <a:xfrm>
            <a:off x="5357115" y="2316695"/>
            <a:ext cx="2052573" cy="923330"/>
          </a:xfrm>
          <a:prstGeom prst="rect">
            <a:avLst/>
          </a:prstGeom>
          <a:noFill/>
        </p:spPr>
        <p:txBody>
          <a:bodyPr wrap="square" rtlCol="0">
            <a:spAutoFit/>
          </a:bodyPr>
          <a:lstStyle/>
          <a:p>
            <a:r>
              <a:rPr lang="en-US" dirty="0"/>
              <a:t>0- Not Converted Leads</a:t>
            </a:r>
          </a:p>
          <a:p>
            <a:r>
              <a:rPr lang="en-US" dirty="0"/>
              <a:t>1- Converted Leads</a:t>
            </a:r>
          </a:p>
        </p:txBody>
      </p:sp>
      <p:sp>
        <p:nvSpPr>
          <p:cNvPr id="19" name="TextBox 18">
            <a:extLst>
              <a:ext uri="{FF2B5EF4-FFF2-40B4-BE49-F238E27FC236}">
                <a16:creationId xmlns:a16="http://schemas.microsoft.com/office/drawing/2014/main" id="{B0460098-3E6A-922C-A91B-143CE660A40B}"/>
              </a:ext>
            </a:extLst>
          </p:cNvPr>
          <p:cNvSpPr txBox="1"/>
          <p:nvPr/>
        </p:nvSpPr>
        <p:spPr>
          <a:xfrm>
            <a:off x="838200" y="4578205"/>
            <a:ext cx="4395216" cy="1200329"/>
          </a:xfrm>
          <a:prstGeom prst="rect">
            <a:avLst/>
          </a:prstGeom>
          <a:noFill/>
          <a:ln>
            <a:noFill/>
          </a:ln>
        </p:spPr>
        <p:txBody>
          <a:bodyPr wrap="square" rtlCol="0">
            <a:spAutoFit/>
          </a:bodyPr>
          <a:lstStyle/>
          <a:p>
            <a:r>
              <a:rPr lang="en-US" b="0" i="0" dirty="0">
                <a:effectLst/>
                <a:latin typeface="Söhne"/>
              </a:rPr>
              <a:t>Our model successfully identifies 83.63% of the leads. However, it is worth noting that within this identification rate, 18.29% of the leads are misclassified.</a:t>
            </a:r>
            <a:endParaRPr lang="en-US" dirty="0"/>
          </a:p>
        </p:txBody>
      </p:sp>
      <p:sp>
        <p:nvSpPr>
          <p:cNvPr id="20" name="TextBox 19">
            <a:extLst>
              <a:ext uri="{FF2B5EF4-FFF2-40B4-BE49-F238E27FC236}">
                <a16:creationId xmlns:a16="http://schemas.microsoft.com/office/drawing/2014/main" id="{7358AD8B-F860-3301-445F-BB28B2BBE296}"/>
              </a:ext>
            </a:extLst>
          </p:cNvPr>
          <p:cNvSpPr txBox="1"/>
          <p:nvPr/>
        </p:nvSpPr>
        <p:spPr>
          <a:xfrm flipH="1">
            <a:off x="7409687" y="4624877"/>
            <a:ext cx="4096511" cy="1200329"/>
          </a:xfrm>
          <a:prstGeom prst="rect">
            <a:avLst/>
          </a:prstGeom>
          <a:noFill/>
          <a:ln>
            <a:noFill/>
          </a:ln>
        </p:spPr>
        <p:txBody>
          <a:bodyPr wrap="square" rtlCol="0">
            <a:spAutoFit/>
          </a:bodyPr>
          <a:lstStyle/>
          <a:p>
            <a:r>
              <a:rPr lang="en-US" b="0" i="0" dirty="0">
                <a:effectLst/>
                <a:latin typeface="Söhne"/>
              </a:rPr>
              <a:t>Our model achieves a lead identification rate of 91.25%. However, within this identification rate, 9.51% of the leads are misclassified.</a:t>
            </a:r>
            <a:endParaRPr lang="en-US" dirty="0"/>
          </a:p>
        </p:txBody>
      </p:sp>
      <p:sp>
        <p:nvSpPr>
          <p:cNvPr id="21" name="Rectangle 20">
            <a:extLst>
              <a:ext uri="{FF2B5EF4-FFF2-40B4-BE49-F238E27FC236}">
                <a16:creationId xmlns:a16="http://schemas.microsoft.com/office/drawing/2014/main" id="{AEE9BDB4-3E8D-FF4D-4D27-6EB9B85F83C7}"/>
              </a:ext>
            </a:extLst>
          </p:cNvPr>
          <p:cNvSpPr/>
          <p:nvPr/>
        </p:nvSpPr>
        <p:spPr>
          <a:xfrm>
            <a:off x="6050281" y="477937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13266"/>
            <a:ext cx="9905998" cy="751488"/>
          </a:xfrm>
          <a:prstGeom prst="rect">
            <a:avLst/>
          </a:prstGeom>
        </p:spPr>
        <p:txBody>
          <a:bodyPr vert="horz" wrap="square" lIns="0" tIns="12700" rIns="0" bIns="0" rtlCol="0">
            <a:spAutoFit/>
          </a:bodyPr>
          <a:lstStyle/>
          <a:p>
            <a:pPr marL="346075" algn="ctr">
              <a:lnSpc>
                <a:spcPct val="100000"/>
              </a:lnSpc>
              <a:spcBef>
                <a:spcPts val="100"/>
              </a:spcBef>
              <a:tabLst>
                <a:tab pos="7550150" algn="l"/>
              </a:tabLst>
            </a:pPr>
            <a:r>
              <a:rPr lang="en-US" sz="2400" spc="-5" dirty="0">
                <a:solidFill>
                  <a:schemeClr val="tx1"/>
                </a:solidFill>
                <a:effectLst/>
                <a:latin typeface="Sitka Text" pitchFamily="2" charset="0"/>
              </a:rPr>
              <a:t>Determining</a:t>
            </a:r>
            <a:r>
              <a:rPr lang="en-US" sz="2400" spc="-10" dirty="0">
                <a:solidFill>
                  <a:schemeClr val="tx1"/>
                </a:solidFill>
                <a:effectLst/>
                <a:latin typeface="Sitka Text" pitchFamily="2" charset="0"/>
              </a:rPr>
              <a:t> </a:t>
            </a:r>
            <a:r>
              <a:rPr lang="en-US" sz="2400" dirty="0">
                <a:solidFill>
                  <a:schemeClr val="tx1"/>
                </a:solidFill>
                <a:effectLst/>
                <a:latin typeface="Sitka Text" pitchFamily="2" charset="0"/>
              </a:rPr>
              <a:t>Optimum</a:t>
            </a:r>
            <a:r>
              <a:rPr lang="en-US" sz="2400" spc="-35" dirty="0">
                <a:solidFill>
                  <a:schemeClr val="tx1"/>
                </a:solidFill>
                <a:effectLst/>
                <a:latin typeface="Sitka Text" pitchFamily="2" charset="0"/>
              </a:rPr>
              <a:t> </a:t>
            </a:r>
            <a:r>
              <a:rPr lang="en-US" sz="2400" dirty="0">
                <a:solidFill>
                  <a:schemeClr val="tx1"/>
                </a:solidFill>
                <a:effectLst/>
                <a:latin typeface="Sitka Text" pitchFamily="2" charset="0"/>
              </a:rPr>
              <a:t>Threshold</a:t>
            </a:r>
            <a:r>
              <a:rPr lang="en-US" sz="2400" spc="-70" dirty="0">
                <a:solidFill>
                  <a:schemeClr val="tx1"/>
                </a:solidFill>
                <a:effectLst/>
                <a:latin typeface="Sitka Text" pitchFamily="2" charset="0"/>
              </a:rPr>
              <a:t> </a:t>
            </a:r>
            <a:r>
              <a:rPr lang="en-US" sz="2400" spc="-10" dirty="0">
                <a:solidFill>
                  <a:schemeClr val="tx1"/>
                </a:solidFill>
                <a:effectLst/>
                <a:latin typeface="Sitka Text" pitchFamily="2" charset="0"/>
              </a:rPr>
              <a:t>value</a:t>
            </a:r>
            <a:r>
              <a:rPr lang="en-US" sz="2400" spc="15" dirty="0">
                <a:solidFill>
                  <a:schemeClr val="tx1"/>
                </a:solidFill>
                <a:effectLst/>
                <a:latin typeface="Sitka Text" pitchFamily="2" charset="0"/>
              </a:rPr>
              <a:t> </a:t>
            </a:r>
            <a:r>
              <a:rPr lang="en-US" sz="2400" dirty="0">
                <a:solidFill>
                  <a:schemeClr val="tx1"/>
                </a:solidFill>
                <a:effectLst/>
                <a:latin typeface="Sitka Text" pitchFamily="2" charset="0"/>
              </a:rPr>
              <a:t>using</a:t>
            </a:r>
            <a:r>
              <a:rPr lang="en-US" sz="2400" spc="-10" dirty="0">
                <a:solidFill>
                  <a:schemeClr val="tx1"/>
                </a:solidFill>
                <a:effectLst/>
                <a:latin typeface="Sitka Text" pitchFamily="2" charset="0"/>
              </a:rPr>
              <a:t> </a:t>
            </a:r>
            <a:r>
              <a:rPr lang="en-US" sz="2400" spc="-15" dirty="0">
                <a:solidFill>
                  <a:schemeClr val="tx1"/>
                </a:solidFill>
                <a:effectLst/>
                <a:latin typeface="Sitka Text" pitchFamily="2" charset="0"/>
              </a:rPr>
              <a:t>ROC</a:t>
            </a:r>
            <a:r>
              <a:rPr lang="en-US" sz="2400" spc="-5" dirty="0">
                <a:solidFill>
                  <a:schemeClr val="tx1"/>
                </a:solidFill>
                <a:effectLst/>
                <a:latin typeface="Sitka Text" pitchFamily="2" charset="0"/>
              </a:rPr>
              <a:t> </a:t>
            </a:r>
            <a:r>
              <a:rPr lang="en-US" sz="2400" spc="-15" dirty="0">
                <a:solidFill>
                  <a:schemeClr val="tx1"/>
                </a:solidFill>
                <a:effectLst/>
                <a:latin typeface="Sitka Text" pitchFamily="2" charset="0"/>
              </a:rPr>
              <a:t>graph for</a:t>
            </a:r>
            <a:r>
              <a:rPr lang="en-US" sz="2400" spc="-45" dirty="0">
                <a:solidFill>
                  <a:schemeClr val="tx1"/>
                </a:solidFill>
                <a:effectLst/>
                <a:latin typeface="Sitka Text" pitchFamily="2" charset="0"/>
              </a:rPr>
              <a:t> </a:t>
            </a:r>
            <a:r>
              <a:rPr lang="en-US" sz="2400" dirty="0">
                <a:solidFill>
                  <a:schemeClr val="tx1"/>
                </a:solidFill>
                <a:effectLst/>
                <a:latin typeface="Sitka Text" pitchFamily="2" charset="0"/>
              </a:rPr>
              <a:t>Final</a:t>
            </a:r>
            <a:r>
              <a:rPr lang="en-US" sz="2400" spc="-45" dirty="0">
                <a:solidFill>
                  <a:schemeClr val="tx1"/>
                </a:solidFill>
                <a:effectLst/>
                <a:latin typeface="Sitka Text" pitchFamily="2" charset="0"/>
              </a:rPr>
              <a:t> </a:t>
            </a:r>
            <a:r>
              <a:rPr lang="en-US" sz="2400" spc="-5" dirty="0">
                <a:solidFill>
                  <a:schemeClr val="tx1"/>
                </a:solidFill>
                <a:effectLst/>
                <a:latin typeface="Sitka Text" pitchFamily="2" charset="0"/>
              </a:rPr>
              <a:t>model</a:t>
            </a:r>
            <a:r>
              <a:rPr lang="en-US" sz="2400" spc="-25" dirty="0">
                <a:solidFill>
                  <a:schemeClr val="tx1"/>
                </a:solidFill>
                <a:effectLst/>
                <a:latin typeface="Sitka Text" pitchFamily="2" charset="0"/>
              </a:rPr>
              <a:t> </a:t>
            </a:r>
            <a:r>
              <a:rPr lang="en-US" sz="2400" spc="-5" dirty="0">
                <a:solidFill>
                  <a:schemeClr val="tx1"/>
                </a:solidFill>
                <a:effectLst/>
                <a:latin typeface="Sitka Text" pitchFamily="2" charset="0"/>
              </a:rPr>
              <a:t>(Model</a:t>
            </a:r>
            <a:r>
              <a:rPr lang="en-US" sz="2400" dirty="0">
                <a:solidFill>
                  <a:schemeClr val="tx1"/>
                </a:solidFill>
                <a:effectLst/>
                <a:latin typeface="Sitka Text" pitchFamily="2" charset="0"/>
              </a:rPr>
              <a:t> 3).</a:t>
            </a:r>
            <a:endParaRPr sz="2400" dirty="0">
              <a:solidFill>
                <a:schemeClr val="tx1"/>
              </a:solidFill>
              <a:effectLst/>
              <a:latin typeface="Sitka Text" pitchFamily="2" charset="0"/>
            </a:endParaRPr>
          </a:p>
        </p:txBody>
      </p:sp>
      <p:sp>
        <p:nvSpPr>
          <p:cNvPr id="3" name="object 3"/>
          <p:cNvSpPr txBox="1"/>
          <p:nvPr/>
        </p:nvSpPr>
        <p:spPr>
          <a:xfrm>
            <a:off x="5410200" y="1484308"/>
            <a:ext cx="5334000" cy="4435830"/>
          </a:xfrm>
          <a:prstGeom prst="rect">
            <a:avLst/>
          </a:prstGeom>
        </p:spPr>
        <p:txBody>
          <a:bodyPr vert="horz" wrap="square" lIns="0" tIns="125730" rIns="0" bIns="0" rtlCol="0">
            <a:spAutoFit/>
          </a:bodyPr>
          <a:lstStyle/>
          <a:p>
            <a:pPr marL="12066">
              <a:lnSpc>
                <a:spcPct val="100000"/>
              </a:lnSpc>
              <a:spcBef>
                <a:spcPts val="990"/>
              </a:spcBef>
              <a:tabLst>
                <a:tab pos="265430" algn="l"/>
              </a:tabLst>
            </a:pPr>
            <a:r>
              <a:rPr lang="en-US" sz="2000" b="0" i="0" dirty="0">
                <a:effectLst/>
                <a:latin typeface="Söhne"/>
              </a:rPr>
              <a:t>We have selected the Final Model, which will be deployed in production, based on its high True Positive Rate (TPR) of 91%. The model exhibits a low False Positive Rate (FPR) of 9.51%, indicating a relatively small number (127) of misclassified values. Despite the model's accuracy being 68.5%, we have prioritized TPR and FPR as evaluation metrics. This Final Model stands out due to the absence of multicollinearity and non-significant features. By utilizing this model, we can avoid allocating unnecessary resources to misclassified leads and instead focus on those correctly classified, leading to resource savings and an increased lead conversion rate.</a:t>
            </a:r>
            <a:endParaRPr sz="2000" dirty="0">
              <a:latin typeface="Steka Text"/>
              <a:cs typeface="Verdana"/>
            </a:endParaRPr>
          </a:p>
        </p:txBody>
      </p:sp>
      <p:pic>
        <p:nvPicPr>
          <p:cNvPr id="4" name="object 4"/>
          <p:cNvPicPr/>
          <p:nvPr/>
        </p:nvPicPr>
        <p:blipFill>
          <a:blip r:embed="rId2" cstate="print"/>
          <a:stretch>
            <a:fillRect/>
          </a:stretch>
        </p:blipFill>
        <p:spPr>
          <a:xfrm>
            <a:off x="304800" y="1742965"/>
            <a:ext cx="4687824" cy="3514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844" y="649935"/>
            <a:ext cx="4035756" cy="680720"/>
          </a:xfrm>
          <a:prstGeom prst="rect">
            <a:avLst/>
          </a:prstGeom>
          <a:noFill/>
          <a:ln>
            <a:noFill/>
          </a:ln>
        </p:spPr>
        <p:txBody>
          <a:bodyPr vert="horz" wrap="square" lIns="0" tIns="12065" rIns="0" bIns="0" rtlCol="0">
            <a:spAutoFit/>
          </a:bodyPr>
          <a:lstStyle/>
          <a:p>
            <a:pPr marL="12700" algn="l">
              <a:lnSpc>
                <a:spcPct val="100000"/>
              </a:lnSpc>
              <a:spcBef>
                <a:spcPts val="95"/>
              </a:spcBef>
            </a:pPr>
            <a:r>
              <a:rPr lang="en-US" sz="4300" dirty="0">
                <a:solidFill>
                  <a:schemeClr val="tx1"/>
                </a:solidFill>
                <a:latin typeface="Verdana"/>
                <a:cs typeface="Verdana"/>
              </a:rPr>
              <a:t>INDEX</a:t>
            </a:r>
            <a:endParaRPr sz="4300" dirty="0">
              <a:solidFill>
                <a:schemeClr val="tx1"/>
              </a:solidFill>
              <a:latin typeface="Verdana"/>
              <a:cs typeface="Verdana"/>
            </a:endParaRPr>
          </a:p>
        </p:txBody>
      </p:sp>
      <p:grpSp>
        <p:nvGrpSpPr>
          <p:cNvPr id="3" name="object 3"/>
          <p:cNvGrpSpPr/>
          <p:nvPr/>
        </p:nvGrpSpPr>
        <p:grpSpPr>
          <a:xfrm>
            <a:off x="2008632" y="2267711"/>
            <a:ext cx="1716405" cy="1716405"/>
            <a:chOff x="2008632" y="2267711"/>
            <a:chExt cx="1716405" cy="1716405"/>
          </a:xfrm>
        </p:grpSpPr>
        <p:sp>
          <p:nvSpPr>
            <p:cNvPr id="4" name="object 4"/>
            <p:cNvSpPr/>
            <p:nvPr/>
          </p:nvSpPr>
          <p:spPr>
            <a:xfrm>
              <a:off x="2008632" y="2267711"/>
              <a:ext cx="1716405" cy="1716405"/>
            </a:xfrm>
            <a:custGeom>
              <a:avLst/>
              <a:gdLst/>
              <a:ahLst/>
              <a:cxnLst/>
              <a:rect l="l" t="t" r="r" b="b"/>
              <a:pathLst>
                <a:path w="1716404" h="1716404">
                  <a:moveTo>
                    <a:pt x="1716023" y="0"/>
                  </a:moveTo>
                  <a:lnTo>
                    <a:pt x="510159" y="0"/>
                  </a:lnTo>
                  <a:lnTo>
                    <a:pt x="461017" y="2334"/>
                  </a:lnTo>
                  <a:lnTo>
                    <a:pt x="413200" y="9196"/>
                  </a:lnTo>
                  <a:lnTo>
                    <a:pt x="366920" y="20372"/>
                  </a:lnTo>
                  <a:lnTo>
                    <a:pt x="322390" y="35647"/>
                  </a:lnTo>
                  <a:lnTo>
                    <a:pt x="279825" y="54809"/>
                  </a:lnTo>
                  <a:lnTo>
                    <a:pt x="239438" y="77644"/>
                  </a:lnTo>
                  <a:lnTo>
                    <a:pt x="201442" y="103939"/>
                  </a:lnTo>
                  <a:lnTo>
                    <a:pt x="166051" y="133479"/>
                  </a:lnTo>
                  <a:lnTo>
                    <a:pt x="133479" y="166051"/>
                  </a:lnTo>
                  <a:lnTo>
                    <a:pt x="103939" y="201442"/>
                  </a:lnTo>
                  <a:lnTo>
                    <a:pt x="77644" y="239438"/>
                  </a:lnTo>
                  <a:lnTo>
                    <a:pt x="54809" y="279825"/>
                  </a:lnTo>
                  <a:lnTo>
                    <a:pt x="35647" y="322390"/>
                  </a:lnTo>
                  <a:lnTo>
                    <a:pt x="20372" y="366920"/>
                  </a:lnTo>
                  <a:lnTo>
                    <a:pt x="9196" y="413200"/>
                  </a:lnTo>
                  <a:lnTo>
                    <a:pt x="2334" y="461017"/>
                  </a:lnTo>
                  <a:lnTo>
                    <a:pt x="0" y="510159"/>
                  </a:lnTo>
                  <a:lnTo>
                    <a:pt x="0" y="1716024"/>
                  </a:lnTo>
                  <a:lnTo>
                    <a:pt x="1205865" y="1716024"/>
                  </a:lnTo>
                  <a:lnTo>
                    <a:pt x="1255006" y="1713689"/>
                  </a:lnTo>
                  <a:lnTo>
                    <a:pt x="1302823" y="1706827"/>
                  </a:lnTo>
                  <a:lnTo>
                    <a:pt x="1349103" y="1695651"/>
                  </a:lnTo>
                  <a:lnTo>
                    <a:pt x="1393633" y="1680376"/>
                  </a:lnTo>
                  <a:lnTo>
                    <a:pt x="1436198" y="1661214"/>
                  </a:lnTo>
                  <a:lnTo>
                    <a:pt x="1476585" y="1638379"/>
                  </a:lnTo>
                  <a:lnTo>
                    <a:pt x="1514581" y="1612084"/>
                  </a:lnTo>
                  <a:lnTo>
                    <a:pt x="1549972" y="1582544"/>
                  </a:lnTo>
                  <a:lnTo>
                    <a:pt x="1582544" y="1549972"/>
                  </a:lnTo>
                  <a:lnTo>
                    <a:pt x="1612084" y="1514581"/>
                  </a:lnTo>
                  <a:lnTo>
                    <a:pt x="1638379" y="1476585"/>
                  </a:lnTo>
                  <a:lnTo>
                    <a:pt x="1661214" y="1436198"/>
                  </a:lnTo>
                  <a:lnTo>
                    <a:pt x="1680376" y="1393633"/>
                  </a:lnTo>
                  <a:lnTo>
                    <a:pt x="1695651" y="1349103"/>
                  </a:lnTo>
                  <a:lnTo>
                    <a:pt x="1706827" y="1302823"/>
                  </a:lnTo>
                  <a:lnTo>
                    <a:pt x="1713689" y="1255006"/>
                  </a:lnTo>
                  <a:lnTo>
                    <a:pt x="1716023" y="1205864"/>
                  </a:lnTo>
                  <a:lnTo>
                    <a:pt x="1716023" y="0"/>
                  </a:lnTo>
                  <a:close/>
                </a:path>
              </a:pathLst>
            </a:custGeom>
            <a:solidFill>
              <a:srgbClr val="3D8752"/>
            </a:solidFill>
          </p:spPr>
          <p:txBody>
            <a:bodyPr wrap="square" lIns="0" tIns="0" rIns="0" bIns="0" rtlCol="0"/>
            <a:lstStyle/>
            <a:p>
              <a:endParaRPr/>
            </a:p>
          </p:txBody>
        </p:sp>
        <p:sp>
          <p:nvSpPr>
            <p:cNvPr id="5" name="object 5"/>
            <p:cNvSpPr/>
            <p:nvPr/>
          </p:nvSpPr>
          <p:spPr>
            <a:xfrm>
              <a:off x="2481859" y="2740875"/>
              <a:ext cx="770890" cy="770890"/>
            </a:xfrm>
            <a:custGeom>
              <a:avLst/>
              <a:gdLst/>
              <a:ahLst/>
              <a:cxnLst/>
              <a:rect l="l" t="t" r="r" b="b"/>
              <a:pathLst>
                <a:path w="770889" h="770889">
                  <a:moveTo>
                    <a:pt x="643432" y="671423"/>
                  </a:moveTo>
                  <a:lnTo>
                    <a:pt x="365366" y="393522"/>
                  </a:lnTo>
                  <a:lnTo>
                    <a:pt x="365366" y="0"/>
                  </a:lnTo>
                  <a:lnTo>
                    <a:pt x="319303" y="5130"/>
                  </a:lnTo>
                  <a:lnTo>
                    <a:pt x="275005" y="15608"/>
                  </a:lnTo>
                  <a:lnTo>
                    <a:pt x="232816" y="31076"/>
                  </a:lnTo>
                  <a:lnTo>
                    <a:pt x="193078" y="51219"/>
                  </a:lnTo>
                  <a:lnTo>
                    <a:pt x="156095" y="75666"/>
                  </a:lnTo>
                  <a:lnTo>
                    <a:pt x="122237" y="104089"/>
                  </a:lnTo>
                  <a:lnTo>
                    <a:pt x="91795" y="136144"/>
                  </a:lnTo>
                  <a:lnTo>
                    <a:pt x="65138" y="171475"/>
                  </a:lnTo>
                  <a:lnTo>
                    <a:pt x="42570" y="209753"/>
                  </a:lnTo>
                  <a:lnTo>
                    <a:pt x="24447" y="250634"/>
                  </a:lnTo>
                  <a:lnTo>
                    <a:pt x="11087" y="293763"/>
                  </a:lnTo>
                  <a:lnTo>
                    <a:pt x="2832" y="338810"/>
                  </a:lnTo>
                  <a:lnTo>
                    <a:pt x="0" y="385419"/>
                  </a:lnTo>
                  <a:lnTo>
                    <a:pt x="3009" y="433781"/>
                  </a:lnTo>
                  <a:lnTo>
                    <a:pt x="11772" y="480352"/>
                  </a:lnTo>
                  <a:lnTo>
                    <a:pt x="25946" y="524764"/>
                  </a:lnTo>
                  <a:lnTo>
                    <a:pt x="45161" y="566648"/>
                  </a:lnTo>
                  <a:lnTo>
                    <a:pt x="69062" y="605663"/>
                  </a:lnTo>
                  <a:lnTo>
                    <a:pt x="97282" y="641426"/>
                  </a:lnTo>
                  <a:lnTo>
                    <a:pt x="129476" y="673595"/>
                  </a:lnTo>
                  <a:lnTo>
                    <a:pt x="165265" y="701802"/>
                  </a:lnTo>
                  <a:lnTo>
                    <a:pt x="204304" y="725690"/>
                  </a:lnTo>
                  <a:lnTo>
                    <a:pt x="246214" y="744893"/>
                  </a:lnTo>
                  <a:lnTo>
                    <a:pt x="290652" y="759053"/>
                  </a:lnTo>
                  <a:lnTo>
                    <a:pt x="337261" y="767816"/>
                  </a:lnTo>
                  <a:lnTo>
                    <a:pt x="385660" y="770813"/>
                  </a:lnTo>
                  <a:lnTo>
                    <a:pt x="433298" y="767956"/>
                  </a:lnTo>
                  <a:lnTo>
                    <a:pt x="479552" y="759472"/>
                  </a:lnTo>
                  <a:lnTo>
                    <a:pt x="524065" y="745464"/>
                  </a:lnTo>
                  <a:lnTo>
                    <a:pt x="566458" y="726033"/>
                  </a:lnTo>
                  <a:lnTo>
                    <a:pt x="606374" y="701319"/>
                  </a:lnTo>
                  <a:lnTo>
                    <a:pt x="643432" y="671423"/>
                  </a:lnTo>
                  <a:close/>
                </a:path>
                <a:path w="770889" h="770889">
                  <a:moveTo>
                    <a:pt x="770293" y="405701"/>
                  </a:moveTo>
                  <a:lnTo>
                    <a:pt x="434378" y="405701"/>
                  </a:lnTo>
                  <a:lnTo>
                    <a:pt x="671855" y="643026"/>
                  </a:lnTo>
                  <a:lnTo>
                    <a:pt x="704697" y="601497"/>
                  </a:lnTo>
                  <a:lnTo>
                    <a:pt x="731202" y="556412"/>
                  </a:lnTo>
                  <a:lnTo>
                    <a:pt x="751128" y="508368"/>
                  </a:lnTo>
                  <a:lnTo>
                    <a:pt x="764247" y="457936"/>
                  </a:lnTo>
                  <a:lnTo>
                    <a:pt x="770293" y="405701"/>
                  </a:lnTo>
                  <a:close/>
                </a:path>
                <a:path w="770889" h="770889">
                  <a:moveTo>
                    <a:pt x="770293" y="365125"/>
                  </a:moveTo>
                  <a:lnTo>
                    <a:pt x="764755" y="316598"/>
                  </a:lnTo>
                  <a:lnTo>
                    <a:pt x="753452" y="270116"/>
                  </a:lnTo>
                  <a:lnTo>
                    <a:pt x="736777" y="226072"/>
                  </a:lnTo>
                  <a:lnTo>
                    <a:pt x="715073" y="184823"/>
                  </a:lnTo>
                  <a:lnTo>
                    <a:pt x="688746" y="146748"/>
                  </a:lnTo>
                  <a:lnTo>
                    <a:pt x="658152" y="112204"/>
                  </a:lnTo>
                  <a:lnTo>
                    <a:pt x="623671" y="81572"/>
                  </a:lnTo>
                  <a:lnTo>
                    <a:pt x="585660" y="55219"/>
                  </a:lnTo>
                  <a:lnTo>
                    <a:pt x="544525" y="33528"/>
                  </a:lnTo>
                  <a:lnTo>
                    <a:pt x="500608" y="16840"/>
                  </a:lnTo>
                  <a:lnTo>
                    <a:pt x="454291" y="5537"/>
                  </a:lnTo>
                  <a:lnTo>
                    <a:pt x="405955" y="0"/>
                  </a:lnTo>
                  <a:lnTo>
                    <a:pt x="405955" y="365125"/>
                  </a:lnTo>
                  <a:lnTo>
                    <a:pt x="770293" y="365125"/>
                  </a:lnTo>
                  <a:close/>
                </a:path>
              </a:pathLst>
            </a:custGeom>
            <a:solidFill>
              <a:srgbClr val="FFFFFF"/>
            </a:solidFill>
          </p:spPr>
          <p:txBody>
            <a:bodyPr wrap="square" lIns="0" tIns="0" rIns="0" bIns="0" rtlCol="0"/>
            <a:lstStyle/>
            <a:p>
              <a:endParaRPr/>
            </a:p>
          </p:txBody>
        </p:sp>
      </p:grpSp>
      <p:sp>
        <p:nvSpPr>
          <p:cNvPr id="6" name="object 6"/>
          <p:cNvSpPr txBox="1"/>
          <p:nvPr/>
        </p:nvSpPr>
        <p:spPr>
          <a:xfrm>
            <a:off x="1981200" y="4510277"/>
            <a:ext cx="1763523" cy="639919"/>
          </a:xfrm>
          <a:prstGeom prst="rect">
            <a:avLst/>
          </a:prstGeom>
        </p:spPr>
        <p:txBody>
          <a:bodyPr vert="horz" wrap="square" lIns="0" tIns="11430" rIns="0" bIns="0" rtlCol="0">
            <a:spAutoFit/>
          </a:bodyPr>
          <a:lstStyle/>
          <a:p>
            <a:pPr marL="12700">
              <a:lnSpc>
                <a:spcPct val="100000"/>
              </a:lnSpc>
              <a:spcBef>
                <a:spcPts val="90"/>
              </a:spcBef>
            </a:pPr>
            <a:r>
              <a:rPr lang="en-US" sz="2000" dirty="0">
                <a:latin typeface="Verdana"/>
                <a:cs typeface="Verdana"/>
              </a:rPr>
              <a:t>Case Study</a:t>
            </a:r>
          </a:p>
          <a:p>
            <a:pPr marL="12700">
              <a:lnSpc>
                <a:spcPct val="100000"/>
              </a:lnSpc>
              <a:spcBef>
                <a:spcPts val="90"/>
              </a:spcBef>
            </a:pPr>
            <a:r>
              <a:rPr lang="en-US" sz="2000" dirty="0">
                <a:latin typeface="Verdana"/>
                <a:cs typeface="Verdana"/>
              </a:rPr>
              <a:t>Objective</a:t>
            </a:r>
            <a:endParaRPr sz="2000" dirty="0">
              <a:latin typeface="Verdana"/>
              <a:cs typeface="Verdana"/>
            </a:endParaRPr>
          </a:p>
        </p:txBody>
      </p:sp>
      <p:grpSp>
        <p:nvGrpSpPr>
          <p:cNvPr id="7" name="object 7"/>
          <p:cNvGrpSpPr/>
          <p:nvPr/>
        </p:nvGrpSpPr>
        <p:grpSpPr>
          <a:xfrm>
            <a:off x="5315711" y="2267711"/>
            <a:ext cx="1713230" cy="1716405"/>
            <a:chOff x="5315711" y="2267711"/>
            <a:chExt cx="1713230" cy="1716405"/>
          </a:xfrm>
        </p:grpSpPr>
        <p:sp>
          <p:nvSpPr>
            <p:cNvPr id="8" name="object 8"/>
            <p:cNvSpPr/>
            <p:nvPr/>
          </p:nvSpPr>
          <p:spPr>
            <a:xfrm>
              <a:off x="5315711" y="2267711"/>
              <a:ext cx="1713230" cy="1716405"/>
            </a:xfrm>
            <a:custGeom>
              <a:avLst/>
              <a:gdLst/>
              <a:ahLst/>
              <a:cxnLst/>
              <a:rect l="l" t="t" r="r" b="b"/>
              <a:pathLst>
                <a:path w="1713229" h="1716404">
                  <a:moveTo>
                    <a:pt x="1712976" y="0"/>
                  </a:moveTo>
                  <a:lnTo>
                    <a:pt x="509270" y="0"/>
                  </a:lnTo>
                  <a:lnTo>
                    <a:pt x="460217" y="2330"/>
                  </a:lnTo>
                  <a:lnTo>
                    <a:pt x="412485" y="9181"/>
                  </a:lnTo>
                  <a:lnTo>
                    <a:pt x="366286" y="20338"/>
                  </a:lnTo>
                  <a:lnTo>
                    <a:pt x="321835" y="35587"/>
                  </a:lnTo>
                  <a:lnTo>
                    <a:pt x="279345" y="54717"/>
                  </a:lnTo>
                  <a:lnTo>
                    <a:pt x="239028" y="77513"/>
                  </a:lnTo>
                  <a:lnTo>
                    <a:pt x="201098" y="103763"/>
                  </a:lnTo>
                  <a:lnTo>
                    <a:pt x="165768" y="133252"/>
                  </a:lnTo>
                  <a:lnTo>
                    <a:pt x="133252" y="165768"/>
                  </a:lnTo>
                  <a:lnTo>
                    <a:pt x="103763" y="201098"/>
                  </a:lnTo>
                  <a:lnTo>
                    <a:pt x="77513" y="239028"/>
                  </a:lnTo>
                  <a:lnTo>
                    <a:pt x="54717" y="279345"/>
                  </a:lnTo>
                  <a:lnTo>
                    <a:pt x="35587" y="321835"/>
                  </a:lnTo>
                  <a:lnTo>
                    <a:pt x="20338" y="366286"/>
                  </a:lnTo>
                  <a:lnTo>
                    <a:pt x="9181" y="412485"/>
                  </a:lnTo>
                  <a:lnTo>
                    <a:pt x="2330" y="460217"/>
                  </a:lnTo>
                  <a:lnTo>
                    <a:pt x="0" y="509270"/>
                  </a:lnTo>
                  <a:lnTo>
                    <a:pt x="0" y="1716024"/>
                  </a:lnTo>
                  <a:lnTo>
                    <a:pt x="1203706" y="1716024"/>
                  </a:lnTo>
                  <a:lnTo>
                    <a:pt x="1252758" y="1713693"/>
                  </a:lnTo>
                  <a:lnTo>
                    <a:pt x="1300490" y="1706842"/>
                  </a:lnTo>
                  <a:lnTo>
                    <a:pt x="1346689" y="1695685"/>
                  </a:lnTo>
                  <a:lnTo>
                    <a:pt x="1391140" y="1680436"/>
                  </a:lnTo>
                  <a:lnTo>
                    <a:pt x="1433630" y="1661306"/>
                  </a:lnTo>
                  <a:lnTo>
                    <a:pt x="1473947" y="1638510"/>
                  </a:lnTo>
                  <a:lnTo>
                    <a:pt x="1511877" y="1612260"/>
                  </a:lnTo>
                  <a:lnTo>
                    <a:pt x="1547207" y="1582771"/>
                  </a:lnTo>
                  <a:lnTo>
                    <a:pt x="1579723" y="1550255"/>
                  </a:lnTo>
                  <a:lnTo>
                    <a:pt x="1609212" y="1514925"/>
                  </a:lnTo>
                  <a:lnTo>
                    <a:pt x="1635462" y="1476995"/>
                  </a:lnTo>
                  <a:lnTo>
                    <a:pt x="1658258" y="1436678"/>
                  </a:lnTo>
                  <a:lnTo>
                    <a:pt x="1677388" y="1394188"/>
                  </a:lnTo>
                  <a:lnTo>
                    <a:pt x="1692637" y="1349737"/>
                  </a:lnTo>
                  <a:lnTo>
                    <a:pt x="1703794" y="1303538"/>
                  </a:lnTo>
                  <a:lnTo>
                    <a:pt x="1710645" y="1255806"/>
                  </a:lnTo>
                  <a:lnTo>
                    <a:pt x="1712976" y="1206753"/>
                  </a:lnTo>
                  <a:lnTo>
                    <a:pt x="1712976" y="0"/>
                  </a:lnTo>
                  <a:close/>
                </a:path>
              </a:pathLst>
            </a:custGeom>
            <a:solidFill>
              <a:srgbClr val="3D8752"/>
            </a:solidFill>
          </p:spPr>
          <p:txBody>
            <a:bodyPr wrap="square" lIns="0" tIns="0" rIns="0" bIns="0" rtlCol="0"/>
            <a:lstStyle/>
            <a:p>
              <a:endParaRPr/>
            </a:p>
          </p:txBody>
        </p:sp>
        <p:sp>
          <p:nvSpPr>
            <p:cNvPr id="9" name="object 9"/>
            <p:cNvSpPr/>
            <p:nvPr/>
          </p:nvSpPr>
          <p:spPr>
            <a:xfrm>
              <a:off x="5788609" y="2751022"/>
              <a:ext cx="768985" cy="760730"/>
            </a:xfrm>
            <a:custGeom>
              <a:avLst/>
              <a:gdLst/>
              <a:ahLst/>
              <a:cxnLst/>
              <a:rect l="l" t="t" r="r" b="b"/>
              <a:pathLst>
                <a:path w="768984" h="760729">
                  <a:moveTo>
                    <a:pt x="303491" y="314413"/>
                  </a:moveTo>
                  <a:lnTo>
                    <a:pt x="222554" y="314413"/>
                  </a:lnTo>
                  <a:lnTo>
                    <a:pt x="222554" y="436118"/>
                  </a:lnTo>
                  <a:lnTo>
                    <a:pt x="303491" y="436118"/>
                  </a:lnTo>
                  <a:lnTo>
                    <a:pt x="303491" y="314413"/>
                  </a:lnTo>
                  <a:close/>
                </a:path>
                <a:path w="768984" h="760729">
                  <a:moveTo>
                    <a:pt x="424903" y="243420"/>
                  </a:moveTo>
                  <a:lnTo>
                    <a:pt x="343966" y="243420"/>
                  </a:lnTo>
                  <a:lnTo>
                    <a:pt x="343966" y="436118"/>
                  </a:lnTo>
                  <a:lnTo>
                    <a:pt x="424903" y="436118"/>
                  </a:lnTo>
                  <a:lnTo>
                    <a:pt x="424903" y="243420"/>
                  </a:lnTo>
                  <a:close/>
                </a:path>
                <a:path w="768984" h="760729">
                  <a:moveTo>
                    <a:pt x="546303" y="152133"/>
                  </a:moveTo>
                  <a:lnTo>
                    <a:pt x="465366" y="152133"/>
                  </a:lnTo>
                  <a:lnTo>
                    <a:pt x="465366" y="436118"/>
                  </a:lnTo>
                  <a:lnTo>
                    <a:pt x="546303" y="436118"/>
                  </a:lnTo>
                  <a:lnTo>
                    <a:pt x="546303" y="152133"/>
                  </a:lnTo>
                  <a:close/>
                </a:path>
                <a:path w="768984" h="760729">
                  <a:moveTo>
                    <a:pt x="768858" y="60858"/>
                  </a:moveTo>
                  <a:lnTo>
                    <a:pt x="767270" y="52959"/>
                  </a:lnTo>
                  <a:lnTo>
                    <a:pt x="762939" y="46507"/>
                  </a:lnTo>
                  <a:lnTo>
                    <a:pt x="756500" y="42164"/>
                  </a:lnTo>
                  <a:lnTo>
                    <a:pt x="748626" y="40563"/>
                  </a:lnTo>
                  <a:lnTo>
                    <a:pt x="667702" y="40563"/>
                  </a:lnTo>
                  <a:lnTo>
                    <a:pt x="667702" y="111569"/>
                  </a:lnTo>
                  <a:lnTo>
                    <a:pt x="667702" y="476681"/>
                  </a:lnTo>
                  <a:lnTo>
                    <a:pt x="101155" y="476681"/>
                  </a:lnTo>
                  <a:lnTo>
                    <a:pt x="101155" y="111569"/>
                  </a:lnTo>
                  <a:lnTo>
                    <a:pt x="667702" y="111569"/>
                  </a:lnTo>
                  <a:lnTo>
                    <a:pt x="667702" y="40563"/>
                  </a:lnTo>
                  <a:lnTo>
                    <a:pt x="404672" y="40563"/>
                  </a:lnTo>
                  <a:lnTo>
                    <a:pt x="404672" y="20281"/>
                  </a:lnTo>
                  <a:lnTo>
                    <a:pt x="403072" y="12395"/>
                  </a:lnTo>
                  <a:lnTo>
                    <a:pt x="398741" y="5943"/>
                  </a:lnTo>
                  <a:lnTo>
                    <a:pt x="392303" y="1600"/>
                  </a:lnTo>
                  <a:lnTo>
                    <a:pt x="384441" y="0"/>
                  </a:lnTo>
                  <a:lnTo>
                    <a:pt x="376567" y="1600"/>
                  </a:lnTo>
                  <a:lnTo>
                    <a:pt x="370128" y="5943"/>
                  </a:lnTo>
                  <a:lnTo>
                    <a:pt x="365798" y="12395"/>
                  </a:lnTo>
                  <a:lnTo>
                    <a:pt x="364197" y="20281"/>
                  </a:lnTo>
                  <a:lnTo>
                    <a:pt x="364197" y="40563"/>
                  </a:lnTo>
                  <a:lnTo>
                    <a:pt x="20231" y="40563"/>
                  </a:lnTo>
                  <a:lnTo>
                    <a:pt x="12357" y="42164"/>
                  </a:lnTo>
                  <a:lnTo>
                    <a:pt x="5918" y="46507"/>
                  </a:lnTo>
                  <a:lnTo>
                    <a:pt x="1587" y="52959"/>
                  </a:lnTo>
                  <a:lnTo>
                    <a:pt x="0" y="60858"/>
                  </a:lnTo>
                  <a:lnTo>
                    <a:pt x="1587" y="68745"/>
                  </a:lnTo>
                  <a:lnTo>
                    <a:pt x="5918" y="75196"/>
                  </a:lnTo>
                  <a:lnTo>
                    <a:pt x="12357" y="79540"/>
                  </a:lnTo>
                  <a:lnTo>
                    <a:pt x="20231" y="81140"/>
                  </a:lnTo>
                  <a:lnTo>
                    <a:pt x="40462" y="81140"/>
                  </a:lnTo>
                  <a:lnTo>
                    <a:pt x="40462" y="496963"/>
                  </a:lnTo>
                  <a:lnTo>
                    <a:pt x="20231" y="496963"/>
                  </a:lnTo>
                  <a:lnTo>
                    <a:pt x="12357" y="498563"/>
                  </a:lnTo>
                  <a:lnTo>
                    <a:pt x="5918" y="502907"/>
                  </a:lnTo>
                  <a:lnTo>
                    <a:pt x="1587" y="509358"/>
                  </a:lnTo>
                  <a:lnTo>
                    <a:pt x="0" y="517245"/>
                  </a:lnTo>
                  <a:lnTo>
                    <a:pt x="1587" y="525145"/>
                  </a:lnTo>
                  <a:lnTo>
                    <a:pt x="5918" y="531596"/>
                  </a:lnTo>
                  <a:lnTo>
                    <a:pt x="12357" y="535940"/>
                  </a:lnTo>
                  <a:lnTo>
                    <a:pt x="20231" y="537540"/>
                  </a:lnTo>
                  <a:lnTo>
                    <a:pt x="329171" y="537540"/>
                  </a:lnTo>
                  <a:lnTo>
                    <a:pt x="173393" y="693724"/>
                  </a:lnTo>
                  <a:lnTo>
                    <a:pt x="168960" y="700493"/>
                  </a:lnTo>
                  <a:lnTo>
                    <a:pt x="167513" y="708190"/>
                  </a:lnTo>
                  <a:lnTo>
                    <a:pt x="169037" y="715860"/>
                  </a:lnTo>
                  <a:lnTo>
                    <a:pt x="173545" y="722579"/>
                  </a:lnTo>
                  <a:lnTo>
                    <a:pt x="180301" y="727024"/>
                  </a:lnTo>
                  <a:lnTo>
                    <a:pt x="187972" y="728484"/>
                  </a:lnTo>
                  <a:lnTo>
                    <a:pt x="195618" y="726948"/>
                  </a:lnTo>
                  <a:lnTo>
                    <a:pt x="202323" y="722426"/>
                  </a:lnTo>
                  <a:lnTo>
                    <a:pt x="364197" y="560158"/>
                  </a:lnTo>
                  <a:lnTo>
                    <a:pt x="364197" y="740384"/>
                  </a:lnTo>
                  <a:lnTo>
                    <a:pt x="365798" y="748284"/>
                  </a:lnTo>
                  <a:lnTo>
                    <a:pt x="370128" y="754722"/>
                  </a:lnTo>
                  <a:lnTo>
                    <a:pt x="376567" y="759079"/>
                  </a:lnTo>
                  <a:lnTo>
                    <a:pt x="384441" y="760666"/>
                  </a:lnTo>
                  <a:lnTo>
                    <a:pt x="392315" y="759079"/>
                  </a:lnTo>
                  <a:lnTo>
                    <a:pt x="398741" y="754722"/>
                  </a:lnTo>
                  <a:lnTo>
                    <a:pt x="403072" y="748284"/>
                  </a:lnTo>
                  <a:lnTo>
                    <a:pt x="404672" y="740384"/>
                  </a:lnTo>
                  <a:lnTo>
                    <a:pt x="404672" y="560158"/>
                  </a:lnTo>
                  <a:lnTo>
                    <a:pt x="404672" y="559854"/>
                  </a:lnTo>
                  <a:lnTo>
                    <a:pt x="566534" y="722122"/>
                  </a:lnTo>
                  <a:lnTo>
                    <a:pt x="573214" y="726579"/>
                  </a:lnTo>
                  <a:lnTo>
                    <a:pt x="580834" y="728065"/>
                  </a:lnTo>
                  <a:lnTo>
                    <a:pt x="588441" y="726579"/>
                  </a:lnTo>
                  <a:lnTo>
                    <a:pt x="595160" y="722122"/>
                  </a:lnTo>
                  <a:lnTo>
                    <a:pt x="599592" y="715403"/>
                  </a:lnTo>
                  <a:lnTo>
                    <a:pt x="601065" y="707771"/>
                  </a:lnTo>
                  <a:lnTo>
                    <a:pt x="599592" y="700138"/>
                  </a:lnTo>
                  <a:lnTo>
                    <a:pt x="595160" y="693420"/>
                  </a:lnTo>
                  <a:lnTo>
                    <a:pt x="461911" y="559854"/>
                  </a:lnTo>
                  <a:lnTo>
                    <a:pt x="439661" y="537540"/>
                  </a:lnTo>
                  <a:lnTo>
                    <a:pt x="748626" y="537540"/>
                  </a:lnTo>
                  <a:lnTo>
                    <a:pt x="756500" y="535940"/>
                  </a:lnTo>
                  <a:lnTo>
                    <a:pt x="762939" y="531596"/>
                  </a:lnTo>
                  <a:lnTo>
                    <a:pt x="767270" y="525145"/>
                  </a:lnTo>
                  <a:lnTo>
                    <a:pt x="768858" y="517245"/>
                  </a:lnTo>
                  <a:lnTo>
                    <a:pt x="767270" y="509358"/>
                  </a:lnTo>
                  <a:lnTo>
                    <a:pt x="762939" y="502907"/>
                  </a:lnTo>
                  <a:lnTo>
                    <a:pt x="756500" y="498563"/>
                  </a:lnTo>
                  <a:lnTo>
                    <a:pt x="748626" y="496963"/>
                  </a:lnTo>
                  <a:lnTo>
                    <a:pt x="728395" y="496963"/>
                  </a:lnTo>
                  <a:lnTo>
                    <a:pt x="728395" y="476681"/>
                  </a:lnTo>
                  <a:lnTo>
                    <a:pt x="728395" y="111569"/>
                  </a:lnTo>
                  <a:lnTo>
                    <a:pt x="728395" y="81140"/>
                  </a:lnTo>
                  <a:lnTo>
                    <a:pt x="748626" y="81140"/>
                  </a:lnTo>
                  <a:lnTo>
                    <a:pt x="756500" y="79540"/>
                  </a:lnTo>
                  <a:lnTo>
                    <a:pt x="762939" y="75196"/>
                  </a:lnTo>
                  <a:lnTo>
                    <a:pt x="767270" y="68745"/>
                  </a:lnTo>
                  <a:lnTo>
                    <a:pt x="768858" y="60858"/>
                  </a:lnTo>
                  <a:close/>
                </a:path>
              </a:pathLst>
            </a:custGeom>
            <a:solidFill>
              <a:srgbClr val="FFFFFF"/>
            </a:solidFill>
          </p:spPr>
          <p:txBody>
            <a:bodyPr wrap="square" lIns="0" tIns="0" rIns="0" bIns="0" rtlCol="0"/>
            <a:lstStyle/>
            <a:p>
              <a:endParaRPr/>
            </a:p>
          </p:txBody>
        </p:sp>
      </p:grpSp>
      <p:sp>
        <p:nvSpPr>
          <p:cNvPr id="10" name="object 10"/>
          <p:cNvSpPr txBox="1"/>
          <p:nvPr/>
        </p:nvSpPr>
        <p:spPr>
          <a:xfrm>
            <a:off x="4876800" y="4510277"/>
            <a:ext cx="2515870" cy="639919"/>
          </a:xfrm>
          <a:prstGeom prst="rect">
            <a:avLst/>
          </a:prstGeom>
        </p:spPr>
        <p:txBody>
          <a:bodyPr vert="horz" wrap="square" lIns="0" tIns="11430" rIns="0" bIns="0" rtlCol="0">
            <a:spAutoFit/>
          </a:bodyPr>
          <a:lstStyle/>
          <a:p>
            <a:pPr algn="ctr">
              <a:lnSpc>
                <a:spcPct val="100000"/>
              </a:lnSpc>
              <a:spcBef>
                <a:spcPts val="90"/>
              </a:spcBef>
            </a:pPr>
            <a:r>
              <a:rPr lang="en-US" sz="2000" dirty="0">
                <a:latin typeface="Verdana"/>
                <a:cs typeface="Verdana"/>
              </a:rPr>
              <a:t>Exploratory Data</a:t>
            </a:r>
          </a:p>
          <a:p>
            <a:pPr algn="ctr">
              <a:lnSpc>
                <a:spcPct val="100000"/>
              </a:lnSpc>
              <a:spcBef>
                <a:spcPts val="90"/>
              </a:spcBef>
            </a:pPr>
            <a:r>
              <a:rPr lang="en-US" sz="2000" dirty="0">
                <a:latin typeface="Verdana"/>
                <a:cs typeface="Verdana"/>
              </a:rPr>
              <a:t>Analysis</a:t>
            </a:r>
          </a:p>
        </p:txBody>
      </p:sp>
      <p:grpSp>
        <p:nvGrpSpPr>
          <p:cNvPr id="11" name="object 11"/>
          <p:cNvGrpSpPr/>
          <p:nvPr/>
        </p:nvGrpSpPr>
        <p:grpSpPr>
          <a:xfrm>
            <a:off x="8619615" y="2267711"/>
            <a:ext cx="1716405" cy="1716405"/>
            <a:chOff x="8619743" y="2267711"/>
            <a:chExt cx="1716405" cy="1716405"/>
          </a:xfrm>
        </p:grpSpPr>
        <p:sp>
          <p:nvSpPr>
            <p:cNvPr id="12" name="object 12"/>
            <p:cNvSpPr/>
            <p:nvPr/>
          </p:nvSpPr>
          <p:spPr>
            <a:xfrm>
              <a:off x="8619743" y="2267711"/>
              <a:ext cx="1716405" cy="1716405"/>
            </a:xfrm>
            <a:custGeom>
              <a:avLst/>
              <a:gdLst/>
              <a:ahLst/>
              <a:cxnLst/>
              <a:rect l="l" t="t" r="r" b="b"/>
              <a:pathLst>
                <a:path w="1716404" h="1716404">
                  <a:moveTo>
                    <a:pt x="1716024" y="0"/>
                  </a:moveTo>
                  <a:lnTo>
                    <a:pt x="510158" y="0"/>
                  </a:lnTo>
                  <a:lnTo>
                    <a:pt x="461017" y="2334"/>
                  </a:lnTo>
                  <a:lnTo>
                    <a:pt x="413200" y="9196"/>
                  </a:lnTo>
                  <a:lnTo>
                    <a:pt x="366920" y="20372"/>
                  </a:lnTo>
                  <a:lnTo>
                    <a:pt x="322390" y="35647"/>
                  </a:lnTo>
                  <a:lnTo>
                    <a:pt x="279825" y="54809"/>
                  </a:lnTo>
                  <a:lnTo>
                    <a:pt x="239438" y="77644"/>
                  </a:lnTo>
                  <a:lnTo>
                    <a:pt x="201442" y="103939"/>
                  </a:lnTo>
                  <a:lnTo>
                    <a:pt x="166051" y="133479"/>
                  </a:lnTo>
                  <a:lnTo>
                    <a:pt x="133479" y="166051"/>
                  </a:lnTo>
                  <a:lnTo>
                    <a:pt x="103939" y="201442"/>
                  </a:lnTo>
                  <a:lnTo>
                    <a:pt x="77644" y="239438"/>
                  </a:lnTo>
                  <a:lnTo>
                    <a:pt x="54809" y="279825"/>
                  </a:lnTo>
                  <a:lnTo>
                    <a:pt x="35647" y="322390"/>
                  </a:lnTo>
                  <a:lnTo>
                    <a:pt x="20372" y="366920"/>
                  </a:lnTo>
                  <a:lnTo>
                    <a:pt x="9196" y="413200"/>
                  </a:lnTo>
                  <a:lnTo>
                    <a:pt x="2334" y="461017"/>
                  </a:lnTo>
                  <a:lnTo>
                    <a:pt x="0" y="510159"/>
                  </a:lnTo>
                  <a:lnTo>
                    <a:pt x="0" y="1716024"/>
                  </a:lnTo>
                  <a:lnTo>
                    <a:pt x="1205864" y="1716024"/>
                  </a:lnTo>
                  <a:lnTo>
                    <a:pt x="1255006" y="1713689"/>
                  </a:lnTo>
                  <a:lnTo>
                    <a:pt x="1302823" y="1706827"/>
                  </a:lnTo>
                  <a:lnTo>
                    <a:pt x="1349103" y="1695651"/>
                  </a:lnTo>
                  <a:lnTo>
                    <a:pt x="1393633" y="1680376"/>
                  </a:lnTo>
                  <a:lnTo>
                    <a:pt x="1436198" y="1661214"/>
                  </a:lnTo>
                  <a:lnTo>
                    <a:pt x="1476585" y="1638379"/>
                  </a:lnTo>
                  <a:lnTo>
                    <a:pt x="1514581" y="1612084"/>
                  </a:lnTo>
                  <a:lnTo>
                    <a:pt x="1549972" y="1582544"/>
                  </a:lnTo>
                  <a:lnTo>
                    <a:pt x="1582544" y="1549972"/>
                  </a:lnTo>
                  <a:lnTo>
                    <a:pt x="1612084" y="1514581"/>
                  </a:lnTo>
                  <a:lnTo>
                    <a:pt x="1638379" y="1476585"/>
                  </a:lnTo>
                  <a:lnTo>
                    <a:pt x="1661214" y="1436198"/>
                  </a:lnTo>
                  <a:lnTo>
                    <a:pt x="1680376" y="1393633"/>
                  </a:lnTo>
                  <a:lnTo>
                    <a:pt x="1695651" y="1349103"/>
                  </a:lnTo>
                  <a:lnTo>
                    <a:pt x="1706827" y="1302823"/>
                  </a:lnTo>
                  <a:lnTo>
                    <a:pt x="1713689" y="1255006"/>
                  </a:lnTo>
                  <a:lnTo>
                    <a:pt x="1716024" y="1205864"/>
                  </a:lnTo>
                  <a:lnTo>
                    <a:pt x="1716024" y="0"/>
                  </a:lnTo>
                  <a:close/>
                </a:path>
              </a:pathLst>
            </a:custGeom>
            <a:solidFill>
              <a:srgbClr val="3D8752"/>
            </a:solidFill>
          </p:spPr>
          <p:txBody>
            <a:bodyPr wrap="square" lIns="0" tIns="0" rIns="0" bIns="0" rtlCol="0"/>
            <a:lstStyle/>
            <a:p>
              <a:endParaRPr/>
            </a:p>
          </p:txBody>
        </p:sp>
        <p:sp>
          <p:nvSpPr>
            <p:cNvPr id="13" name="object 13"/>
            <p:cNvSpPr/>
            <p:nvPr/>
          </p:nvSpPr>
          <p:spPr>
            <a:xfrm>
              <a:off x="9214751" y="2700311"/>
              <a:ext cx="528320" cy="852169"/>
            </a:xfrm>
            <a:custGeom>
              <a:avLst/>
              <a:gdLst/>
              <a:ahLst/>
              <a:cxnLst/>
              <a:rect l="l" t="t" r="r" b="b"/>
              <a:pathLst>
                <a:path w="528320" h="852170">
                  <a:moveTo>
                    <a:pt x="329844" y="791095"/>
                  </a:moveTo>
                  <a:lnTo>
                    <a:pt x="197916" y="791095"/>
                  </a:lnTo>
                  <a:lnTo>
                    <a:pt x="204660" y="815149"/>
                  </a:lnTo>
                  <a:lnTo>
                    <a:pt x="219100" y="834453"/>
                  </a:lnTo>
                  <a:lnTo>
                    <a:pt x="239445" y="847293"/>
                  </a:lnTo>
                  <a:lnTo>
                    <a:pt x="263880" y="851954"/>
                  </a:lnTo>
                  <a:lnTo>
                    <a:pt x="288315" y="847293"/>
                  </a:lnTo>
                  <a:lnTo>
                    <a:pt x="308660" y="834453"/>
                  </a:lnTo>
                  <a:lnTo>
                    <a:pt x="323113" y="815149"/>
                  </a:lnTo>
                  <a:lnTo>
                    <a:pt x="329844" y="791095"/>
                  </a:lnTo>
                  <a:close/>
                </a:path>
                <a:path w="528320" h="852170">
                  <a:moveTo>
                    <a:pt x="395808" y="720102"/>
                  </a:moveTo>
                  <a:lnTo>
                    <a:pt x="393484" y="708063"/>
                  </a:lnTo>
                  <a:lnTo>
                    <a:pt x="387057" y="698423"/>
                  </a:lnTo>
                  <a:lnTo>
                    <a:pt x="377405" y="691997"/>
                  </a:lnTo>
                  <a:lnTo>
                    <a:pt x="365366" y="689673"/>
                  </a:lnTo>
                  <a:lnTo>
                    <a:pt x="162382" y="689673"/>
                  </a:lnTo>
                  <a:lnTo>
                    <a:pt x="150342" y="691997"/>
                  </a:lnTo>
                  <a:lnTo>
                    <a:pt x="140690" y="698423"/>
                  </a:lnTo>
                  <a:lnTo>
                    <a:pt x="134264" y="708063"/>
                  </a:lnTo>
                  <a:lnTo>
                    <a:pt x="131940" y="720102"/>
                  </a:lnTo>
                  <a:lnTo>
                    <a:pt x="134264" y="732129"/>
                  </a:lnTo>
                  <a:lnTo>
                    <a:pt x="140690" y="741781"/>
                  </a:lnTo>
                  <a:lnTo>
                    <a:pt x="150342" y="748195"/>
                  </a:lnTo>
                  <a:lnTo>
                    <a:pt x="162382" y="750519"/>
                  </a:lnTo>
                  <a:lnTo>
                    <a:pt x="365366" y="750519"/>
                  </a:lnTo>
                  <a:lnTo>
                    <a:pt x="377405" y="748195"/>
                  </a:lnTo>
                  <a:lnTo>
                    <a:pt x="387057" y="741781"/>
                  </a:lnTo>
                  <a:lnTo>
                    <a:pt x="393484" y="732129"/>
                  </a:lnTo>
                  <a:lnTo>
                    <a:pt x="395808" y="720102"/>
                  </a:lnTo>
                  <a:close/>
                </a:path>
                <a:path w="528320" h="852170">
                  <a:moveTo>
                    <a:pt x="395808" y="618667"/>
                  </a:moveTo>
                  <a:lnTo>
                    <a:pt x="393484" y="606640"/>
                  </a:lnTo>
                  <a:lnTo>
                    <a:pt x="387057" y="596988"/>
                  </a:lnTo>
                  <a:lnTo>
                    <a:pt x="377405" y="590575"/>
                  </a:lnTo>
                  <a:lnTo>
                    <a:pt x="365366" y="588251"/>
                  </a:lnTo>
                  <a:lnTo>
                    <a:pt x="162382" y="588251"/>
                  </a:lnTo>
                  <a:lnTo>
                    <a:pt x="150342" y="590575"/>
                  </a:lnTo>
                  <a:lnTo>
                    <a:pt x="140690" y="596988"/>
                  </a:lnTo>
                  <a:lnTo>
                    <a:pt x="134264" y="606640"/>
                  </a:lnTo>
                  <a:lnTo>
                    <a:pt x="131940" y="618667"/>
                  </a:lnTo>
                  <a:lnTo>
                    <a:pt x="134264" y="630707"/>
                  </a:lnTo>
                  <a:lnTo>
                    <a:pt x="140690" y="640359"/>
                  </a:lnTo>
                  <a:lnTo>
                    <a:pt x="150342" y="646772"/>
                  </a:lnTo>
                  <a:lnTo>
                    <a:pt x="162382" y="649097"/>
                  </a:lnTo>
                  <a:lnTo>
                    <a:pt x="365366" y="649097"/>
                  </a:lnTo>
                  <a:lnTo>
                    <a:pt x="377405" y="646772"/>
                  </a:lnTo>
                  <a:lnTo>
                    <a:pt x="387057" y="640359"/>
                  </a:lnTo>
                  <a:lnTo>
                    <a:pt x="393484" y="630707"/>
                  </a:lnTo>
                  <a:lnTo>
                    <a:pt x="395808" y="618667"/>
                  </a:lnTo>
                  <a:close/>
                </a:path>
                <a:path w="528320" h="852170">
                  <a:moveTo>
                    <a:pt x="527748" y="260654"/>
                  </a:moveTo>
                  <a:lnTo>
                    <a:pt x="522643" y="213817"/>
                  </a:lnTo>
                  <a:lnTo>
                    <a:pt x="509828" y="169799"/>
                  </a:lnTo>
                  <a:lnTo>
                    <a:pt x="490004" y="129298"/>
                  </a:lnTo>
                  <a:lnTo>
                    <a:pt x="467868" y="98539"/>
                  </a:lnTo>
                  <a:lnTo>
                    <a:pt x="467868" y="260654"/>
                  </a:lnTo>
                  <a:lnTo>
                    <a:pt x="467868" y="268770"/>
                  </a:lnTo>
                  <a:lnTo>
                    <a:pt x="466852" y="268770"/>
                  </a:lnTo>
                  <a:lnTo>
                    <a:pt x="465353" y="286994"/>
                  </a:lnTo>
                  <a:lnTo>
                    <a:pt x="462419" y="305028"/>
                  </a:lnTo>
                  <a:lnTo>
                    <a:pt x="445973" y="354761"/>
                  </a:lnTo>
                  <a:lnTo>
                    <a:pt x="418134" y="395554"/>
                  </a:lnTo>
                  <a:lnTo>
                    <a:pt x="401231" y="417233"/>
                  </a:lnTo>
                  <a:lnTo>
                    <a:pt x="385660" y="439674"/>
                  </a:lnTo>
                  <a:lnTo>
                    <a:pt x="371614" y="462876"/>
                  </a:lnTo>
                  <a:lnTo>
                    <a:pt x="359283" y="486829"/>
                  </a:lnTo>
                  <a:lnTo>
                    <a:pt x="169481" y="486829"/>
                  </a:lnTo>
                  <a:lnTo>
                    <a:pt x="142341" y="439674"/>
                  </a:lnTo>
                  <a:lnTo>
                    <a:pt x="110629" y="395554"/>
                  </a:lnTo>
                  <a:lnTo>
                    <a:pt x="100380" y="382841"/>
                  </a:lnTo>
                  <a:lnTo>
                    <a:pt x="91084" y="369176"/>
                  </a:lnTo>
                  <a:lnTo>
                    <a:pt x="70192" y="322681"/>
                  </a:lnTo>
                  <a:lnTo>
                    <a:pt x="61988" y="269786"/>
                  </a:lnTo>
                  <a:lnTo>
                    <a:pt x="61912" y="260654"/>
                  </a:lnTo>
                  <a:lnTo>
                    <a:pt x="67995" y="214782"/>
                  </a:lnTo>
                  <a:lnTo>
                    <a:pt x="83693" y="172681"/>
                  </a:lnTo>
                  <a:lnTo>
                    <a:pt x="107823" y="135521"/>
                  </a:lnTo>
                  <a:lnTo>
                    <a:pt x="139192" y="104495"/>
                  </a:lnTo>
                  <a:lnTo>
                    <a:pt x="176631" y="80759"/>
                  </a:lnTo>
                  <a:lnTo>
                    <a:pt x="218922" y="65481"/>
                  </a:lnTo>
                  <a:lnTo>
                    <a:pt x="264896" y="59842"/>
                  </a:lnTo>
                  <a:lnTo>
                    <a:pt x="310857" y="65430"/>
                  </a:lnTo>
                  <a:lnTo>
                    <a:pt x="353161" y="80581"/>
                  </a:lnTo>
                  <a:lnTo>
                    <a:pt x="390588" y="104178"/>
                  </a:lnTo>
                  <a:lnTo>
                    <a:pt x="421957" y="135102"/>
                  </a:lnTo>
                  <a:lnTo>
                    <a:pt x="446087" y="172237"/>
                  </a:lnTo>
                  <a:lnTo>
                    <a:pt x="461797" y="214452"/>
                  </a:lnTo>
                  <a:lnTo>
                    <a:pt x="467868" y="260654"/>
                  </a:lnTo>
                  <a:lnTo>
                    <a:pt x="467868" y="98539"/>
                  </a:lnTo>
                  <a:lnTo>
                    <a:pt x="463905" y="93027"/>
                  </a:lnTo>
                  <a:lnTo>
                    <a:pt x="432219" y="61696"/>
                  </a:lnTo>
                  <a:lnTo>
                    <a:pt x="429564" y="59842"/>
                  </a:lnTo>
                  <a:lnTo>
                    <a:pt x="395668" y="36017"/>
                  </a:lnTo>
                  <a:lnTo>
                    <a:pt x="354952" y="16713"/>
                  </a:lnTo>
                  <a:lnTo>
                    <a:pt x="310781" y="4457"/>
                  </a:lnTo>
                  <a:lnTo>
                    <a:pt x="263880" y="0"/>
                  </a:lnTo>
                  <a:lnTo>
                    <a:pt x="216979" y="4457"/>
                  </a:lnTo>
                  <a:lnTo>
                    <a:pt x="172808" y="16713"/>
                  </a:lnTo>
                  <a:lnTo>
                    <a:pt x="132092" y="36017"/>
                  </a:lnTo>
                  <a:lnTo>
                    <a:pt x="95529" y="61696"/>
                  </a:lnTo>
                  <a:lnTo>
                    <a:pt x="63855" y="93027"/>
                  </a:lnTo>
                  <a:lnTo>
                    <a:pt x="37744" y="129298"/>
                  </a:lnTo>
                  <a:lnTo>
                    <a:pt x="17932" y="169799"/>
                  </a:lnTo>
                  <a:lnTo>
                    <a:pt x="5118" y="213817"/>
                  </a:lnTo>
                  <a:lnTo>
                    <a:pt x="0" y="260654"/>
                  </a:lnTo>
                  <a:lnTo>
                    <a:pt x="0" y="269786"/>
                  </a:lnTo>
                  <a:lnTo>
                    <a:pt x="5334" y="316191"/>
                  </a:lnTo>
                  <a:lnTo>
                    <a:pt x="18275" y="361061"/>
                  </a:lnTo>
                  <a:lnTo>
                    <a:pt x="38061" y="400494"/>
                  </a:lnTo>
                  <a:lnTo>
                    <a:pt x="63944" y="436118"/>
                  </a:lnTo>
                  <a:lnTo>
                    <a:pt x="82321" y="459790"/>
                  </a:lnTo>
                  <a:lnTo>
                    <a:pt x="99847" y="487845"/>
                  </a:lnTo>
                  <a:lnTo>
                    <a:pt x="114896" y="515124"/>
                  </a:lnTo>
                  <a:lnTo>
                    <a:pt x="125844" y="536524"/>
                  </a:lnTo>
                  <a:lnTo>
                    <a:pt x="128892" y="543623"/>
                  </a:lnTo>
                  <a:lnTo>
                    <a:pt x="135991" y="547674"/>
                  </a:lnTo>
                  <a:lnTo>
                    <a:pt x="391756" y="547674"/>
                  </a:lnTo>
                  <a:lnTo>
                    <a:pt x="398856" y="543623"/>
                  </a:lnTo>
                  <a:lnTo>
                    <a:pt x="401904" y="536524"/>
                  </a:lnTo>
                  <a:lnTo>
                    <a:pt x="412864" y="515124"/>
                  </a:lnTo>
                  <a:lnTo>
                    <a:pt x="445427" y="459790"/>
                  </a:lnTo>
                  <a:lnTo>
                    <a:pt x="477647" y="418833"/>
                  </a:lnTo>
                  <a:lnTo>
                    <a:pt x="490067" y="400494"/>
                  </a:lnTo>
                  <a:lnTo>
                    <a:pt x="509473" y="361061"/>
                  </a:lnTo>
                  <a:lnTo>
                    <a:pt x="522414" y="316191"/>
                  </a:lnTo>
                  <a:lnTo>
                    <a:pt x="527748" y="269786"/>
                  </a:lnTo>
                  <a:lnTo>
                    <a:pt x="527748" y="260654"/>
                  </a:lnTo>
                  <a:close/>
                </a:path>
              </a:pathLst>
            </a:custGeom>
            <a:solidFill>
              <a:srgbClr val="FFFFFF"/>
            </a:solidFill>
          </p:spPr>
          <p:txBody>
            <a:bodyPr wrap="square" lIns="0" tIns="0" rIns="0" bIns="0" rtlCol="0"/>
            <a:lstStyle/>
            <a:p>
              <a:endParaRPr/>
            </a:p>
          </p:txBody>
        </p:sp>
      </p:grpSp>
      <p:sp>
        <p:nvSpPr>
          <p:cNvPr id="14" name="object 14"/>
          <p:cNvSpPr txBox="1"/>
          <p:nvPr/>
        </p:nvSpPr>
        <p:spPr>
          <a:xfrm>
            <a:off x="8338185" y="4510277"/>
            <a:ext cx="2787015" cy="639919"/>
          </a:xfrm>
          <a:prstGeom prst="rect">
            <a:avLst/>
          </a:prstGeom>
        </p:spPr>
        <p:txBody>
          <a:bodyPr vert="horz" wrap="square" lIns="0" tIns="11430" rIns="0" bIns="0" rtlCol="0">
            <a:spAutoFit/>
          </a:bodyPr>
          <a:lstStyle/>
          <a:p>
            <a:pPr marL="12700">
              <a:lnSpc>
                <a:spcPct val="100000"/>
              </a:lnSpc>
              <a:spcBef>
                <a:spcPts val="90"/>
              </a:spcBef>
            </a:pPr>
            <a:r>
              <a:rPr lang="en-US" sz="2000" dirty="0">
                <a:latin typeface="Verdana"/>
                <a:cs typeface="Verdana"/>
              </a:rPr>
              <a:t>Data Preprocessing </a:t>
            </a:r>
          </a:p>
          <a:p>
            <a:pPr marL="12700">
              <a:lnSpc>
                <a:spcPct val="100000"/>
              </a:lnSpc>
              <a:spcBef>
                <a:spcPts val="90"/>
              </a:spcBef>
            </a:pPr>
            <a:r>
              <a:rPr lang="en-US" sz="2000" dirty="0">
                <a:latin typeface="Verdana"/>
                <a:cs typeface="Verdana"/>
              </a:rPr>
              <a:t>&amp; Model Building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34949"/>
            <a:ext cx="9141206" cy="757555"/>
          </a:xfrm>
          <a:prstGeom prst="rect">
            <a:avLst/>
          </a:prstGeom>
        </p:spPr>
        <p:txBody>
          <a:bodyPr vert="horz" wrap="square" lIns="0" tIns="12700" rIns="0" bIns="0" rtlCol="0">
            <a:spAutoFit/>
          </a:bodyPr>
          <a:lstStyle/>
          <a:p>
            <a:pPr marL="12700" algn="ctr">
              <a:lnSpc>
                <a:spcPct val="100000"/>
              </a:lnSpc>
              <a:spcBef>
                <a:spcPts val="100"/>
              </a:spcBef>
            </a:pPr>
            <a:r>
              <a:rPr lang="en-US" sz="4800" dirty="0">
                <a:solidFill>
                  <a:schemeClr val="tx1"/>
                </a:solidFill>
                <a:latin typeface="Sitka Text" pitchFamily="2" charset="0"/>
                <a:cs typeface="Verdana"/>
              </a:rPr>
              <a:t>Case Study Objective</a:t>
            </a:r>
          </a:p>
        </p:txBody>
      </p:sp>
      <p:sp>
        <p:nvSpPr>
          <p:cNvPr id="6" name="TextBox 5">
            <a:extLst>
              <a:ext uri="{FF2B5EF4-FFF2-40B4-BE49-F238E27FC236}">
                <a16:creationId xmlns:a16="http://schemas.microsoft.com/office/drawing/2014/main" id="{9CE01823-9790-7C89-39A6-58CF7A9D368D}"/>
              </a:ext>
            </a:extLst>
          </p:cNvPr>
          <p:cNvSpPr txBox="1"/>
          <p:nvPr/>
        </p:nvSpPr>
        <p:spPr>
          <a:xfrm flipH="1">
            <a:off x="1450594" y="1689557"/>
            <a:ext cx="10360406" cy="3539430"/>
          </a:xfrm>
          <a:prstGeom prst="rect">
            <a:avLst/>
          </a:prstGeom>
          <a:noFill/>
        </p:spPr>
        <p:txBody>
          <a:bodyPr wrap="square" rtlCol="0" anchor="ctr">
            <a:spAutoFit/>
          </a:bodyPr>
          <a:lstStyle/>
          <a:p>
            <a:r>
              <a:rPr kumimoji="0" lang="en-US" altLang="en-US" sz="2800" b="0" i="0" u="none" strike="noStrike" cap="none" normalizeH="0" baseline="0" dirty="0">
                <a:ln>
                  <a:noFill/>
                </a:ln>
                <a:solidFill>
                  <a:schemeClr val="tx1"/>
                </a:solidFill>
                <a:effectLst/>
                <a:latin typeface="Sitka Text" pitchFamily="2" charset="0"/>
              </a:rPr>
              <a:t>X Education, an online education company targeting industry professionals, faces a low lead conversion ratio of only 30%. To improve this ratio and prioritize efforts, the company aims to identify "Hot Leads" with a higher likelihood of conversion. By identifying such leads, the company anticipates an increase in the lead conversion rate, enabling the sales team to focus more on converting potential leads.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40" y="207721"/>
            <a:ext cx="11332845" cy="574675"/>
          </a:xfrm>
          <a:prstGeom prst="rect">
            <a:avLst/>
          </a:prstGeom>
        </p:spPr>
        <p:txBody>
          <a:bodyPr vert="horz" wrap="square" lIns="0" tIns="12700" rIns="0" bIns="0" rtlCol="0">
            <a:spAutoFit/>
          </a:bodyPr>
          <a:lstStyle/>
          <a:p>
            <a:pPr marL="12700">
              <a:lnSpc>
                <a:spcPct val="100000"/>
              </a:lnSpc>
              <a:spcBef>
                <a:spcPts val="100"/>
              </a:spcBef>
            </a:pPr>
            <a:r>
              <a:rPr sz="1800" spc="-175" dirty="0">
                <a:latin typeface="Verdana"/>
                <a:cs typeface="Verdana"/>
              </a:rPr>
              <a:t>In</a:t>
            </a:r>
            <a:r>
              <a:rPr sz="1800" spc="-170" dirty="0">
                <a:latin typeface="Verdana"/>
                <a:cs typeface="Verdana"/>
              </a:rPr>
              <a:t> </a:t>
            </a:r>
            <a:r>
              <a:rPr sz="1800" spc="-20" dirty="0">
                <a:latin typeface="Verdana"/>
                <a:cs typeface="Verdana"/>
              </a:rPr>
              <a:t>the</a:t>
            </a:r>
            <a:r>
              <a:rPr sz="1800" spc="-114" dirty="0">
                <a:latin typeface="Verdana"/>
                <a:cs typeface="Verdana"/>
              </a:rPr>
              <a:t> </a:t>
            </a:r>
            <a:r>
              <a:rPr sz="1800" spc="-150" dirty="0">
                <a:latin typeface="Verdana"/>
                <a:cs typeface="Verdana"/>
              </a:rPr>
              <a:t>first</a:t>
            </a:r>
            <a:r>
              <a:rPr sz="1800" spc="-190" dirty="0">
                <a:latin typeface="Verdana"/>
                <a:cs typeface="Verdana"/>
              </a:rPr>
              <a:t> </a:t>
            </a:r>
            <a:r>
              <a:rPr sz="1800" spc="-35" dirty="0">
                <a:latin typeface="Verdana"/>
                <a:cs typeface="Verdana"/>
              </a:rPr>
              <a:t>preview,</a:t>
            </a:r>
            <a:r>
              <a:rPr sz="1800" spc="-125" dirty="0">
                <a:latin typeface="Verdana"/>
                <a:cs typeface="Verdana"/>
              </a:rPr>
              <a:t> </a:t>
            </a:r>
            <a:r>
              <a:rPr sz="1800" spc="-20" dirty="0">
                <a:latin typeface="Verdana"/>
                <a:cs typeface="Verdana"/>
              </a:rPr>
              <a:t>the</a:t>
            </a:r>
            <a:r>
              <a:rPr sz="1800" spc="-114" dirty="0">
                <a:latin typeface="Verdana"/>
                <a:cs typeface="Verdana"/>
              </a:rPr>
              <a:t> </a:t>
            </a:r>
            <a:r>
              <a:rPr sz="1800" spc="-140" dirty="0">
                <a:latin typeface="Verdana"/>
                <a:cs typeface="Verdana"/>
              </a:rPr>
              <a:t>X</a:t>
            </a:r>
            <a:r>
              <a:rPr sz="1800" spc="-114" dirty="0">
                <a:latin typeface="Verdana"/>
                <a:cs typeface="Verdana"/>
              </a:rPr>
              <a:t> </a:t>
            </a:r>
            <a:r>
              <a:rPr sz="1800" spc="5" dirty="0">
                <a:latin typeface="Verdana"/>
                <a:cs typeface="Verdana"/>
              </a:rPr>
              <a:t>Education</a:t>
            </a:r>
            <a:r>
              <a:rPr sz="1800" spc="-145" dirty="0">
                <a:latin typeface="Verdana"/>
                <a:cs typeface="Verdana"/>
              </a:rPr>
              <a:t> </a:t>
            </a:r>
            <a:r>
              <a:rPr sz="1800" spc="20" dirty="0">
                <a:latin typeface="Verdana"/>
                <a:cs typeface="Verdana"/>
              </a:rPr>
              <a:t>company’s</a:t>
            </a:r>
            <a:r>
              <a:rPr sz="1800" spc="-105" dirty="0">
                <a:latin typeface="Verdana"/>
                <a:cs typeface="Verdana"/>
              </a:rPr>
              <a:t> </a:t>
            </a:r>
            <a:r>
              <a:rPr sz="1800" spc="65" dirty="0">
                <a:latin typeface="Verdana"/>
                <a:cs typeface="Verdana"/>
              </a:rPr>
              <a:t>data</a:t>
            </a:r>
            <a:r>
              <a:rPr sz="1800" spc="-105" dirty="0">
                <a:latin typeface="Verdana"/>
                <a:cs typeface="Verdana"/>
              </a:rPr>
              <a:t> </a:t>
            </a:r>
            <a:r>
              <a:rPr sz="1800" spc="-75" dirty="0">
                <a:latin typeface="Verdana"/>
                <a:cs typeface="Verdana"/>
              </a:rPr>
              <a:t>looks</a:t>
            </a:r>
            <a:r>
              <a:rPr sz="1800" spc="-125" dirty="0">
                <a:latin typeface="Verdana"/>
                <a:cs typeface="Verdana"/>
              </a:rPr>
              <a:t> </a:t>
            </a:r>
            <a:r>
              <a:rPr sz="1800" spc="20" dirty="0">
                <a:latin typeface="Verdana"/>
                <a:cs typeface="Verdana"/>
              </a:rPr>
              <a:t>detailed</a:t>
            </a:r>
            <a:r>
              <a:rPr sz="1800" spc="-135" dirty="0">
                <a:latin typeface="Verdana"/>
                <a:cs typeface="Verdana"/>
              </a:rPr>
              <a:t> </a:t>
            </a:r>
            <a:r>
              <a:rPr sz="1800" spc="-40" dirty="0">
                <a:latin typeface="Verdana"/>
                <a:cs typeface="Verdana"/>
              </a:rPr>
              <a:t>while</a:t>
            </a:r>
            <a:r>
              <a:rPr sz="1800" spc="-120" dirty="0">
                <a:latin typeface="Verdana"/>
                <a:cs typeface="Verdana"/>
              </a:rPr>
              <a:t> </a:t>
            </a:r>
            <a:r>
              <a:rPr sz="1800" spc="5" dirty="0">
                <a:latin typeface="Verdana"/>
                <a:cs typeface="Verdana"/>
              </a:rPr>
              <a:t>covering</a:t>
            </a:r>
            <a:r>
              <a:rPr sz="1800" spc="-180" dirty="0">
                <a:latin typeface="Verdana"/>
                <a:cs typeface="Verdana"/>
              </a:rPr>
              <a:t> </a:t>
            </a:r>
            <a:r>
              <a:rPr sz="1800" spc="-45" dirty="0">
                <a:latin typeface="Verdana"/>
                <a:cs typeface="Verdana"/>
              </a:rPr>
              <a:t>all</a:t>
            </a:r>
            <a:r>
              <a:rPr sz="1800" spc="-125" dirty="0">
                <a:latin typeface="Verdana"/>
                <a:cs typeface="Verdana"/>
              </a:rPr>
              <a:t> </a:t>
            </a:r>
            <a:r>
              <a:rPr sz="1800" spc="-20" dirty="0">
                <a:latin typeface="Verdana"/>
                <a:cs typeface="Verdana"/>
              </a:rPr>
              <a:t>the</a:t>
            </a:r>
            <a:r>
              <a:rPr sz="1800" spc="-90" dirty="0">
                <a:latin typeface="Verdana"/>
                <a:cs typeface="Verdana"/>
              </a:rPr>
              <a:t> </a:t>
            </a:r>
            <a:r>
              <a:rPr sz="1800" spc="-25" dirty="0">
                <a:latin typeface="Verdana"/>
                <a:cs typeface="Verdana"/>
              </a:rPr>
              <a:t>perspectives</a:t>
            </a:r>
            <a:endParaRPr sz="1800" dirty="0">
              <a:latin typeface="Verdana"/>
              <a:cs typeface="Verdana"/>
            </a:endParaRPr>
          </a:p>
          <a:p>
            <a:pPr marL="12700">
              <a:lnSpc>
                <a:spcPct val="100000"/>
              </a:lnSpc>
              <a:spcBef>
                <a:spcPts val="5"/>
              </a:spcBef>
            </a:pPr>
            <a:r>
              <a:rPr sz="1800" spc="-45" dirty="0">
                <a:latin typeface="Verdana"/>
                <a:cs typeface="Verdana"/>
              </a:rPr>
              <a:t>n</a:t>
            </a:r>
            <a:r>
              <a:rPr sz="1800" spc="95" dirty="0">
                <a:latin typeface="Verdana"/>
                <a:cs typeface="Verdana"/>
              </a:rPr>
              <a:t>ee</a:t>
            </a:r>
            <a:r>
              <a:rPr sz="1800" spc="100" dirty="0">
                <a:latin typeface="Verdana"/>
                <a:cs typeface="Verdana"/>
              </a:rPr>
              <a:t>d</a:t>
            </a:r>
            <a:r>
              <a:rPr sz="1800" spc="95" dirty="0">
                <a:latin typeface="Verdana"/>
                <a:cs typeface="Verdana"/>
              </a:rPr>
              <a:t>e</a:t>
            </a:r>
            <a:r>
              <a:rPr sz="1800" spc="110" dirty="0">
                <a:latin typeface="Verdana"/>
                <a:cs typeface="Verdana"/>
              </a:rPr>
              <a:t>d</a:t>
            </a:r>
            <a:r>
              <a:rPr sz="1800" spc="-120" dirty="0">
                <a:latin typeface="Verdana"/>
                <a:cs typeface="Verdana"/>
              </a:rPr>
              <a:t> </a:t>
            </a:r>
            <a:r>
              <a:rPr sz="1800" spc="-65" dirty="0">
                <a:latin typeface="Verdana"/>
                <a:cs typeface="Verdana"/>
              </a:rPr>
              <a:t>f</a:t>
            </a:r>
            <a:r>
              <a:rPr sz="1800" spc="-75" dirty="0">
                <a:latin typeface="Verdana"/>
                <a:cs typeface="Verdana"/>
              </a:rPr>
              <a:t>or</a:t>
            </a:r>
            <a:r>
              <a:rPr sz="1800" spc="-175" dirty="0">
                <a:latin typeface="Verdana"/>
                <a:cs typeface="Verdana"/>
              </a:rPr>
              <a:t> </a:t>
            </a:r>
            <a:r>
              <a:rPr sz="1800" spc="-114" dirty="0">
                <a:latin typeface="Verdana"/>
                <a:cs typeface="Verdana"/>
              </a:rPr>
              <a:t>t</a:t>
            </a:r>
            <a:r>
              <a:rPr sz="1800" spc="-45" dirty="0">
                <a:latin typeface="Verdana"/>
                <a:cs typeface="Verdana"/>
              </a:rPr>
              <a:t>h</a:t>
            </a:r>
            <a:r>
              <a:rPr sz="1800" spc="95" dirty="0">
                <a:latin typeface="Verdana"/>
                <a:cs typeface="Verdana"/>
              </a:rPr>
              <a:t>e</a:t>
            </a:r>
            <a:r>
              <a:rPr sz="1800" spc="-135" dirty="0">
                <a:latin typeface="Verdana"/>
                <a:cs typeface="Verdana"/>
              </a:rPr>
              <a:t> </a:t>
            </a:r>
            <a:r>
              <a:rPr sz="1800" spc="45" dirty="0">
                <a:latin typeface="Verdana"/>
                <a:cs typeface="Verdana"/>
              </a:rPr>
              <a:t>a</a:t>
            </a:r>
            <a:r>
              <a:rPr sz="1800" spc="55" dirty="0">
                <a:latin typeface="Verdana"/>
                <a:cs typeface="Verdana"/>
              </a:rPr>
              <a:t>n</a:t>
            </a:r>
            <a:r>
              <a:rPr sz="1800" spc="135" dirty="0">
                <a:latin typeface="Verdana"/>
                <a:cs typeface="Verdana"/>
              </a:rPr>
              <a:t>a</a:t>
            </a:r>
            <a:r>
              <a:rPr sz="1800" spc="-155" dirty="0">
                <a:latin typeface="Verdana"/>
                <a:cs typeface="Verdana"/>
              </a:rPr>
              <a:t>ly</a:t>
            </a:r>
            <a:r>
              <a:rPr sz="1800" spc="-190" dirty="0">
                <a:latin typeface="Verdana"/>
                <a:cs typeface="Verdana"/>
              </a:rPr>
              <a:t>s</a:t>
            </a:r>
            <a:r>
              <a:rPr sz="1800" spc="-114" dirty="0">
                <a:latin typeface="Verdana"/>
                <a:cs typeface="Verdana"/>
              </a:rPr>
              <a:t>i</a:t>
            </a:r>
            <a:r>
              <a:rPr sz="1800" spc="-204" dirty="0">
                <a:latin typeface="Verdana"/>
                <a:cs typeface="Verdana"/>
              </a:rPr>
              <a:t>s.</a:t>
            </a:r>
            <a:endParaRPr sz="1800" dirty="0">
              <a:latin typeface="Verdana"/>
              <a:cs typeface="Verdana"/>
            </a:endParaRPr>
          </a:p>
        </p:txBody>
      </p:sp>
      <p:sp>
        <p:nvSpPr>
          <p:cNvPr id="3" name="object 3"/>
          <p:cNvSpPr txBox="1"/>
          <p:nvPr/>
        </p:nvSpPr>
        <p:spPr>
          <a:xfrm>
            <a:off x="421640" y="3592829"/>
            <a:ext cx="8722360" cy="289823"/>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Upon closer examination of the data, missing values were identified.</a:t>
            </a:r>
          </a:p>
        </p:txBody>
      </p:sp>
      <p:pic>
        <p:nvPicPr>
          <p:cNvPr id="4" name="object 4"/>
          <p:cNvPicPr/>
          <p:nvPr/>
        </p:nvPicPr>
        <p:blipFill>
          <a:blip r:embed="rId2" cstate="print"/>
          <a:stretch>
            <a:fillRect/>
          </a:stretch>
        </p:blipFill>
        <p:spPr>
          <a:xfrm>
            <a:off x="435863" y="914400"/>
            <a:ext cx="11119104" cy="2420112"/>
          </a:xfrm>
          <a:prstGeom prst="rect">
            <a:avLst/>
          </a:prstGeom>
        </p:spPr>
      </p:pic>
      <p:pic>
        <p:nvPicPr>
          <p:cNvPr id="5" name="object 5"/>
          <p:cNvPicPr/>
          <p:nvPr/>
        </p:nvPicPr>
        <p:blipFill>
          <a:blip r:embed="rId3" cstate="print"/>
          <a:stretch>
            <a:fillRect/>
          </a:stretch>
        </p:blipFill>
        <p:spPr>
          <a:xfrm>
            <a:off x="713231" y="3953255"/>
            <a:ext cx="9488424" cy="27035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5944" y="83016"/>
            <a:ext cx="5477256" cy="62837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Handling</a:t>
            </a:r>
            <a:r>
              <a:rPr spc="-70" dirty="0">
                <a:solidFill>
                  <a:schemeClr val="tx1"/>
                </a:solidFill>
              </a:rPr>
              <a:t> </a:t>
            </a:r>
            <a:r>
              <a:rPr dirty="0">
                <a:solidFill>
                  <a:schemeClr val="tx1"/>
                </a:solidFill>
              </a:rPr>
              <a:t>missing</a:t>
            </a:r>
            <a:r>
              <a:rPr spc="-50" dirty="0">
                <a:solidFill>
                  <a:schemeClr val="tx1"/>
                </a:solidFill>
              </a:rPr>
              <a:t> </a:t>
            </a:r>
            <a:r>
              <a:rPr spc="-10" dirty="0">
                <a:solidFill>
                  <a:schemeClr val="tx1"/>
                </a:solidFill>
              </a:rPr>
              <a:t>values</a:t>
            </a:r>
          </a:p>
        </p:txBody>
      </p:sp>
      <p:sp>
        <p:nvSpPr>
          <p:cNvPr id="4" name="object 4"/>
          <p:cNvSpPr txBox="1"/>
          <p:nvPr/>
        </p:nvSpPr>
        <p:spPr>
          <a:xfrm>
            <a:off x="762000" y="3109959"/>
            <a:ext cx="5542280" cy="289823"/>
          </a:xfrm>
          <a:prstGeom prst="rect">
            <a:avLst/>
          </a:prstGeom>
        </p:spPr>
        <p:txBody>
          <a:bodyPr vert="horz" wrap="square" lIns="0" tIns="12700" rIns="0" bIns="0" rtlCol="0">
            <a:spAutoFit/>
          </a:bodyPr>
          <a:lstStyle/>
          <a:p>
            <a:pPr marL="195580" indent="-182880">
              <a:lnSpc>
                <a:spcPct val="100000"/>
              </a:lnSpc>
              <a:spcBef>
                <a:spcPts val="100"/>
              </a:spcBef>
              <a:buClr>
                <a:srgbClr val="252525"/>
              </a:buClr>
              <a:buFont typeface="Microsoft Sans Serif"/>
              <a:buChar char="◦"/>
              <a:tabLst>
                <a:tab pos="195580" algn="l"/>
              </a:tabLst>
            </a:pPr>
            <a:r>
              <a:rPr lang="en-US" sz="1800" dirty="0">
                <a:latin typeface="Verdana"/>
                <a:cs typeface="Verdana"/>
              </a:rPr>
              <a:t>While choosing course what matters most</a:t>
            </a:r>
            <a:endParaRPr sz="1800" dirty="0">
              <a:latin typeface="Verdana"/>
              <a:cs typeface="Verdana"/>
            </a:endParaRPr>
          </a:p>
        </p:txBody>
      </p:sp>
      <p:sp>
        <p:nvSpPr>
          <p:cNvPr id="5" name="object 5"/>
          <p:cNvSpPr txBox="1"/>
          <p:nvPr/>
        </p:nvSpPr>
        <p:spPr>
          <a:xfrm>
            <a:off x="859942" y="5033645"/>
            <a:ext cx="3907790" cy="300355"/>
          </a:xfrm>
          <a:prstGeom prst="rect">
            <a:avLst/>
          </a:prstGeom>
        </p:spPr>
        <p:txBody>
          <a:bodyPr vert="horz" wrap="square" lIns="0" tIns="12700" rIns="0" bIns="0" rtlCol="0">
            <a:spAutoFit/>
          </a:bodyPr>
          <a:lstStyle/>
          <a:p>
            <a:pPr marL="195580" indent="-182880">
              <a:lnSpc>
                <a:spcPct val="100000"/>
              </a:lnSpc>
              <a:spcBef>
                <a:spcPts val="100"/>
              </a:spcBef>
              <a:buClr>
                <a:srgbClr val="252525"/>
              </a:buClr>
              <a:buFont typeface="Microsoft Sans Serif"/>
              <a:buChar char="◦"/>
              <a:tabLst>
                <a:tab pos="195580" algn="l"/>
              </a:tabLst>
            </a:pPr>
            <a:r>
              <a:rPr lang="en-US" sz="1800" spc="-30" dirty="0">
                <a:latin typeface="Verdana"/>
                <a:cs typeface="Verdana"/>
              </a:rPr>
              <a:t>What</a:t>
            </a:r>
            <a:r>
              <a:rPr lang="en-US" sz="1800" spc="-75" dirty="0">
                <a:latin typeface="Verdana"/>
                <a:cs typeface="Verdana"/>
              </a:rPr>
              <a:t> </a:t>
            </a:r>
            <a:r>
              <a:rPr lang="en-US" sz="1800" spc="-180" dirty="0">
                <a:latin typeface="Verdana"/>
                <a:cs typeface="Verdana"/>
              </a:rPr>
              <a:t>is</a:t>
            </a:r>
            <a:r>
              <a:rPr lang="en-US" sz="1800" spc="-155" dirty="0">
                <a:latin typeface="Verdana"/>
                <a:cs typeface="Verdana"/>
              </a:rPr>
              <a:t> </a:t>
            </a:r>
            <a:r>
              <a:rPr lang="en-US" sz="1800" spc="-75" dirty="0">
                <a:latin typeface="Verdana"/>
                <a:cs typeface="Verdana"/>
              </a:rPr>
              <a:t>your</a:t>
            </a:r>
            <a:r>
              <a:rPr lang="en-US" sz="1800" spc="-145" dirty="0">
                <a:latin typeface="Verdana"/>
                <a:cs typeface="Verdana"/>
              </a:rPr>
              <a:t> </a:t>
            </a:r>
            <a:r>
              <a:rPr lang="en-US" sz="1800" spc="-45" dirty="0">
                <a:latin typeface="Verdana"/>
                <a:cs typeface="Verdana"/>
              </a:rPr>
              <a:t>c</a:t>
            </a:r>
            <a:r>
              <a:rPr sz="1800" spc="-45" dirty="0">
                <a:latin typeface="Verdana"/>
                <a:cs typeface="Verdana"/>
              </a:rPr>
              <a:t>urrent</a:t>
            </a:r>
            <a:r>
              <a:rPr sz="1800" spc="-160" dirty="0">
                <a:latin typeface="Verdana"/>
                <a:cs typeface="Verdana"/>
              </a:rPr>
              <a:t> </a:t>
            </a:r>
            <a:r>
              <a:rPr sz="1800" spc="55" dirty="0">
                <a:latin typeface="Verdana"/>
                <a:cs typeface="Verdana"/>
              </a:rPr>
              <a:t>occupation?</a:t>
            </a:r>
            <a:endParaRPr sz="1800" dirty="0">
              <a:latin typeface="Verdana"/>
              <a:cs typeface="Verdana"/>
            </a:endParaRPr>
          </a:p>
        </p:txBody>
      </p:sp>
      <p:pic>
        <p:nvPicPr>
          <p:cNvPr id="6" name="object 6"/>
          <p:cNvPicPr/>
          <p:nvPr/>
        </p:nvPicPr>
        <p:blipFill>
          <a:blip r:embed="rId2" cstate="print"/>
          <a:stretch>
            <a:fillRect/>
          </a:stretch>
        </p:blipFill>
        <p:spPr>
          <a:xfrm>
            <a:off x="1075944" y="3604153"/>
            <a:ext cx="3392424" cy="663047"/>
          </a:xfrm>
          <a:prstGeom prst="rect">
            <a:avLst/>
          </a:prstGeom>
        </p:spPr>
      </p:pic>
      <p:pic>
        <p:nvPicPr>
          <p:cNvPr id="7" name="object 7"/>
          <p:cNvPicPr/>
          <p:nvPr/>
        </p:nvPicPr>
        <p:blipFill>
          <a:blip r:embed="rId3" cstate="print"/>
          <a:stretch>
            <a:fillRect/>
          </a:stretch>
        </p:blipFill>
        <p:spPr>
          <a:xfrm>
            <a:off x="1075944" y="5419344"/>
            <a:ext cx="3392424" cy="1057656"/>
          </a:xfrm>
          <a:prstGeom prst="rect">
            <a:avLst/>
          </a:prstGeom>
        </p:spPr>
      </p:pic>
      <p:pic>
        <p:nvPicPr>
          <p:cNvPr id="8" name="object 8"/>
          <p:cNvPicPr/>
          <p:nvPr/>
        </p:nvPicPr>
        <p:blipFill>
          <a:blip r:embed="rId4" cstate="print"/>
          <a:stretch>
            <a:fillRect/>
          </a:stretch>
        </p:blipFill>
        <p:spPr>
          <a:xfrm>
            <a:off x="7010400" y="3733800"/>
            <a:ext cx="3389376" cy="1456944"/>
          </a:xfrm>
          <a:prstGeom prst="rect">
            <a:avLst/>
          </a:prstGeom>
        </p:spPr>
      </p:pic>
      <p:sp>
        <p:nvSpPr>
          <p:cNvPr id="9" name="object 9"/>
          <p:cNvSpPr txBox="1"/>
          <p:nvPr/>
        </p:nvSpPr>
        <p:spPr>
          <a:xfrm>
            <a:off x="7086600" y="3124246"/>
            <a:ext cx="3804285" cy="506549"/>
          </a:xfrm>
          <a:prstGeom prst="rect">
            <a:avLst/>
          </a:prstGeom>
        </p:spPr>
        <p:txBody>
          <a:bodyPr vert="horz" wrap="square" lIns="0" tIns="13970" rIns="0" bIns="0" rtlCol="0">
            <a:spAutoFit/>
          </a:bodyPr>
          <a:lstStyle/>
          <a:p>
            <a:pPr marL="12700">
              <a:lnSpc>
                <a:spcPct val="100000"/>
              </a:lnSpc>
              <a:spcBef>
                <a:spcPts val="110"/>
              </a:spcBef>
            </a:pPr>
            <a:r>
              <a:rPr lang="en-US" sz="1600" dirty="0">
                <a:latin typeface="Verdana"/>
                <a:cs typeface="Verdana"/>
              </a:rPr>
              <a:t>From where you learn about </a:t>
            </a:r>
            <a:r>
              <a:rPr lang="en-US" sz="1600" dirty="0" err="1">
                <a:latin typeface="Verdana"/>
                <a:cs typeface="Verdana"/>
              </a:rPr>
              <a:t>XEducation</a:t>
            </a:r>
            <a:endParaRPr sz="1600" dirty="0">
              <a:latin typeface="Verdana"/>
              <a:cs typeface="Verdana"/>
            </a:endParaRPr>
          </a:p>
        </p:txBody>
      </p:sp>
      <p:sp>
        <p:nvSpPr>
          <p:cNvPr id="10" name="TextBox 9">
            <a:extLst>
              <a:ext uri="{FF2B5EF4-FFF2-40B4-BE49-F238E27FC236}">
                <a16:creationId xmlns:a16="http://schemas.microsoft.com/office/drawing/2014/main" id="{47F0CA6C-B711-89EC-0BC9-DB41430F809F}"/>
              </a:ext>
            </a:extLst>
          </p:cNvPr>
          <p:cNvSpPr txBox="1"/>
          <p:nvPr/>
        </p:nvSpPr>
        <p:spPr>
          <a:xfrm>
            <a:off x="838200" y="864275"/>
            <a:ext cx="9753600" cy="203132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Columns with more than 45% missing values were directly eliminated from the analysis.</a:t>
            </a:r>
          </a:p>
          <a:p>
            <a:pPr algn="l">
              <a:buFont typeface="Arial" panose="020B0604020202020204" pitchFamily="34" charset="0"/>
              <a:buChar char="•"/>
            </a:pPr>
            <a:r>
              <a:rPr lang="en-US" b="0" i="0" dirty="0">
                <a:effectLst/>
                <a:latin typeface="Söhne"/>
              </a:rPr>
              <a:t>For columns with less than 45% missing values, a careful analysis was conducted to determine the best approach for imputation.</a:t>
            </a:r>
          </a:p>
          <a:p>
            <a:pPr algn="l">
              <a:buFont typeface="Arial" panose="020B0604020202020204" pitchFamily="34" charset="0"/>
              <a:buChar char="•"/>
            </a:pPr>
            <a:r>
              <a:rPr lang="en-US" b="0" i="0" dirty="0">
                <a:effectLst/>
                <a:latin typeface="Söhne"/>
              </a:rPr>
              <a:t>It was determined that imputing the missing values with the most frequently occurring data would be the most appropriate method.</a:t>
            </a:r>
          </a:p>
          <a:p>
            <a:pPr algn="l">
              <a:buFont typeface="Arial" panose="020B0604020202020204" pitchFamily="34" charset="0"/>
              <a:buChar char="•"/>
            </a:pPr>
            <a:r>
              <a:rPr lang="en-US" b="0" i="0" dirty="0">
                <a:effectLst/>
                <a:latin typeface="Söhne"/>
              </a:rPr>
              <a:t>Examples of columns where this imputation approach was applied include [provide specific column names 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971" y="236247"/>
            <a:ext cx="11332058" cy="628377"/>
          </a:xfrm>
          <a:prstGeom prst="rect">
            <a:avLst/>
          </a:prstGeom>
        </p:spPr>
        <p:txBody>
          <a:bodyPr vert="horz" wrap="square" lIns="0" tIns="12700" rIns="0" bIns="0" rtlCol="0">
            <a:spAutoFit/>
          </a:bodyPr>
          <a:lstStyle/>
          <a:p>
            <a:pPr marL="12700">
              <a:lnSpc>
                <a:spcPct val="100000"/>
              </a:lnSpc>
              <a:spcBef>
                <a:spcPts val="100"/>
              </a:spcBef>
            </a:pPr>
            <a:r>
              <a:rPr sz="4000" b="0" spc="-245" dirty="0">
                <a:latin typeface="Verdana"/>
                <a:cs typeface="Verdana"/>
              </a:rPr>
              <a:t>Ex</a:t>
            </a:r>
            <a:r>
              <a:rPr sz="4000" b="0" spc="-260" dirty="0">
                <a:latin typeface="Verdana"/>
                <a:cs typeface="Verdana"/>
              </a:rPr>
              <a:t>p</a:t>
            </a:r>
            <a:r>
              <a:rPr sz="4000" b="0" spc="-155" dirty="0">
                <a:latin typeface="Verdana"/>
                <a:cs typeface="Verdana"/>
              </a:rPr>
              <a:t>lorator</a:t>
            </a:r>
            <a:r>
              <a:rPr sz="4000" b="0" spc="-190" dirty="0">
                <a:latin typeface="Verdana"/>
                <a:cs typeface="Verdana"/>
              </a:rPr>
              <a:t>y</a:t>
            </a:r>
            <a:r>
              <a:rPr sz="4000" b="0" spc="-360" dirty="0">
                <a:latin typeface="Verdana"/>
                <a:cs typeface="Verdana"/>
              </a:rPr>
              <a:t> </a:t>
            </a:r>
            <a:r>
              <a:rPr sz="4000" b="0" spc="145" dirty="0">
                <a:latin typeface="Verdana"/>
                <a:cs typeface="Verdana"/>
              </a:rPr>
              <a:t>D</a:t>
            </a:r>
            <a:r>
              <a:rPr sz="4000" b="0" spc="120" dirty="0">
                <a:latin typeface="Verdana"/>
                <a:cs typeface="Verdana"/>
              </a:rPr>
              <a:t>a</a:t>
            </a:r>
            <a:r>
              <a:rPr sz="4000" b="0" spc="65" dirty="0">
                <a:latin typeface="Verdana"/>
                <a:cs typeface="Verdana"/>
              </a:rPr>
              <a:t>ta</a:t>
            </a:r>
            <a:r>
              <a:rPr sz="4000" b="0" spc="-405" dirty="0">
                <a:latin typeface="Verdana"/>
                <a:cs typeface="Verdana"/>
              </a:rPr>
              <a:t> </a:t>
            </a:r>
            <a:r>
              <a:rPr sz="4000" b="0" spc="-165" dirty="0">
                <a:latin typeface="Verdana"/>
                <a:cs typeface="Verdana"/>
              </a:rPr>
              <a:t>Analys</a:t>
            </a:r>
            <a:r>
              <a:rPr sz="4000" b="0" spc="-40" dirty="0">
                <a:latin typeface="Verdana"/>
                <a:cs typeface="Verdana"/>
              </a:rPr>
              <a:t>i</a:t>
            </a:r>
            <a:r>
              <a:rPr sz="4000" b="0" spc="-640" dirty="0">
                <a:latin typeface="Verdana"/>
                <a:cs typeface="Verdana"/>
              </a:rPr>
              <a:t>s</a:t>
            </a:r>
            <a:endParaRPr sz="4000" dirty="0">
              <a:latin typeface="Verdana"/>
              <a:cs typeface="Verdana"/>
            </a:endParaRPr>
          </a:p>
        </p:txBody>
      </p:sp>
      <p:sp>
        <p:nvSpPr>
          <p:cNvPr id="3" name="object 3"/>
          <p:cNvSpPr txBox="1"/>
          <p:nvPr/>
        </p:nvSpPr>
        <p:spPr>
          <a:xfrm>
            <a:off x="1325880" y="1118616"/>
            <a:ext cx="2371725" cy="457200"/>
          </a:xfrm>
          <a:prstGeom prst="rect">
            <a:avLst/>
          </a:prstGeom>
          <a:noFill/>
          <a:ln w="12700">
            <a:solidFill>
              <a:srgbClr val="000000"/>
            </a:solidFill>
          </a:ln>
        </p:spPr>
        <p:txBody>
          <a:bodyPr vert="horz" wrap="square" lIns="0" tIns="86360" rIns="0" bIns="0" rtlCol="0">
            <a:spAutoFit/>
          </a:bodyPr>
          <a:lstStyle/>
          <a:p>
            <a:pPr marL="201930">
              <a:lnSpc>
                <a:spcPct val="100000"/>
              </a:lnSpc>
              <a:spcBef>
                <a:spcPts val="680"/>
              </a:spcBef>
            </a:pPr>
            <a:r>
              <a:rPr sz="1800" spc="-165" dirty="0">
                <a:latin typeface="Verdana"/>
                <a:cs typeface="Verdana"/>
              </a:rPr>
              <a:t>L</a:t>
            </a:r>
            <a:r>
              <a:rPr sz="1800" spc="120" dirty="0">
                <a:latin typeface="Verdana"/>
                <a:cs typeface="Verdana"/>
              </a:rPr>
              <a:t>ead</a:t>
            </a:r>
            <a:r>
              <a:rPr sz="1800" spc="-150" dirty="0">
                <a:latin typeface="Verdana"/>
                <a:cs typeface="Verdana"/>
              </a:rPr>
              <a:t> </a:t>
            </a:r>
            <a:r>
              <a:rPr sz="1800" spc="45" dirty="0">
                <a:latin typeface="Verdana"/>
                <a:cs typeface="Verdana"/>
              </a:rPr>
              <a:t>Con</a:t>
            </a:r>
            <a:r>
              <a:rPr sz="1800" spc="25" dirty="0">
                <a:latin typeface="Verdana"/>
                <a:cs typeface="Verdana"/>
              </a:rPr>
              <a:t>v</a:t>
            </a:r>
            <a:r>
              <a:rPr sz="1800" spc="-75" dirty="0">
                <a:latin typeface="Verdana"/>
                <a:cs typeface="Verdana"/>
              </a:rPr>
              <a:t>e</a:t>
            </a:r>
            <a:r>
              <a:rPr sz="1800" spc="-45" dirty="0">
                <a:latin typeface="Verdana"/>
                <a:cs typeface="Verdana"/>
              </a:rPr>
              <a:t>r</a:t>
            </a:r>
            <a:r>
              <a:rPr sz="1800" spc="-250" dirty="0">
                <a:latin typeface="Verdana"/>
                <a:cs typeface="Verdana"/>
              </a:rPr>
              <a:t>s</a:t>
            </a:r>
            <a:r>
              <a:rPr sz="1800" spc="-114" dirty="0">
                <a:latin typeface="Verdana"/>
                <a:cs typeface="Verdana"/>
              </a:rPr>
              <a:t>i</a:t>
            </a:r>
            <a:r>
              <a:rPr sz="1800" spc="-65" dirty="0">
                <a:latin typeface="Verdana"/>
                <a:cs typeface="Verdana"/>
              </a:rPr>
              <a:t>ons</a:t>
            </a:r>
            <a:endParaRPr sz="1800" dirty="0">
              <a:latin typeface="Verdana"/>
              <a:cs typeface="Verdana"/>
            </a:endParaRPr>
          </a:p>
        </p:txBody>
      </p:sp>
      <p:pic>
        <p:nvPicPr>
          <p:cNvPr id="4" name="object 4"/>
          <p:cNvPicPr/>
          <p:nvPr/>
        </p:nvPicPr>
        <p:blipFill>
          <a:blip r:embed="rId2" cstate="print"/>
          <a:stretch>
            <a:fillRect/>
          </a:stretch>
        </p:blipFill>
        <p:spPr>
          <a:xfrm>
            <a:off x="323088" y="1575816"/>
            <a:ext cx="4175760" cy="3212592"/>
          </a:xfrm>
          <a:prstGeom prst="rect">
            <a:avLst/>
          </a:prstGeom>
        </p:spPr>
      </p:pic>
      <p:sp>
        <p:nvSpPr>
          <p:cNvPr id="5" name="object 5"/>
          <p:cNvSpPr txBox="1"/>
          <p:nvPr/>
        </p:nvSpPr>
        <p:spPr>
          <a:xfrm>
            <a:off x="856488" y="4815840"/>
            <a:ext cx="3944620" cy="1615827"/>
          </a:xfrm>
          <a:prstGeom prst="rect">
            <a:avLst/>
          </a:prstGeom>
          <a:noFill/>
          <a:ln w="12700">
            <a:solidFill>
              <a:srgbClr val="117DA7"/>
            </a:solidFill>
          </a:ln>
        </p:spPr>
        <p:txBody>
          <a:bodyPr vert="horz" wrap="square" lIns="0" tIns="0" rIns="0" bIns="0" rtlCol="0">
            <a:spAutoFit/>
          </a:bodyPr>
          <a:lstStyle/>
          <a:p>
            <a:pPr algn="ctr">
              <a:lnSpc>
                <a:spcPts val="2140"/>
              </a:lnSpc>
            </a:pPr>
            <a:r>
              <a:rPr lang="en-US" b="0" i="0" dirty="0">
                <a:effectLst/>
                <a:latin typeface="Söhne"/>
              </a:rPr>
              <a:t>The lead conversions depicted in the provided data exhibit an imbalance, where the blue color represents dissolved leads and the orange color represents converted leads. It is evident that there is a need to address this data imbalance.</a:t>
            </a:r>
            <a:endParaRPr sz="1800" dirty="0">
              <a:latin typeface="Verdana"/>
              <a:cs typeface="Verdana"/>
            </a:endParaRPr>
          </a:p>
        </p:txBody>
      </p:sp>
      <p:sp>
        <p:nvSpPr>
          <p:cNvPr id="6" name="object 6"/>
          <p:cNvSpPr txBox="1"/>
          <p:nvPr/>
        </p:nvSpPr>
        <p:spPr>
          <a:xfrm>
            <a:off x="6973823" y="1158239"/>
            <a:ext cx="2219325" cy="457200"/>
          </a:xfrm>
          <a:prstGeom prst="rect">
            <a:avLst/>
          </a:prstGeom>
          <a:noFill/>
          <a:ln w="12700">
            <a:solidFill>
              <a:srgbClr val="000000"/>
            </a:solidFill>
          </a:ln>
        </p:spPr>
        <p:txBody>
          <a:bodyPr vert="horz" wrap="square" lIns="0" tIns="86360" rIns="0" bIns="0" rtlCol="0">
            <a:spAutoFit/>
          </a:bodyPr>
          <a:lstStyle/>
          <a:p>
            <a:pPr marL="408940">
              <a:lnSpc>
                <a:spcPct val="100000"/>
              </a:lnSpc>
              <a:spcBef>
                <a:spcPts val="680"/>
              </a:spcBef>
            </a:pPr>
            <a:r>
              <a:rPr sz="1800" spc="-165" dirty="0">
                <a:latin typeface="Verdana"/>
                <a:cs typeface="Verdana"/>
              </a:rPr>
              <a:t>L</a:t>
            </a:r>
            <a:r>
              <a:rPr sz="1800" spc="120" dirty="0">
                <a:latin typeface="Verdana"/>
                <a:cs typeface="Verdana"/>
              </a:rPr>
              <a:t>ead</a:t>
            </a:r>
            <a:r>
              <a:rPr sz="1800" spc="-150" dirty="0">
                <a:latin typeface="Verdana"/>
                <a:cs typeface="Verdana"/>
              </a:rPr>
              <a:t> </a:t>
            </a:r>
            <a:r>
              <a:rPr sz="1800" spc="-135" dirty="0">
                <a:latin typeface="Verdana"/>
                <a:cs typeface="Verdana"/>
              </a:rPr>
              <a:t>S</a:t>
            </a:r>
            <a:r>
              <a:rPr sz="1800" spc="-130" dirty="0">
                <a:latin typeface="Verdana"/>
                <a:cs typeface="Verdana"/>
              </a:rPr>
              <a:t>o</a:t>
            </a:r>
            <a:r>
              <a:rPr sz="1800" spc="-40" dirty="0">
                <a:latin typeface="Verdana"/>
                <a:cs typeface="Verdana"/>
              </a:rPr>
              <a:t>u</a:t>
            </a:r>
            <a:r>
              <a:rPr sz="1800" spc="-225" dirty="0">
                <a:latin typeface="Verdana"/>
                <a:cs typeface="Verdana"/>
              </a:rPr>
              <a:t>r</a:t>
            </a:r>
            <a:r>
              <a:rPr sz="1800" spc="229" dirty="0">
                <a:latin typeface="Verdana"/>
                <a:cs typeface="Verdana"/>
              </a:rPr>
              <a:t>c</a:t>
            </a:r>
            <a:r>
              <a:rPr sz="1800" spc="95" dirty="0">
                <a:latin typeface="Verdana"/>
                <a:cs typeface="Verdana"/>
              </a:rPr>
              <a:t>e</a:t>
            </a:r>
            <a:endParaRPr sz="1800">
              <a:latin typeface="Verdana"/>
              <a:cs typeface="Verdana"/>
            </a:endParaRPr>
          </a:p>
        </p:txBody>
      </p:sp>
      <p:pic>
        <p:nvPicPr>
          <p:cNvPr id="7" name="object 7"/>
          <p:cNvPicPr/>
          <p:nvPr/>
        </p:nvPicPr>
        <p:blipFill>
          <a:blip r:embed="rId3" cstate="print"/>
          <a:stretch>
            <a:fillRect/>
          </a:stretch>
        </p:blipFill>
        <p:spPr>
          <a:xfrm>
            <a:off x="5132832" y="1664207"/>
            <a:ext cx="6065520" cy="3529584"/>
          </a:xfrm>
          <a:prstGeom prst="rect">
            <a:avLst/>
          </a:prstGeom>
        </p:spPr>
      </p:pic>
      <p:sp>
        <p:nvSpPr>
          <p:cNvPr id="8" name="object 8"/>
          <p:cNvSpPr txBox="1"/>
          <p:nvPr/>
        </p:nvSpPr>
        <p:spPr>
          <a:xfrm>
            <a:off x="6419088" y="5296987"/>
            <a:ext cx="4124325" cy="729046"/>
          </a:xfrm>
          <a:prstGeom prst="rect">
            <a:avLst/>
          </a:prstGeom>
          <a:noFill/>
          <a:ln w="12700">
            <a:solidFill>
              <a:srgbClr val="117DA7"/>
            </a:solidFill>
          </a:ln>
        </p:spPr>
        <p:txBody>
          <a:bodyPr vert="horz" wrap="square" lIns="0" tIns="173355" rIns="0" bIns="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The majority of leads originate from simple Google searches and direct traffic 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6031" y="990600"/>
            <a:ext cx="5422392" cy="3813048"/>
          </a:xfrm>
          <a:prstGeom prst="rect">
            <a:avLst/>
          </a:prstGeom>
        </p:spPr>
      </p:pic>
      <p:pic>
        <p:nvPicPr>
          <p:cNvPr id="3" name="object 3"/>
          <p:cNvPicPr/>
          <p:nvPr/>
        </p:nvPicPr>
        <p:blipFill>
          <a:blip r:embed="rId3" cstate="print"/>
          <a:stretch>
            <a:fillRect/>
          </a:stretch>
        </p:blipFill>
        <p:spPr>
          <a:xfrm>
            <a:off x="6242303" y="999745"/>
            <a:ext cx="5693663" cy="3648455"/>
          </a:xfrm>
          <a:prstGeom prst="rect">
            <a:avLst/>
          </a:prstGeom>
        </p:spPr>
      </p:pic>
      <p:sp>
        <p:nvSpPr>
          <p:cNvPr id="4" name="object 4"/>
          <p:cNvSpPr txBox="1"/>
          <p:nvPr/>
        </p:nvSpPr>
        <p:spPr>
          <a:xfrm>
            <a:off x="152400" y="579120"/>
            <a:ext cx="2383790" cy="563880"/>
          </a:xfrm>
          <a:prstGeom prst="rect">
            <a:avLst/>
          </a:prstGeom>
          <a:noFill/>
          <a:ln w="12700">
            <a:noFill/>
          </a:ln>
        </p:spPr>
        <p:txBody>
          <a:bodyPr vert="horz" wrap="square" lIns="0" tIns="138430" rIns="0" bIns="0" rtlCol="0">
            <a:spAutoFit/>
          </a:bodyPr>
          <a:lstStyle/>
          <a:p>
            <a:pPr marL="425450">
              <a:lnSpc>
                <a:spcPct val="100000"/>
              </a:lnSpc>
              <a:spcBef>
                <a:spcPts val="1090"/>
              </a:spcBef>
            </a:pPr>
            <a:r>
              <a:rPr sz="1800" spc="-25" dirty="0">
                <a:latin typeface="Verdana"/>
                <a:cs typeface="Verdana"/>
              </a:rPr>
              <a:t>Specialization</a:t>
            </a:r>
            <a:endParaRPr sz="1800" dirty="0">
              <a:latin typeface="Verdana"/>
              <a:cs typeface="Verdana"/>
            </a:endParaRPr>
          </a:p>
        </p:txBody>
      </p:sp>
      <p:graphicFrame>
        <p:nvGraphicFramePr>
          <p:cNvPr id="6" name="object 6"/>
          <p:cNvGraphicFramePr>
            <a:graphicFrameLocks noGrp="1"/>
          </p:cNvGraphicFramePr>
          <p:nvPr>
            <p:extLst>
              <p:ext uri="{D42A27DB-BD31-4B8C-83A1-F6EECF244321}">
                <p14:modId xmlns:p14="http://schemas.microsoft.com/office/powerpoint/2010/main" val="3988267352"/>
              </p:ext>
            </p:extLst>
          </p:nvPr>
        </p:nvGraphicFramePr>
        <p:xfrm>
          <a:off x="0" y="4859783"/>
          <a:ext cx="11723368" cy="1893189"/>
        </p:xfrm>
        <a:graphic>
          <a:graphicData uri="http://schemas.openxmlformats.org/drawingml/2006/table">
            <a:tbl>
              <a:tblPr firstRow="1" bandRow="1">
                <a:tableStyleId>{2D5ABB26-0587-4C30-8999-92F81FD0307C}</a:tableStyleId>
              </a:tblPr>
              <a:tblGrid>
                <a:gridCol w="807720">
                  <a:extLst>
                    <a:ext uri="{9D8B030D-6E8A-4147-A177-3AD203B41FA5}">
                      <a16:colId xmlns:a16="http://schemas.microsoft.com/office/drawing/2014/main" val="20000"/>
                    </a:ext>
                  </a:extLst>
                </a:gridCol>
                <a:gridCol w="4715510">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gridCol w="471550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tblGrid>
              <a:tr h="1277112">
                <a:tc rowSpan="2">
                  <a:txBody>
                    <a:bodyPr/>
                    <a:lstStyle/>
                    <a:p>
                      <a:pPr>
                        <a:lnSpc>
                          <a:spcPct val="100000"/>
                        </a:lnSpc>
                      </a:pPr>
                      <a:endParaRPr sz="1800" dirty="0">
                        <a:latin typeface="Times New Roman"/>
                        <a:cs typeface="Times New Roman"/>
                      </a:endParaRPr>
                    </a:p>
                  </a:txBody>
                  <a:tcPr marL="0" marR="0" marT="0" marB="0">
                    <a:lnR w="19050">
                      <a:solidFill>
                        <a:srgbClr val="000000"/>
                      </a:solidFill>
                      <a:prstDash val="solid"/>
                    </a:lnR>
                    <a:noFill/>
                  </a:tcPr>
                </a:tc>
                <a:tc rowSpan="2">
                  <a:txBody>
                    <a:bodyPr/>
                    <a:lstStyle/>
                    <a:p>
                      <a:pPr algn="ctr"/>
                      <a:r>
                        <a:rPr lang="en-US" sz="1800" b="0" i="0" kern="1200" dirty="0">
                          <a:solidFill>
                            <a:schemeClr val="tx1"/>
                          </a:solidFill>
                          <a:effectLst/>
                          <a:latin typeface="+mn-lt"/>
                          <a:ea typeface="+mn-ea"/>
                          <a:cs typeface="+mn-cs"/>
                        </a:rPr>
                        <a:t>A large portion of individuals did not immediately select any specialization, but among those who did, the most popular choices were Finance Management and HR Management.</a:t>
                      </a:r>
                    </a:p>
                  </a:txBody>
                  <a:tcPr marL="0" marR="0" marT="2920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noFill/>
                  </a:tcPr>
                </a:tc>
                <a:tc>
                  <a:txBody>
                    <a:bodyPr/>
                    <a:lstStyle/>
                    <a:p>
                      <a:pPr>
                        <a:lnSpc>
                          <a:spcPct val="100000"/>
                        </a:lnSpc>
                      </a:pPr>
                      <a:endParaRPr sz="1800" dirty="0">
                        <a:latin typeface="Times New Roman"/>
                        <a:cs typeface="Times New Roman"/>
                      </a:endParaRPr>
                    </a:p>
                  </a:txBody>
                  <a:tcPr marL="0" marR="0" marT="0" marB="0">
                    <a:lnL w="19050">
                      <a:solidFill>
                        <a:srgbClr val="000000"/>
                      </a:solidFill>
                      <a:prstDash val="solid"/>
                    </a:lnL>
                    <a:lnR w="12700">
                      <a:solidFill>
                        <a:srgbClr val="000000"/>
                      </a:solidFill>
                      <a:prstDash val="solid"/>
                    </a:lnR>
                    <a:noFill/>
                  </a:tcPr>
                </a:tc>
                <a:tc>
                  <a:txBody>
                    <a:bodyPr/>
                    <a:lstStyle/>
                    <a:p>
                      <a:pPr algn="ctr"/>
                      <a:r>
                        <a:rPr lang="en-US" sz="1800" b="0" i="0" kern="1200" dirty="0">
                          <a:solidFill>
                            <a:schemeClr val="tx1"/>
                          </a:solidFill>
                          <a:effectLst/>
                          <a:latin typeface="+mn-lt"/>
                          <a:ea typeface="+mn-ea"/>
                          <a:cs typeface="+mn-cs"/>
                        </a:rPr>
                        <a:t>A significant number of people did not initially select any specific source, but among those who did, the majority heard about the company through online searches.</a:t>
                      </a:r>
                    </a:p>
                    <a:p>
                      <a:br>
                        <a:rPr lang="en-US" dirty="0"/>
                      </a:br>
                      <a:endParaRPr sz="1800" dirty="0">
                        <a:latin typeface="Verdana"/>
                        <a:cs typeface="Verdana"/>
                      </a:endParaRPr>
                    </a:p>
                  </a:txBody>
                  <a:tcPr marL="0" marR="0" marT="857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no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noFill/>
                  </a:tcPr>
                </a:tc>
                <a:extLst>
                  <a:ext uri="{0D108BD9-81ED-4DB2-BD59-A6C34878D82A}">
                    <a16:rowId xmlns:a16="http://schemas.microsoft.com/office/drawing/2014/main" val="10000"/>
                  </a:ext>
                </a:extLst>
              </a:tr>
              <a:tr h="161544">
                <a:tc vMerge="1">
                  <a:txBody>
                    <a:bodyPr/>
                    <a:lstStyle/>
                    <a:p>
                      <a:endParaRPr/>
                    </a:p>
                  </a:txBody>
                  <a:tcPr marL="0" marR="0" marT="0" marB="0">
                    <a:lnR w="19050">
                      <a:solidFill>
                        <a:srgbClr val="000000"/>
                      </a:solidFill>
                      <a:prstDash val="solid"/>
                    </a:lnR>
                    <a:solidFill>
                      <a:srgbClr val="E2DED1"/>
                    </a:solidFill>
                  </a:tcPr>
                </a:tc>
                <a:tc vMerge="1">
                  <a:txBody>
                    <a:bodyPr/>
                    <a:lstStyle/>
                    <a:p>
                      <a:endParaRPr/>
                    </a:p>
                  </a:txBody>
                  <a:tcPr marL="0" marR="0" marT="2920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2DED1"/>
                    </a:solidFill>
                  </a:tcPr>
                </a:tc>
                <a:tc gridSpan="3">
                  <a:txBody>
                    <a:bodyPr/>
                    <a:lstStyle/>
                    <a:p>
                      <a:pPr>
                        <a:lnSpc>
                          <a:spcPct val="100000"/>
                        </a:lnSpc>
                      </a:pPr>
                      <a:endParaRPr sz="900" dirty="0">
                        <a:latin typeface="Times New Roman"/>
                        <a:cs typeface="Times New Roman"/>
                      </a:endParaRPr>
                    </a:p>
                  </a:txBody>
                  <a:tcPr marL="0" marR="0" marT="0" marB="0">
                    <a:lnL w="19050">
                      <a:solidFill>
                        <a:srgbClr val="000000"/>
                      </a:solidFill>
                      <a:prstDash val="solid"/>
                    </a:lnL>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7" name="object 4">
            <a:extLst>
              <a:ext uri="{FF2B5EF4-FFF2-40B4-BE49-F238E27FC236}">
                <a16:creationId xmlns:a16="http://schemas.microsoft.com/office/drawing/2014/main" id="{369789A8-1924-CCDD-6636-C6CF69579691}"/>
              </a:ext>
            </a:extLst>
          </p:cNvPr>
          <p:cNvSpPr txBox="1"/>
          <p:nvPr/>
        </p:nvSpPr>
        <p:spPr>
          <a:xfrm>
            <a:off x="6172200" y="573819"/>
            <a:ext cx="4745990" cy="416781"/>
          </a:xfrm>
          <a:prstGeom prst="rect">
            <a:avLst/>
          </a:prstGeom>
          <a:noFill/>
          <a:ln w="12700">
            <a:noFill/>
          </a:ln>
        </p:spPr>
        <p:txBody>
          <a:bodyPr vert="horz" wrap="square" lIns="0" tIns="138430" rIns="0" bIns="0" rtlCol="0">
            <a:spAutoFit/>
          </a:bodyPr>
          <a:lstStyle/>
          <a:p>
            <a:pPr marL="425450">
              <a:lnSpc>
                <a:spcPct val="100000"/>
              </a:lnSpc>
              <a:spcBef>
                <a:spcPts val="1090"/>
              </a:spcBef>
            </a:pPr>
            <a:r>
              <a:rPr lang="en-US" sz="1800" spc="-135" dirty="0">
                <a:latin typeface="Verdana" panose="020B0604030504040204" pitchFamily="34" charset="0"/>
                <a:ea typeface="Verdana" panose="020B0604030504040204" pitchFamily="34" charset="0"/>
                <a:cs typeface="Verdana"/>
              </a:rPr>
              <a:t>H</a:t>
            </a:r>
            <a:r>
              <a:rPr lang="en-US" sz="1800" spc="50" dirty="0">
                <a:latin typeface="Verdana" panose="020B0604030504040204" pitchFamily="34" charset="0"/>
                <a:ea typeface="Verdana" panose="020B0604030504040204" pitchFamily="34" charset="0"/>
                <a:cs typeface="Verdana"/>
              </a:rPr>
              <a:t>ow</a:t>
            </a:r>
            <a:r>
              <a:rPr lang="en-US" sz="1800" spc="-145" dirty="0">
                <a:latin typeface="Verdana" panose="020B0604030504040204" pitchFamily="34" charset="0"/>
                <a:ea typeface="Verdana" panose="020B0604030504040204" pitchFamily="34" charset="0"/>
                <a:cs typeface="Verdana"/>
              </a:rPr>
              <a:t> </a:t>
            </a:r>
            <a:r>
              <a:rPr lang="en-US" sz="1800" spc="-25" dirty="0">
                <a:latin typeface="Verdana" panose="020B0604030504040204" pitchFamily="34" charset="0"/>
                <a:ea typeface="Verdana" panose="020B0604030504040204" pitchFamily="34" charset="0"/>
                <a:cs typeface="Verdana"/>
              </a:rPr>
              <a:t>d</a:t>
            </a:r>
            <a:r>
              <a:rPr lang="en-US" sz="1800" spc="5" dirty="0">
                <a:latin typeface="Verdana" panose="020B0604030504040204" pitchFamily="34" charset="0"/>
                <a:ea typeface="Verdana" panose="020B0604030504040204" pitchFamily="34" charset="0"/>
                <a:cs typeface="Verdana"/>
              </a:rPr>
              <a:t>i</a:t>
            </a:r>
            <a:r>
              <a:rPr lang="en-US" sz="1800" spc="110" dirty="0">
                <a:latin typeface="Verdana" panose="020B0604030504040204" pitchFamily="34" charset="0"/>
                <a:ea typeface="Verdana" panose="020B0604030504040204" pitchFamily="34" charset="0"/>
                <a:cs typeface="Verdana"/>
              </a:rPr>
              <a:t>d</a:t>
            </a:r>
            <a:r>
              <a:rPr lang="en-US" sz="1800" spc="-145" dirty="0">
                <a:latin typeface="Verdana" panose="020B0604030504040204" pitchFamily="34" charset="0"/>
                <a:ea typeface="Verdana" panose="020B0604030504040204" pitchFamily="34" charset="0"/>
                <a:cs typeface="Verdana"/>
              </a:rPr>
              <a:t> </a:t>
            </a:r>
            <a:r>
              <a:rPr lang="en-US" sz="1800" spc="-25" dirty="0">
                <a:latin typeface="Verdana" panose="020B0604030504040204" pitchFamily="34" charset="0"/>
                <a:ea typeface="Verdana" panose="020B0604030504040204" pitchFamily="34" charset="0"/>
                <a:cs typeface="Verdana"/>
              </a:rPr>
              <a:t>you</a:t>
            </a:r>
            <a:r>
              <a:rPr lang="en-US" sz="1800" spc="-130" dirty="0">
                <a:latin typeface="Verdana" panose="020B0604030504040204" pitchFamily="34" charset="0"/>
                <a:ea typeface="Verdana" panose="020B0604030504040204" pitchFamily="34" charset="0"/>
                <a:cs typeface="Verdana"/>
              </a:rPr>
              <a:t> </a:t>
            </a:r>
            <a:r>
              <a:rPr lang="en-US" sz="1800" spc="-40" dirty="0">
                <a:latin typeface="Verdana" panose="020B0604030504040204" pitchFamily="34" charset="0"/>
                <a:ea typeface="Verdana" panose="020B0604030504040204" pitchFamily="34" charset="0"/>
                <a:cs typeface="Verdana"/>
              </a:rPr>
              <a:t>h</a:t>
            </a:r>
            <a:r>
              <a:rPr lang="en-US" sz="1800" spc="95" dirty="0">
                <a:latin typeface="Verdana" panose="020B0604030504040204" pitchFamily="34" charset="0"/>
                <a:ea typeface="Verdana" panose="020B0604030504040204" pitchFamily="34" charset="0"/>
                <a:cs typeface="Verdana"/>
              </a:rPr>
              <a:t>e</a:t>
            </a:r>
            <a:r>
              <a:rPr lang="en-US" sz="1800" spc="135" dirty="0">
                <a:latin typeface="Verdana" panose="020B0604030504040204" pitchFamily="34" charset="0"/>
                <a:ea typeface="Verdana" panose="020B0604030504040204" pitchFamily="34" charset="0"/>
                <a:cs typeface="Verdana"/>
              </a:rPr>
              <a:t>a</a:t>
            </a:r>
            <a:r>
              <a:rPr lang="en-US" sz="1800" spc="-204" dirty="0">
                <a:latin typeface="Verdana" panose="020B0604030504040204" pitchFamily="34" charset="0"/>
                <a:ea typeface="Verdana" panose="020B0604030504040204" pitchFamily="34" charset="0"/>
                <a:cs typeface="Verdana"/>
              </a:rPr>
              <a:t>r  </a:t>
            </a:r>
            <a:r>
              <a:rPr lang="en-US" sz="1800" spc="135" dirty="0">
                <a:latin typeface="Verdana" panose="020B0604030504040204" pitchFamily="34" charset="0"/>
                <a:ea typeface="Verdana" panose="020B0604030504040204" pitchFamily="34" charset="0"/>
                <a:cs typeface="Verdana"/>
              </a:rPr>
              <a:t>a</a:t>
            </a:r>
            <a:r>
              <a:rPr lang="en-US" sz="1800" spc="90" dirty="0">
                <a:latin typeface="Verdana" panose="020B0604030504040204" pitchFamily="34" charset="0"/>
                <a:ea typeface="Verdana" panose="020B0604030504040204" pitchFamily="34" charset="0"/>
                <a:cs typeface="Verdana"/>
              </a:rPr>
              <a:t>b</a:t>
            </a:r>
            <a:r>
              <a:rPr lang="en-US" sz="1800" spc="85" dirty="0">
                <a:latin typeface="Verdana" panose="020B0604030504040204" pitchFamily="34" charset="0"/>
                <a:ea typeface="Verdana" panose="020B0604030504040204" pitchFamily="34" charset="0"/>
                <a:cs typeface="Verdana"/>
              </a:rPr>
              <a:t>o</a:t>
            </a:r>
            <a:r>
              <a:rPr lang="en-US" sz="1800" spc="-40" dirty="0">
                <a:latin typeface="Verdana" panose="020B0604030504040204" pitchFamily="34" charset="0"/>
                <a:ea typeface="Verdana" panose="020B0604030504040204" pitchFamily="34" charset="0"/>
                <a:cs typeface="Verdana"/>
              </a:rPr>
              <a:t>u</a:t>
            </a:r>
            <a:r>
              <a:rPr lang="en-US" sz="1800" spc="-100" dirty="0">
                <a:latin typeface="Verdana" panose="020B0604030504040204" pitchFamily="34" charset="0"/>
                <a:ea typeface="Verdana" panose="020B0604030504040204" pitchFamily="34" charset="0"/>
                <a:cs typeface="Verdana"/>
              </a:rPr>
              <a:t>t</a:t>
            </a:r>
            <a:r>
              <a:rPr lang="en-US" sz="1800" spc="-145" dirty="0">
                <a:latin typeface="Verdana" panose="020B0604030504040204" pitchFamily="34" charset="0"/>
                <a:ea typeface="Verdana" panose="020B0604030504040204" pitchFamily="34" charset="0"/>
                <a:cs typeface="Verdana"/>
              </a:rPr>
              <a:t> </a:t>
            </a:r>
            <a:r>
              <a:rPr lang="en-US" sz="1800" spc="-140" dirty="0">
                <a:latin typeface="Verdana" panose="020B0604030504040204" pitchFamily="34" charset="0"/>
                <a:ea typeface="Verdana" panose="020B0604030504040204" pitchFamily="34" charset="0"/>
                <a:cs typeface="Verdana"/>
              </a:rPr>
              <a:t>X Education</a:t>
            </a:r>
            <a:endParaRPr sz="1800" dirty="0">
              <a:latin typeface="Verdana" panose="020B0604030504040204" pitchFamily="34" charset="0"/>
              <a:ea typeface="Verdana" panose="020B0604030504040204" pitchFamily="34" charset="0"/>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981455"/>
            <a:ext cx="5846063" cy="3325367"/>
          </a:xfrm>
          <a:prstGeom prst="rect">
            <a:avLst/>
          </a:prstGeom>
        </p:spPr>
      </p:pic>
      <p:sp>
        <p:nvSpPr>
          <p:cNvPr id="3" name="object 3"/>
          <p:cNvSpPr txBox="1"/>
          <p:nvPr/>
        </p:nvSpPr>
        <p:spPr>
          <a:xfrm>
            <a:off x="152400" y="457200"/>
            <a:ext cx="2990215" cy="713740"/>
          </a:xfrm>
          <a:prstGeom prst="rect">
            <a:avLst/>
          </a:prstGeom>
          <a:noFill/>
          <a:ln w="12700">
            <a:noFill/>
          </a:ln>
        </p:spPr>
        <p:txBody>
          <a:bodyPr vert="horz" wrap="square" lIns="0" tIns="213995" rIns="0" bIns="0" rtlCol="0">
            <a:spAutoFit/>
          </a:bodyPr>
          <a:lstStyle/>
          <a:p>
            <a:pPr marL="814705">
              <a:lnSpc>
                <a:spcPct val="100000"/>
              </a:lnSpc>
              <a:spcBef>
                <a:spcPts val="1685"/>
              </a:spcBef>
            </a:pPr>
            <a:r>
              <a:rPr sz="1800" spc="60" dirty="0">
                <a:latin typeface="Verdana"/>
                <a:cs typeface="Verdana"/>
              </a:rPr>
              <a:t>Occupation</a:t>
            </a:r>
            <a:endParaRPr sz="1800" dirty="0">
              <a:latin typeface="Verdana"/>
              <a:cs typeface="Verdana"/>
            </a:endParaRPr>
          </a:p>
        </p:txBody>
      </p:sp>
      <p:sp>
        <p:nvSpPr>
          <p:cNvPr id="5" name="object 5"/>
          <p:cNvSpPr txBox="1"/>
          <p:nvPr/>
        </p:nvSpPr>
        <p:spPr>
          <a:xfrm>
            <a:off x="838200" y="4267200"/>
            <a:ext cx="5398135" cy="1667123"/>
          </a:xfrm>
          <a:prstGeom prst="rect">
            <a:avLst/>
          </a:prstGeom>
          <a:noFill/>
          <a:ln w="12700">
            <a:solidFill>
              <a:srgbClr val="000000"/>
            </a:solidFill>
          </a:ln>
        </p:spPr>
        <p:txBody>
          <a:bodyPr vert="horz" wrap="square" lIns="0" tIns="5080" rIns="0" bIns="0" rtlCol="0">
            <a:spAutoFit/>
          </a:bodyPr>
          <a:lstStyle/>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Sitka Text" pitchFamily="2" charset="0"/>
              </a:rPr>
              <a:t>The majority of website visitors consist of unemployed individuals seeking educational opportunities for employment, while others include working professionals seeking career change and students aiming to expand their knowledge and perspectives.</a:t>
            </a:r>
          </a:p>
        </p:txBody>
      </p:sp>
      <p:pic>
        <p:nvPicPr>
          <p:cNvPr id="7" name="object 7"/>
          <p:cNvPicPr/>
          <p:nvPr/>
        </p:nvPicPr>
        <p:blipFill>
          <a:blip r:embed="rId3" cstate="print"/>
          <a:stretch>
            <a:fillRect/>
          </a:stretch>
        </p:blipFill>
        <p:spPr>
          <a:xfrm>
            <a:off x="6745223" y="981455"/>
            <a:ext cx="5151120" cy="3209545"/>
          </a:xfrm>
          <a:prstGeom prst="rect">
            <a:avLst/>
          </a:prstGeom>
        </p:spPr>
      </p:pic>
      <p:sp>
        <p:nvSpPr>
          <p:cNvPr id="9" name="TextBox 8">
            <a:extLst>
              <a:ext uri="{FF2B5EF4-FFF2-40B4-BE49-F238E27FC236}">
                <a16:creationId xmlns:a16="http://schemas.microsoft.com/office/drawing/2014/main" id="{8C2FD1CA-395D-A62A-9C8D-CF69980A412B}"/>
              </a:ext>
            </a:extLst>
          </p:cNvPr>
          <p:cNvSpPr txBox="1"/>
          <p:nvPr/>
        </p:nvSpPr>
        <p:spPr>
          <a:xfrm>
            <a:off x="7086600" y="4237672"/>
            <a:ext cx="4495800" cy="1477328"/>
          </a:xfrm>
          <a:prstGeom prst="rect">
            <a:avLst/>
          </a:prstGeom>
          <a:noFill/>
          <a:ln>
            <a:solidFill>
              <a:schemeClr val="bg1"/>
            </a:solidFill>
          </a:ln>
        </p:spPr>
        <p:txBody>
          <a:bodyPr wrap="square" rtlCol="0">
            <a:spAutoFit/>
          </a:bodyPr>
          <a:lstStyle/>
          <a:p>
            <a:r>
              <a:rPr lang="en-US" b="0" i="0" dirty="0">
                <a:effectLst/>
                <a:latin typeface="Sitka Text" pitchFamily="2" charset="0"/>
              </a:rPr>
              <a:t>Students exhibit a significant interest in receiving course-related information via email, and it is observed that a substantial number of conversions occur through email communication.</a:t>
            </a:r>
            <a:endParaRPr lang="en-US" sz="1800" dirty="0">
              <a:latin typeface="Sitka Text" pitchFamily="2" charset="0"/>
              <a:cs typeface="Verdana"/>
            </a:endParaRPr>
          </a:p>
        </p:txBody>
      </p:sp>
      <p:sp>
        <p:nvSpPr>
          <p:cNvPr id="12" name="object 3">
            <a:extLst>
              <a:ext uri="{FF2B5EF4-FFF2-40B4-BE49-F238E27FC236}">
                <a16:creationId xmlns:a16="http://schemas.microsoft.com/office/drawing/2014/main" id="{A8464810-D48F-90C1-8103-C865D95D7C62}"/>
              </a:ext>
            </a:extLst>
          </p:cNvPr>
          <p:cNvSpPr txBox="1"/>
          <p:nvPr/>
        </p:nvSpPr>
        <p:spPr>
          <a:xfrm>
            <a:off x="6172200" y="457200"/>
            <a:ext cx="2990215" cy="493084"/>
          </a:xfrm>
          <a:prstGeom prst="rect">
            <a:avLst/>
          </a:prstGeom>
          <a:noFill/>
          <a:ln w="12700">
            <a:noFill/>
          </a:ln>
        </p:spPr>
        <p:txBody>
          <a:bodyPr vert="horz" wrap="square" lIns="0" tIns="213995" rIns="0" bIns="0" numCol="2" rtlCol="0">
            <a:spAutoFit/>
          </a:bodyPr>
          <a:lstStyle/>
          <a:p>
            <a:pPr marL="814705" algn="ctr">
              <a:lnSpc>
                <a:spcPct val="100000"/>
              </a:lnSpc>
              <a:spcBef>
                <a:spcPts val="1685"/>
              </a:spcBef>
            </a:pPr>
            <a:r>
              <a:rPr lang="en-US" sz="1800" spc="60" dirty="0">
                <a:latin typeface="Verdana"/>
                <a:cs typeface="Verdana"/>
              </a:rPr>
              <a:t>Tags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58367"/>
            <a:ext cx="3486912" cy="3331463"/>
          </a:xfrm>
          <a:prstGeom prst="rect">
            <a:avLst/>
          </a:prstGeom>
        </p:spPr>
      </p:pic>
      <p:pic>
        <p:nvPicPr>
          <p:cNvPr id="3" name="object 3"/>
          <p:cNvPicPr/>
          <p:nvPr/>
        </p:nvPicPr>
        <p:blipFill>
          <a:blip r:embed="rId3" cstate="print"/>
          <a:stretch>
            <a:fillRect/>
          </a:stretch>
        </p:blipFill>
        <p:spPr>
          <a:xfrm>
            <a:off x="4483609" y="658367"/>
            <a:ext cx="3288791" cy="3331463"/>
          </a:xfrm>
          <a:prstGeom prst="rect">
            <a:avLst/>
          </a:prstGeom>
        </p:spPr>
      </p:pic>
      <p:sp>
        <p:nvSpPr>
          <p:cNvPr id="4" name="object 4"/>
          <p:cNvSpPr txBox="1"/>
          <p:nvPr/>
        </p:nvSpPr>
        <p:spPr>
          <a:xfrm>
            <a:off x="533400" y="304800"/>
            <a:ext cx="2143125" cy="478790"/>
          </a:xfrm>
          <a:prstGeom prst="rect">
            <a:avLst/>
          </a:prstGeom>
          <a:noFill/>
          <a:ln w="12700">
            <a:noFill/>
          </a:ln>
        </p:spPr>
        <p:txBody>
          <a:bodyPr vert="horz" wrap="square" lIns="0" tIns="95885" rIns="0" bIns="0" rtlCol="0">
            <a:spAutoFit/>
          </a:bodyPr>
          <a:lstStyle/>
          <a:p>
            <a:pPr marL="607060">
              <a:lnSpc>
                <a:spcPct val="100000"/>
              </a:lnSpc>
              <a:spcBef>
                <a:spcPts val="755"/>
              </a:spcBef>
            </a:pPr>
            <a:r>
              <a:rPr sz="1800" spc="-10" dirty="0">
                <a:latin typeface="Verdana"/>
                <a:cs typeface="Verdana"/>
              </a:rPr>
              <a:t>Updates</a:t>
            </a:r>
            <a:endParaRPr sz="1800" dirty="0">
              <a:latin typeface="Verdana"/>
              <a:cs typeface="Verdana"/>
            </a:endParaRPr>
          </a:p>
        </p:txBody>
      </p:sp>
      <p:sp>
        <p:nvSpPr>
          <p:cNvPr id="6" name="object 6"/>
          <p:cNvSpPr txBox="1"/>
          <p:nvPr/>
        </p:nvSpPr>
        <p:spPr>
          <a:xfrm>
            <a:off x="8458200" y="304800"/>
            <a:ext cx="2143125" cy="373820"/>
          </a:xfrm>
          <a:prstGeom prst="rect">
            <a:avLst/>
          </a:prstGeom>
          <a:noFill/>
          <a:ln w="12700">
            <a:noFill/>
          </a:ln>
        </p:spPr>
        <p:txBody>
          <a:bodyPr vert="horz" wrap="square" lIns="0" tIns="95885" rIns="0" bIns="0" rtlCol="0">
            <a:spAutoFit/>
          </a:bodyPr>
          <a:lstStyle/>
          <a:p>
            <a:pPr marL="579755">
              <a:lnSpc>
                <a:spcPct val="100000"/>
              </a:lnSpc>
              <a:spcBef>
                <a:spcPts val="755"/>
              </a:spcBef>
            </a:pPr>
            <a:r>
              <a:rPr sz="1800" spc="-25" dirty="0">
                <a:latin typeface="Verdana"/>
                <a:cs typeface="Verdana"/>
              </a:rPr>
              <a:t>Payment</a:t>
            </a:r>
            <a:endParaRPr sz="1800" dirty="0">
              <a:latin typeface="Verdana"/>
              <a:cs typeface="Verdana"/>
            </a:endParaRPr>
          </a:p>
        </p:txBody>
      </p:sp>
      <p:pic>
        <p:nvPicPr>
          <p:cNvPr id="7" name="object 7"/>
          <p:cNvPicPr/>
          <p:nvPr/>
        </p:nvPicPr>
        <p:blipFill>
          <a:blip r:embed="rId4" cstate="print"/>
          <a:stretch>
            <a:fillRect/>
          </a:stretch>
        </p:blipFill>
        <p:spPr>
          <a:xfrm>
            <a:off x="8382000" y="649224"/>
            <a:ext cx="3288792" cy="3331464"/>
          </a:xfrm>
          <a:prstGeom prst="rect">
            <a:avLst/>
          </a:prstGeom>
        </p:spPr>
      </p:pic>
      <p:sp>
        <p:nvSpPr>
          <p:cNvPr id="9" name="object 4">
            <a:extLst>
              <a:ext uri="{FF2B5EF4-FFF2-40B4-BE49-F238E27FC236}">
                <a16:creationId xmlns:a16="http://schemas.microsoft.com/office/drawing/2014/main" id="{349555DD-8F3E-7049-AC80-3012F4CBF22C}"/>
              </a:ext>
            </a:extLst>
          </p:cNvPr>
          <p:cNvSpPr txBox="1"/>
          <p:nvPr/>
        </p:nvSpPr>
        <p:spPr>
          <a:xfrm>
            <a:off x="4620768" y="331979"/>
            <a:ext cx="2143125" cy="373820"/>
          </a:xfrm>
          <a:prstGeom prst="rect">
            <a:avLst/>
          </a:prstGeom>
          <a:noFill/>
          <a:ln w="12700">
            <a:noFill/>
          </a:ln>
        </p:spPr>
        <p:txBody>
          <a:bodyPr vert="horz" wrap="square" lIns="0" tIns="95885" rIns="0" bIns="0" rtlCol="0">
            <a:spAutoFit/>
          </a:bodyPr>
          <a:lstStyle/>
          <a:p>
            <a:pPr marL="607060">
              <a:lnSpc>
                <a:spcPct val="100000"/>
              </a:lnSpc>
              <a:spcBef>
                <a:spcPts val="755"/>
              </a:spcBef>
            </a:pPr>
            <a:r>
              <a:rPr lang="en-US" spc="-10" dirty="0">
                <a:latin typeface="Verdana"/>
                <a:cs typeface="Verdana"/>
              </a:rPr>
              <a:t>S</a:t>
            </a:r>
            <a:r>
              <a:rPr lang="en-US" sz="1800" spc="-10" dirty="0">
                <a:latin typeface="Verdana"/>
                <a:cs typeface="Verdana"/>
              </a:rPr>
              <a:t>upply Chain</a:t>
            </a:r>
            <a:endParaRPr sz="1800" dirty="0">
              <a:latin typeface="Verdana"/>
              <a:cs typeface="Verdana"/>
            </a:endParaRPr>
          </a:p>
        </p:txBody>
      </p:sp>
      <p:sp>
        <p:nvSpPr>
          <p:cNvPr id="11" name="TextBox 10">
            <a:extLst>
              <a:ext uri="{FF2B5EF4-FFF2-40B4-BE49-F238E27FC236}">
                <a16:creationId xmlns:a16="http://schemas.microsoft.com/office/drawing/2014/main" id="{DBEBA118-7893-46DD-959D-AAA8BFADED10}"/>
              </a:ext>
            </a:extLst>
          </p:cNvPr>
          <p:cNvSpPr txBox="1"/>
          <p:nvPr/>
        </p:nvSpPr>
        <p:spPr>
          <a:xfrm>
            <a:off x="-76200" y="4114800"/>
            <a:ext cx="4163566" cy="1754326"/>
          </a:xfrm>
          <a:prstGeom prst="rect">
            <a:avLst/>
          </a:prstGeom>
          <a:noFill/>
        </p:spPr>
        <p:txBody>
          <a:bodyPr wrap="square" rtlCol="0">
            <a:spAutoFit/>
          </a:bodyPr>
          <a:lstStyle/>
          <a:p>
            <a:pPr algn="ctr"/>
            <a:r>
              <a:rPr lang="en-US" sz="1800" b="0" i="0" kern="1200" dirty="0">
                <a:solidFill>
                  <a:schemeClr val="tx1"/>
                </a:solidFill>
                <a:effectLst/>
                <a:latin typeface="Steka Text"/>
                <a:ea typeface="+mn-ea"/>
                <a:cs typeface="+mn-cs"/>
              </a:rPr>
              <a:t>Approximately 5500 students have expressed their preference for not receiving more new updates, whereas around 3500 students have indicated their interest in receiving updates.</a:t>
            </a:r>
          </a:p>
          <a:p>
            <a:endParaRPr lang="en-US" dirty="0"/>
          </a:p>
        </p:txBody>
      </p:sp>
      <p:sp>
        <p:nvSpPr>
          <p:cNvPr id="13" name="TextBox 12">
            <a:extLst>
              <a:ext uri="{FF2B5EF4-FFF2-40B4-BE49-F238E27FC236}">
                <a16:creationId xmlns:a16="http://schemas.microsoft.com/office/drawing/2014/main" id="{CD723306-AEB2-D976-4147-CCA1D89D31F4}"/>
              </a:ext>
            </a:extLst>
          </p:cNvPr>
          <p:cNvSpPr txBox="1"/>
          <p:nvPr/>
        </p:nvSpPr>
        <p:spPr>
          <a:xfrm>
            <a:off x="8534400" y="4038600"/>
            <a:ext cx="3477766" cy="923330"/>
          </a:xfrm>
          <a:prstGeom prst="rect">
            <a:avLst/>
          </a:prstGeom>
          <a:noFill/>
        </p:spPr>
        <p:txBody>
          <a:bodyPr wrap="square" rtlCol="0">
            <a:spAutoFit/>
          </a:bodyPr>
          <a:lstStyle/>
          <a:p>
            <a:pPr algn="ctr"/>
            <a:r>
              <a:rPr lang="en-US" sz="1800" b="0" i="0" kern="1200" dirty="0">
                <a:solidFill>
                  <a:schemeClr val="tx1"/>
                </a:solidFill>
                <a:effectLst/>
                <a:latin typeface="Steka Text"/>
                <a:ea typeface="+mn-ea"/>
                <a:cs typeface="+mn-cs"/>
              </a:rPr>
              <a:t>More than 50% of the students are willing to pay for the course using cheques.</a:t>
            </a:r>
          </a:p>
        </p:txBody>
      </p:sp>
      <p:sp>
        <p:nvSpPr>
          <p:cNvPr id="14" name="TextBox 13">
            <a:extLst>
              <a:ext uri="{FF2B5EF4-FFF2-40B4-BE49-F238E27FC236}">
                <a16:creationId xmlns:a16="http://schemas.microsoft.com/office/drawing/2014/main" id="{CBE62F62-7955-2433-FAF3-85630F60D698}"/>
              </a:ext>
            </a:extLst>
          </p:cNvPr>
          <p:cNvSpPr txBox="1"/>
          <p:nvPr/>
        </p:nvSpPr>
        <p:spPr>
          <a:xfrm>
            <a:off x="76200" y="5715000"/>
            <a:ext cx="11935966" cy="677108"/>
          </a:xfrm>
          <a:prstGeom prst="rect">
            <a:avLst/>
          </a:prstGeom>
          <a:noFill/>
          <a:ln>
            <a:solidFill>
              <a:schemeClr val="bg1"/>
            </a:solidFill>
          </a:ln>
        </p:spPr>
        <p:txBody>
          <a:bodyPr wrap="square" rtlCol="0">
            <a:spAutoFit/>
          </a:bodyPr>
          <a:lstStyle/>
          <a:p>
            <a:r>
              <a:rPr lang="en-US" sz="2000" b="1" spc="-15" dirty="0">
                <a:latin typeface="Steka Text"/>
                <a:cs typeface="Calibri"/>
              </a:rPr>
              <a:t>Note</a:t>
            </a:r>
            <a:r>
              <a:rPr lang="en-US" sz="2000" b="1" spc="5" dirty="0">
                <a:latin typeface="Steka Text"/>
                <a:cs typeface="Calibri"/>
              </a:rPr>
              <a:t> </a:t>
            </a:r>
            <a:r>
              <a:rPr lang="en-US" sz="2000" b="1" dirty="0">
                <a:latin typeface="Steka Text"/>
                <a:cs typeface="Calibri"/>
              </a:rPr>
              <a:t>:</a:t>
            </a:r>
            <a:r>
              <a:rPr lang="en-US" sz="1600" b="1" spc="10" dirty="0">
                <a:latin typeface="Steka Text"/>
                <a:cs typeface="Calibri"/>
              </a:rPr>
              <a:t> </a:t>
            </a:r>
            <a:r>
              <a:rPr lang="en-US" sz="1800" b="1" i="0" kern="1200" dirty="0">
                <a:solidFill>
                  <a:schemeClr val="tx1"/>
                </a:solidFill>
                <a:effectLst/>
                <a:latin typeface="Steka Text"/>
                <a:ea typeface="+mn-ea"/>
                <a:cs typeface="+mn-cs"/>
              </a:rPr>
              <a:t>Since these columns contain only a single value, they can be deleted as they do not provide any useful information for decision-making purposes</a:t>
            </a:r>
            <a:r>
              <a:rPr lang="en-US" sz="1600" b="1" spc="-5" dirty="0">
                <a:latin typeface="Steka Text"/>
                <a:cs typeface="Calibri"/>
              </a:rPr>
              <a:t>.</a:t>
            </a:r>
            <a:endParaRPr lang="en-US" sz="1600" b="1" dirty="0">
              <a:latin typeface="Steka Text"/>
              <a:cs typeface="Calibri"/>
            </a:endParaRPr>
          </a:p>
        </p:txBody>
      </p:sp>
      <p:sp>
        <p:nvSpPr>
          <p:cNvPr id="16" name="TextBox 15">
            <a:extLst>
              <a:ext uri="{FF2B5EF4-FFF2-40B4-BE49-F238E27FC236}">
                <a16:creationId xmlns:a16="http://schemas.microsoft.com/office/drawing/2014/main" id="{E5F10458-8C52-AEE1-E216-C0511664A5C9}"/>
              </a:ext>
            </a:extLst>
          </p:cNvPr>
          <p:cNvSpPr txBox="1"/>
          <p:nvPr/>
        </p:nvSpPr>
        <p:spPr>
          <a:xfrm>
            <a:off x="4343400" y="4038600"/>
            <a:ext cx="4163566" cy="1477328"/>
          </a:xfrm>
          <a:prstGeom prst="rect">
            <a:avLst/>
          </a:prstGeom>
          <a:noFill/>
        </p:spPr>
        <p:txBody>
          <a:bodyPr wrap="square" rtlCol="0">
            <a:spAutoFit/>
          </a:bodyPr>
          <a:lstStyle/>
          <a:p>
            <a:pPr algn="ctr"/>
            <a:r>
              <a:rPr lang="en-US" sz="1800" b="0" i="0" kern="1200" dirty="0">
                <a:solidFill>
                  <a:schemeClr val="tx1"/>
                </a:solidFill>
                <a:effectLst/>
                <a:latin typeface="Steka Text"/>
                <a:ea typeface="+mn-ea"/>
                <a:cs typeface="+mn-cs"/>
              </a:rPr>
              <a:t>Similar to the previous graph, the number of students who do not want updates related to the supply chain is higher than the number of students who express a desire for such updates.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110</TotalTime>
  <Words>1311</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Calisto MT</vt:lpstr>
      <vt:lpstr>Microsoft Sans Serif</vt:lpstr>
      <vt:lpstr>Sitka Text</vt:lpstr>
      <vt:lpstr>Söhne</vt:lpstr>
      <vt:lpstr>Steka Text</vt:lpstr>
      <vt:lpstr>Times New Roman</vt:lpstr>
      <vt:lpstr>Verdana</vt:lpstr>
      <vt:lpstr>Wingdings 2</vt:lpstr>
      <vt:lpstr>Slate</vt:lpstr>
      <vt:lpstr>PowerPoint Presentation</vt:lpstr>
      <vt:lpstr>INDEX</vt:lpstr>
      <vt:lpstr>Case Study Objective</vt:lpstr>
      <vt:lpstr>PowerPoint Presentation</vt:lpstr>
      <vt:lpstr>Handling missing values</vt:lpstr>
      <vt:lpstr>Exploratory Data Analysis</vt:lpstr>
      <vt:lpstr>PowerPoint Presentation</vt:lpstr>
      <vt:lpstr>PowerPoint Presentation</vt:lpstr>
      <vt:lpstr>PowerPoint Presentation</vt:lpstr>
      <vt:lpstr>City</vt:lpstr>
      <vt:lpstr>PowerPoint Presentation</vt:lpstr>
      <vt:lpstr>Data Preprocessing and Model Building</vt:lpstr>
      <vt:lpstr>PowerPoint Presentation</vt:lpstr>
      <vt:lpstr>PowerPoint Presentation</vt:lpstr>
      <vt:lpstr>PowerPoint Presentation</vt:lpstr>
      <vt:lpstr>PowerPoint Presentation</vt:lpstr>
      <vt:lpstr>PowerPoint Presentation</vt:lpstr>
      <vt:lpstr>PowerPoint Presentation</vt:lpstr>
      <vt:lpstr>Determining Optimum Threshold value using ROC graph for Final model (Model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shivanshi tiwari</dc:creator>
  <cp:lastModifiedBy>Sachin Tiwari</cp:lastModifiedBy>
  <cp:revision>2</cp:revision>
  <dcterms:created xsi:type="dcterms:W3CDTF">2023-05-26T16:12:11Z</dcterms:created>
  <dcterms:modified xsi:type="dcterms:W3CDTF">2023-05-26T18:48:38Z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2021-05-16T00:00:00Z</vt:filetime>
  </property>
  <property fmtid="{D5CDD505-2E9C-101B-9397-08002B2CF9AE}" pid="3" name="Creator">
    <vt:lpwstr>Microsoft® PowerPoint® 2019</vt:lpwstr>
  </property>
  <property fmtid="{D5CDD505-2E9C-101B-9397-08002B2CF9AE}" pid="4" name="LastSaved">
    <vt:filetime>2023-05-26T00:00:00Z</vt:filetime>
  </property>
</Properties>
</file>