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58" r:id="rId4"/>
  </p:sldIdLst>
  <p:sldSz cx="7772400" cy="100584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7772400" cy="67056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048" y="1"/>
            <a:ext cx="7768353" cy="67056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91465" y="7274868"/>
            <a:ext cx="4954905" cy="2145792"/>
          </a:xfrm>
        </p:spPr>
        <p:txBody>
          <a:bodyPr anchor="ctr">
            <a:normAutofit/>
          </a:bodyPr>
          <a:lstStyle>
            <a:lvl1pPr algn="r">
              <a:defRPr sz="3740" spc="170" baseline="0"/>
            </a:lvl1pPr>
          </a:lstStyle>
          <a:p>
            <a:r>
              <a:rPr lang="en-US"/>
              <a:t>Click to edit Master title style</a:t>
            </a:r>
            <a:endParaRPr lang="en-US" dirty="0"/>
          </a:p>
        </p:txBody>
      </p:sp>
      <p:sp>
        <p:nvSpPr>
          <p:cNvPr id="3" name="Subtitle 2"/>
          <p:cNvSpPr>
            <a:spLocks noGrp="1"/>
          </p:cNvSpPr>
          <p:nvPr>
            <p:ph type="subTitle" idx="1"/>
          </p:nvPr>
        </p:nvSpPr>
        <p:spPr>
          <a:xfrm>
            <a:off x="5489258" y="7274868"/>
            <a:ext cx="2040255" cy="2145792"/>
          </a:xfrm>
        </p:spPr>
        <p:txBody>
          <a:bodyPr lIns="91440" rIns="91440" anchor="ctr">
            <a:normAutofit/>
          </a:bodyPr>
          <a:lstStyle>
            <a:lvl1pPr marL="0" indent="0" algn="l">
              <a:lnSpc>
                <a:spcPct val="100000"/>
              </a:lnSpc>
              <a:spcBef>
                <a:spcPts val="0"/>
              </a:spcBef>
              <a:buNone/>
              <a:defRPr sz="1360">
                <a:solidFill>
                  <a:schemeClr val="tx1">
                    <a:lumMod val="95000"/>
                    <a:lumOff val="5000"/>
                  </a:schemeClr>
                </a:solidFill>
              </a:defRPr>
            </a:lvl1pPr>
            <a:lvl2pPr marL="388620" indent="0" algn="ctr">
              <a:buNone/>
              <a:defRPr sz="1360"/>
            </a:lvl2pPr>
            <a:lvl3pPr marL="777240" indent="0" algn="ctr">
              <a:buNone/>
              <a:defRPr sz="136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5346612" y="7720689"/>
            <a:ext cx="0" cy="1341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81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2961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5" y="1117600"/>
            <a:ext cx="1675924" cy="793496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631509" y="1117600"/>
            <a:ext cx="4833461" cy="7934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7" name="Straight Connector 6"/>
          <p:cNvCxnSpPr/>
          <p:nvPr/>
        </p:nvCxnSpPr>
        <p:spPr>
          <a:xfrm rot="5400000" flipV="1">
            <a:off x="6412230" y="466014"/>
            <a:ext cx="0" cy="58293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0611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7772400" cy="67056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048" y="1"/>
            <a:ext cx="7768353" cy="67056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1465" y="7274868"/>
            <a:ext cx="4954905" cy="2145792"/>
          </a:xfrm>
        </p:spPr>
        <p:txBody>
          <a:bodyPr anchor="ctr">
            <a:normAutofit/>
          </a:bodyPr>
          <a:lstStyle>
            <a:lvl1pPr algn="r">
              <a:defRPr sz="3740" b="0" spc="170" baseline="0"/>
            </a:lvl1pPr>
          </a:lstStyle>
          <a:p>
            <a:r>
              <a:rPr lang="en-US"/>
              <a:t>Click to edit Master title style</a:t>
            </a:r>
            <a:endParaRPr lang="en-US" dirty="0"/>
          </a:p>
        </p:txBody>
      </p:sp>
      <p:sp>
        <p:nvSpPr>
          <p:cNvPr id="3" name="Text Placeholder 2"/>
          <p:cNvSpPr>
            <a:spLocks noGrp="1"/>
          </p:cNvSpPr>
          <p:nvPr>
            <p:ph type="body" idx="1"/>
          </p:nvPr>
        </p:nvSpPr>
        <p:spPr>
          <a:xfrm>
            <a:off x="5489258" y="7274868"/>
            <a:ext cx="2040255" cy="2145792"/>
          </a:xfrm>
        </p:spPr>
        <p:txBody>
          <a:bodyPr lIns="91440" rIns="91440" anchor="ctr">
            <a:normAutofit/>
          </a:bodyPr>
          <a:lstStyle>
            <a:lvl1pPr marL="0" indent="0">
              <a:lnSpc>
                <a:spcPct val="100000"/>
              </a:lnSpc>
              <a:spcBef>
                <a:spcPts val="0"/>
              </a:spcBef>
              <a:buNone/>
              <a:defRPr sz="1360">
                <a:solidFill>
                  <a:schemeClr val="tx1">
                    <a:lumMod val="95000"/>
                    <a:lumOff val="5000"/>
                  </a:schemeClr>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5346612" y="7720689"/>
            <a:ext cx="0" cy="1341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56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2882" y="858317"/>
            <a:ext cx="6196546" cy="2199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52882" y="3352800"/>
            <a:ext cx="3031236" cy="5900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8192" y="3352800"/>
            <a:ext cx="3031236" cy="5900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389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52882" y="858317"/>
            <a:ext cx="6196546" cy="21994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52882" y="3196799"/>
            <a:ext cx="3031236" cy="1207008"/>
          </a:xfrm>
        </p:spPr>
        <p:txBody>
          <a:bodyPr lIns="137160" rIns="137160" anchor="ctr">
            <a:normAutofit/>
          </a:bodyPr>
          <a:lstStyle>
            <a:lvl1pPr marL="0" indent="0">
              <a:spcBef>
                <a:spcPts val="0"/>
              </a:spcBef>
              <a:spcAft>
                <a:spcPts val="0"/>
              </a:spcAft>
              <a:buNone/>
              <a:defRPr sz="1870" b="0" cap="none" baseline="0">
                <a:solidFill>
                  <a:schemeClr val="accent1"/>
                </a:solidFill>
                <a:latin typeface="+mn-lt"/>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652882" y="4352756"/>
            <a:ext cx="3031236" cy="4900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8192" y="3196799"/>
            <a:ext cx="3031236" cy="1207008"/>
          </a:xfrm>
        </p:spPr>
        <p:txBody>
          <a:bodyPr lIns="137160" rIns="137160" anchor="ctr">
            <a:normAutofit/>
          </a:bodyPr>
          <a:lstStyle>
            <a:lvl1pPr marL="0" indent="0">
              <a:spcBef>
                <a:spcPts val="0"/>
              </a:spcBef>
              <a:spcAft>
                <a:spcPts val="0"/>
              </a:spcAft>
              <a:buNone/>
              <a:defRPr lang="en-US" sz="1870" b="0" kern="1200" cap="none" baseline="0" dirty="0">
                <a:solidFill>
                  <a:schemeClr val="accent1"/>
                </a:solidFill>
                <a:latin typeface="+mn-lt"/>
                <a:ea typeface="+mn-ea"/>
                <a:cs typeface="+mn-cs"/>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marL="0" lvl="0" indent="0" algn="l" defTabSz="777240" rtl="0" eaLnBrk="1" latinLnBrk="0" hangingPunct="1">
              <a:lnSpc>
                <a:spcPct val="90000"/>
              </a:lnSpc>
              <a:spcBef>
                <a:spcPts val="1530"/>
              </a:spcBef>
              <a:buNone/>
            </a:pPr>
            <a:r>
              <a:rPr lang="en-US"/>
              <a:t>Click to edit Master text styles</a:t>
            </a:r>
          </a:p>
        </p:txBody>
      </p:sp>
      <p:sp>
        <p:nvSpPr>
          <p:cNvPr id="6" name="Content Placeholder 5"/>
          <p:cNvSpPr>
            <a:spLocks noGrp="1"/>
          </p:cNvSpPr>
          <p:nvPr>
            <p:ph sz="quarter" idx="4"/>
          </p:nvPr>
        </p:nvSpPr>
        <p:spPr>
          <a:xfrm>
            <a:off x="3818192" y="4352756"/>
            <a:ext cx="3031236" cy="4900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1376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0836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1489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652882" y="691547"/>
            <a:ext cx="2798064" cy="2548128"/>
          </a:xfrm>
        </p:spPr>
        <p:txBody>
          <a:bodyPr>
            <a:noAutofit/>
          </a:bodyPr>
          <a:lstStyle>
            <a:lvl1pPr>
              <a:lnSpc>
                <a:spcPct val="80000"/>
              </a:lnSpc>
              <a:defRPr sz="3060"/>
            </a:lvl1pPr>
          </a:lstStyle>
          <a:p>
            <a:r>
              <a:rPr lang="en-US"/>
              <a:t>Click to edit Master title style</a:t>
            </a:r>
            <a:endParaRPr lang="en-US" dirty="0"/>
          </a:p>
        </p:txBody>
      </p:sp>
      <p:sp>
        <p:nvSpPr>
          <p:cNvPr id="3" name="Content Placeholder 2"/>
          <p:cNvSpPr>
            <a:spLocks noGrp="1"/>
          </p:cNvSpPr>
          <p:nvPr>
            <p:ph idx="1"/>
          </p:nvPr>
        </p:nvSpPr>
        <p:spPr>
          <a:xfrm>
            <a:off x="3643313" y="1207008"/>
            <a:ext cx="3619995" cy="7604150"/>
          </a:xfrm>
        </p:spPr>
        <p:txBody>
          <a:bodyPr>
            <a:normAutofit/>
          </a:bodyPr>
          <a:lstStyle>
            <a:lvl1pPr>
              <a:defRPr sz="1700"/>
            </a:lvl1pPr>
            <a:lvl2pPr>
              <a:defRPr sz="1360"/>
            </a:lvl2pPr>
            <a:lvl3pPr>
              <a:defRPr sz="102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2882" y="3311009"/>
            <a:ext cx="2798064" cy="5518031"/>
          </a:xfrm>
        </p:spPr>
        <p:txBody>
          <a:bodyPr lIns="91440" rIns="91440">
            <a:normAutofit/>
          </a:bodyPr>
          <a:lstStyle>
            <a:lvl1pPr marL="0" indent="0">
              <a:lnSpc>
                <a:spcPct val="108000"/>
              </a:lnSpc>
              <a:spcBef>
                <a:spcPts val="510"/>
              </a:spcBef>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5790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465" y="7274869"/>
            <a:ext cx="4954905" cy="2145792"/>
          </a:xfrm>
        </p:spPr>
        <p:txBody>
          <a:bodyPr anchor="ctr">
            <a:normAutofit/>
          </a:bodyPr>
          <a:lstStyle>
            <a:lvl1pPr algn="r">
              <a:defRPr sz="3740" spc="17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7770457" cy="6705600"/>
          </a:xfrm>
          <a:solidFill>
            <a:schemeClr val="accent1">
              <a:lumMod val="60000"/>
              <a:lumOff val="40000"/>
            </a:schemeClr>
          </a:solidFill>
        </p:spPr>
        <p:txBody>
          <a:bodyPr lIns="457200" tIns="365760" anchor="t"/>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a:t>Click icon to add picture</a:t>
            </a:r>
            <a:endParaRPr lang="en-US" dirty="0"/>
          </a:p>
        </p:txBody>
      </p:sp>
      <p:sp>
        <p:nvSpPr>
          <p:cNvPr id="4" name="Text Placeholder 3"/>
          <p:cNvSpPr>
            <a:spLocks noGrp="1"/>
          </p:cNvSpPr>
          <p:nvPr>
            <p:ph type="body" sz="half" idx="2"/>
          </p:nvPr>
        </p:nvSpPr>
        <p:spPr>
          <a:xfrm>
            <a:off x="5489258" y="7274869"/>
            <a:ext cx="2040255" cy="2145792"/>
          </a:xfrm>
        </p:spPr>
        <p:txBody>
          <a:bodyPr lIns="91440" rIns="91440" anchor="ctr">
            <a:normAutofit/>
          </a:bodyPr>
          <a:lstStyle>
            <a:lvl1pPr marL="0" indent="0">
              <a:lnSpc>
                <a:spcPct val="100000"/>
              </a:lnSpc>
              <a:spcBef>
                <a:spcPts val="0"/>
              </a:spcBef>
              <a:buNone/>
              <a:defRPr sz="1360">
                <a:solidFill>
                  <a:schemeClr val="tx1">
                    <a:lumMod val="95000"/>
                    <a:lumOff val="5000"/>
                  </a:schemeClr>
                </a:solidFill>
              </a:defRPr>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5346612" y="7720689"/>
            <a:ext cx="0" cy="1341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68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2882" y="858317"/>
            <a:ext cx="6196546" cy="21994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2882" y="3352800"/>
            <a:ext cx="6196547" cy="5900928"/>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883" y="9490366"/>
            <a:ext cx="1373266" cy="402336"/>
          </a:xfrm>
          <a:prstGeom prst="rect">
            <a:avLst/>
          </a:prstGeom>
        </p:spPr>
        <p:txBody>
          <a:bodyPr vert="horz" lIns="91440" tIns="45720" rIns="91440" bIns="45720" rtlCol="0" anchor="ctr"/>
          <a:lstStyle>
            <a:lvl1pPr algn="l">
              <a:defRPr sz="850">
                <a:solidFill>
                  <a:schemeClr val="tx1">
                    <a:lumMod val="95000"/>
                    <a:lumOff val="5000"/>
                  </a:schemeClr>
                </a:solidFill>
                <a:latin typeface="+mj-lt"/>
              </a:defRPr>
            </a:lvl1pPr>
          </a:lstStyle>
          <a:p>
            <a:fld id="{1D8BD707-D9CF-40AE-B4C6-C98DA3205C09}" type="datetimeFigureOut">
              <a:rPr lang="en-US" smtClean="0"/>
              <a:t>5/26/2023</a:t>
            </a:fld>
            <a:endParaRPr lang="en-US"/>
          </a:p>
        </p:txBody>
      </p:sp>
      <p:sp>
        <p:nvSpPr>
          <p:cNvPr id="5" name="Footer Placeholder 4"/>
          <p:cNvSpPr>
            <a:spLocks noGrp="1"/>
          </p:cNvSpPr>
          <p:nvPr>
            <p:ph type="ftr" sz="quarter" idx="3"/>
          </p:nvPr>
        </p:nvSpPr>
        <p:spPr>
          <a:xfrm>
            <a:off x="3087370" y="9490366"/>
            <a:ext cx="3762180" cy="402336"/>
          </a:xfrm>
          <a:prstGeom prst="rect">
            <a:avLst/>
          </a:prstGeom>
        </p:spPr>
        <p:txBody>
          <a:bodyPr vert="horz" lIns="91440" tIns="45720" rIns="91440" bIns="45720" rtlCol="0" anchor="ctr"/>
          <a:lstStyle>
            <a:lvl1pPr algn="r">
              <a:defRPr sz="8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6908800" y="9490366"/>
            <a:ext cx="620713" cy="402336"/>
          </a:xfrm>
          <a:prstGeom prst="rect">
            <a:avLst/>
          </a:prstGeom>
        </p:spPr>
        <p:txBody>
          <a:bodyPr vert="horz" lIns="91440" tIns="45720" rIns="91440" bIns="45720" rtlCol="0" anchor="ctr"/>
          <a:lstStyle>
            <a:lvl1pPr algn="l">
              <a:defRPr sz="850">
                <a:solidFill>
                  <a:schemeClr val="tx1">
                    <a:lumMod val="95000"/>
                    <a:lumOff val="5000"/>
                  </a:schemeClr>
                </a:solidFill>
                <a:latin typeface="+mj-lt"/>
              </a:defRPr>
            </a:lvl1pPr>
          </a:lstStyle>
          <a:p>
            <a:fld id="{B6F15528-21DE-4FAA-801E-634DDDAF4B2B}" type="slidenum">
              <a:rPr lang="en-US" smtClean="0"/>
              <a:t>‹#›</a:t>
            </a:fld>
            <a:endParaRPr lang="en-US"/>
          </a:p>
        </p:txBody>
      </p:sp>
      <p:cxnSp>
        <p:nvCxnSpPr>
          <p:cNvPr id="7" name="Straight Connector 6"/>
          <p:cNvCxnSpPr/>
          <p:nvPr/>
        </p:nvCxnSpPr>
        <p:spPr>
          <a:xfrm flipV="1">
            <a:off x="485775" y="1211942"/>
            <a:ext cx="0" cy="1341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63797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777240" rtl="0" eaLnBrk="1" latinLnBrk="0" hangingPunct="1">
        <a:lnSpc>
          <a:spcPct val="80000"/>
        </a:lnSpc>
        <a:spcBef>
          <a:spcPct val="0"/>
        </a:spcBef>
        <a:buNone/>
        <a:defRPr sz="3740" kern="1200" cap="all" spc="85" baseline="0">
          <a:solidFill>
            <a:schemeClr val="tx1">
              <a:lumMod val="95000"/>
              <a:lumOff val="5000"/>
            </a:schemeClr>
          </a:solidFill>
          <a:latin typeface="+mj-lt"/>
          <a:ea typeface="+mj-ea"/>
          <a:cs typeface="+mj-cs"/>
        </a:defRPr>
      </a:lvl1pPr>
    </p:titleStyle>
    <p:bodyStyle>
      <a:lvl1pPr marL="77724" indent="-77724" algn="l" defTabSz="777240" rtl="0" eaLnBrk="1" latinLnBrk="0" hangingPunct="1">
        <a:lnSpc>
          <a:spcPct val="90000"/>
        </a:lnSpc>
        <a:spcBef>
          <a:spcPts val="1020"/>
        </a:spcBef>
        <a:spcAft>
          <a:spcPts val="170"/>
        </a:spcAft>
        <a:buClr>
          <a:schemeClr val="accent1"/>
        </a:buClr>
        <a:buSzPct val="100000"/>
        <a:buFont typeface="Tw Cen MT" panose="020B0602020104020603" pitchFamily="34" charset="0"/>
        <a:buChar char=" "/>
        <a:defRPr sz="1700" kern="1200">
          <a:solidFill>
            <a:schemeClr val="tx1"/>
          </a:solidFill>
          <a:latin typeface="+mn-lt"/>
          <a:ea typeface="+mn-ea"/>
          <a:cs typeface="+mn-cs"/>
        </a:defRPr>
      </a:lvl1pPr>
      <a:lvl2pPr marL="225400" indent="-116586" algn="l" defTabSz="777240" rtl="0" eaLnBrk="1" latinLnBrk="0" hangingPunct="1">
        <a:lnSpc>
          <a:spcPct val="90000"/>
        </a:lnSpc>
        <a:spcBef>
          <a:spcPts val="170"/>
        </a:spcBef>
        <a:spcAft>
          <a:spcPts val="340"/>
        </a:spcAft>
        <a:buClr>
          <a:schemeClr val="accent1"/>
        </a:buClr>
        <a:buFont typeface="Wingdings 3" pitchFamily="18" charset="2"/>
        <a:buChar char=""/>
        <a:defRPr sz="1360" kern="1200">
          <a:solidFill>
            <a:schemeClr val="tx1"/>
          </a:solidFill>
          <a:latin typeface="+mn-lt"/>
          <a:ea typeface="+mn-ea"/>
          <a:cs typeface="+mn-cs"/>
        </a:defRPr>
      </a:lvl2pPr>
      <a:lvl3pPr marL="380848"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3pPr>
      <a:lvl4pPr marL="505206"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4pPr>
      <a:lvl5pPr marL="660654"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5pPr>
      <a:lvl6pPr marL="777240"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6pPr>
      <a:lvl7pPr marL="901598"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7pPr>
      <a:lvl8pPr marL="1033729"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8pPr>
      <a:lvl9pPr marL="1158088"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3C2BCB-1DA9-AE9F-2ADA-B4903F781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38100"/>
            <a:ext cx="7543800" cy="3819525"/>
          </a:xfrm>
          <a:prstGeom prst="rect">
            <a:avLst/>
          </a:prstGeom>
        </p:spPr>
      </p:pic>
      <p:sp>
        <p:nvSpPr>
          <p:cNvPr id="3" name="object 3"/>
          <p:cNvSpPr txBox="1"/>
          <p:nvPr/>
        </p:nvSpPr>
        <p:spPr>
          <a:xfrm>
            <a:off x="1524000" y="1481138"/>
            <a:ext cx="4340225" cy="1644650"/>
          </a:xfrm>
          <a:prstGeom prst="rect">
            <a:avLst/>
          </a:prstGeom>
          <a:solidFill>
            <a:srgbClr val="333E50"/>
          </a:solidFill>
        </p:spPr>
        <p:txBody>
          <a:bodyPr vert="horz" wrap="square" lIns="0" tIns="29209" rIns="0" bIns="0" rtlCol="0">
            <a:spAutoFit/>
          </a:bodyPr>
          <a:lstStyle/>
          <a:p>
            <a:pPr marL="93980">
              <a:lnSpc>
                <a:spcPct val="100000"/>
              </a:lnSpc>
              <a:spcBef>
                <a:spcPts val="229"/>
              </a:spcBef>
            </a:pPr>
            <a:r>
              <a:rPr sz="3600" b="0" spc="-20" dirty="0">
                <a:solidFill>
                  <a:srgbClr val="FFFFFF"/>
                </a:solidFill>
                <a:latin typeface="Calibri Light"/>
                <a:cs typeface="Calibri Light"/>
              </a:rPr>
              <a:t>Lead</a:t>
            </a:r>
            <a:r>
              <a:rPr sz="3600" b="0" spc="-150" dirty="0">
                <a:solidFill>
                  <a:srgbClr val="FFFFFF"/>
                </a:solidFill>
                <a:latin typeface="Calibri Light"/>
                <a:cs typeface="Calibri Light"/>
              </a:rPr>
              <a:t> </a:t>
            </a:r>
            <a:r>
              <a:rPr sz="3600" b="0" spc="-60" dirty="0">
                <a:solidFill>
                  <a:srgbClr val="FFFFFF"/>
                </a:solidFill>
                <a:latin typeface="Calibri Light"/>
                <a:cs typeface="Calibri Light"/>
              </a:rPr>
              <a:t>Score</a:t>
            </a:r>
            <a:r>
              <a:rPr sz="3600" b="0" spc="-145" dirty="0">
                <a:solidFill>
                  <a:srgbClr val="FFFFFF"/>
                </a:solidFill>
                <a:latin typeface="Calibri Light"/>
                <a:cs typeface="Calibri Light"/>
              </a:rPr>
              <a:t> </a:t>
            </a:r>
            <a:r>
              <a:rPr sz="3600" b="0" spc="-25" dirty="0">
                <a:solidFill>
                  <a:srgbClr val="FFFFFF"/>
                </a:solidFill>
                <a:latin typeface="Calibri Light"/>
                <a:cs typeface="Calibri Light"/>
              </a:rPr>
              <a:t>Case</a:t>
            </a:r>
            <a:r>
              <a:rPr sz="3600" b="0" spc="-145" dirty="0">
                <a:solidFill>
                  <a:srgbClr val="FFFFFF"/>
                </a:solidFill>
                <a:latin typeface="Calibri Light"/>
                <a:cs typeface="Calibri Light"/>
              </a:rPr>
              <a:t> </a:t>
            </a:r>
            <a:r>
              <a:rPr sz="3600" b="0" spc="-10" dirty="0">
                <a:solidFill>
                  <a:srgbClr val="FFFFFF"/>
                </a:solidFill>
                <a:latin typeface="Calibri Light"/>
                <a:cs typeface="Calibri Light"/>
              </a:rPr>
              <a:t>Study</a:t>
            </a:r>
            <a:endParaRPr sz="3600" dirty="0">
              <a:latin typeface="Calibri Light"/>
              <a:cs typeface="Calibri Light"/>
            </a:endParaRPr>
          </a:p>
          <a:p>
            <a:pPr>
              <a:lnSpc>
                <a:spcPct val="100000"/>
              </a:lnSpc>
              <a:spcBef>
                <a:spcPts val="40"/>
              </a:spcBef>
            </a:pPr>
            <a:endParaRPr sz="3100" dirty="0">
              <a:latin typeface="Calibri Light"/>
              <a:cs typeface="Calibri Light"/>
            </a:endParaRPr>
          </a:p>
          <a:p>
            <a:pPr marL="990600">
              <a:lnSpc>
                <a:spcPct val="100000"/>
              </a:lnSpc>
              <a:spcBef>
                <a:spcPts val="5"/>
              </a:spcBef>
            </a:pPr>
            <a:r>
              <a:rPr sz="2200" spc="55" dirty="0">
                <a:solidFill>
                  <a:srgbClr val="F1F1F1"/>
                </a:solidFill>
                <a:latin typeface="Calibri"/>
                <a:cs typeface="Calibri"/>
              </a:rPr>
              <a:t>Summary</a:t>
            </a:r>
            <a:r>
              <a:rPr sz="2200" spc="165" dirty="0">
                <a:solidFill>
                  <a:srgbClr val="F1F1F1"/>
                </a:solidFill>
                <a:latin typeface="Calibri"/>
                <a:cs typeface="Calibri"/>
              </a:rPr>
              <a:t> </a:t>
            </a:r>
            <a:r>
              <a:rPr sz="2200" spc="45" dirty="0">
                <a:solidFill>
                  <a:srgbClr val="F1F1F1"/>
                </a:solidFill>
                <a:latin typeface="Calibri"/>
                <a:cs typeface="Calibri"/>
              </a:rPr>
              <a:t>report</a:t>
            </a:r>
            <a:endParaRPr sz="2200" dirty="0">
              <a:latin typeface="Calibri"/>
              <a:cs typeface="Calibri"/>
            </a:endParaRPr>
          </a:p>
        </p:txBody>
      </p:sp>
      <p:sp>
        <p:nvSpPr>
          <p:cNvPr id="4" name="object 4"/>
          <p:cNvSpPr txBox="1"/>
          <p:nvPr/>
        </p:nvSpPr>
        <p:spPr>
          <a:xfrm>
            <a:off x="1172578" y="285610"/>
            <a:ext cx="3652520" cy="721995"/>
          </a:xfrm>
          <a:prstGeom prst="rect">
            <a:avLst/>
          </a:prstGeom>
          <a:solidFill>
            <a:srgbClr val="F1F1F1"/>
          </a:solidFill>
        </p:spPr>
        <p:txBody>
          <a:bodyPr vert="horz" wrap="square" lIns="0" tIns="187960" rIns="0" bIns="0" rtlCol="0">
            <a:spAutoFit/>
          </a:bodyPr>
          <a:lstStyle/>
          <a:p>
            <a:pPr marL="553085">
              <a:lnSpc>
                <a:spcPct val="100000"/>
              </a:lnSpc>
              <a:spcBef>
                <a:spcPts val="1480"/>
              </a:spcBef>
            </a:pPr>
            <a:r>
              <a:rPr sz="2200" b="0" dirty="0">
                <a:solidFill>
                  <a:srgbClr val="2E5395"/>
                </a:solidFill>
                <a:latin typeface="Calibri Light"/>
                <a:cs typeface="Calibri Light"/>
              </a:rPr>
              <a:t>X</a:t>
            </a:r>
            <a:r>
              <a:rPr sz="2200" b="0" spc="-15" dirty="0">
                <a:solidFill>
                  <a:srgbClr val="2E5395"/>
                </a:solidFill>
                <a:latin typeface="Calibri Light"/>
                <a:cs typeface="Calibri Light"/>
              </a:rPr>
              <a:t> </a:t>
            </a:r>
            <a:r>
              <a:rPr sz="2200" b="0" dirty="0">
                <a:solidFill>
                  <a:srgbClr val="2E5395"/>
                </a:solidFill>
                <a:latin typeface="Calibri Light"/>
                <a:cs typeface="Calibri Light"/>
              </a:rPr>
              <a:t>Education </a:t>
            </a:r>
            <a:r>
              <a:rPr sz="2200" b="0" spc="-10" dirty="0">
                <a:solidFill>
                  <a:srgbClr val="2E5395"/>
                </a:solidFill>
                <a:latin typeface="Calibri Light"/>
                <a:cs typeface="Calibri Light"/>
              </a:rPr>
              <a:t>Company</a:t>
            </a:r>
            <a:endParaRPr sz="2200" dirty="0">
              <a:latin typeface="Calibri Light"/>
              <a:cs typeface="Calibri Light"/>
            </a:endParaRPr>
          </a:p>
        </p:txBody>
      </p:sp>
      <p:graphicFrame>
        <p:nvGraphicFramePr>
          <p:cNvPr id="9" name="Table 9">
            <a:extLst>
              <a:ext uri="{FF2B5EF4-FFF2-40B4-BE49-F238E27FC236}">
                <a16:creationId xmlns:a16="http://schemas.microsoft.com/office/drawing/2014/main" id="{4FF1CA3E-7692-7BEB-45F5-79A61D9E58DC}"/>
              </a:ext>
            </a:extLst>
          </p:cNvPr>
          <p:cNvGraphicFramePr>
            <a:graphicFrameLocks noGrp="1"/>
          </p:cNvGraphicFramePr>
          <p:nvPr>
            <p:extLst>
              <p:ext uri="{D42A27DB-BD31-4B8C-83A1-F6EECF244321}">
                <p14:modId xmlns:p14="http://schemas.microsoft.com/office/powerpoint/2010/main" val="3465551763"/>
              </p:ext>
            </p:extLst>
          </p:nvPr>
        </p:nvGraphicFramePr>
        <p:xfrm>
          <a:off x="152400" y="3914162"/>
          <a:ext cx="7505700" cy="5906235"/>
        </p:xfrm>
        <a:graphic>
          <a:graphicData uri="http://schemas.openxmlformats.org/drawingml/2006/table">
            <a:tbl>
              <a:tblPr firstRow="1" bandRow="1">
                <a:tableStyleId>{5C22544A-7EE6-4342-B048-85BDC9FD1C3A}</a:tableStyleId>
              </a:tblPr>
              <a:tblGrid>
                <a:gridCol w="709274">
                  <a:extLst>
                    <a:ext uri="{9D8B030D-6E8A-4147-A177-3AD203B41FA5}">
                      <a16:colId xmlns:a16="http://schemas.microsoft.com/office/drawing/2014/main" val="2119875764"/>
                    </a:ext>
                  </a:extLst>
                </a:gridCol>
                <a:gridCol w="1445690">
                  <a:extLst>
                    <a:ext uri="{9D8B030D-6E8A-4147-A177-3AD203B41FA5}">
                      <a16:colId xmlns:a16="http://schemas.microsoft.com/office/drawing/2014/main" val="2250344537"/>
                    </a:ext>
                  </a:extLst>
                </a:gridCol>
                <a:gridCol w="5350736">
                  <a:extLst>
                    <a:ext uri="{9D8B030D-6E8A-4147-A177-3AD203B41FA5}">
                      <a16:colId xmlns:a16="http://schemas.microsoft.com/office/drawing/2014/main" val="2172517577"/>
                    </a:ext>
                  </a:extLst>
                </a:gridCol>
              </a:tblGrid>
              <a:tr h="581787">
                <a:tc>
                  <a:txBody>
                    <a:bodyPr/>
                    <a:lstStyle/>
                    <a:p>
                      <a:r>
                        <a:rPr lang="en-US" dirty="0"/>
                        <a:t>Steps</a:t>
                      </a:r>
                    </a:p>
                  </a:txBody>
                  <a:tcPr/>
                </a:tc>
                <a:tc gridSpan="2">
                  <a:txBody>
                    <a:bodyPr/>
                    <a:lstStyle/>
                    <a:p>
                      <a:r>
                        <a:rPr lang="en-US" dirty="0"/>
                        <a:t>Analysis Process</a:t>
                      </a:r>
                    </a:p>
                  </a:txBody>
                  <a:tcPr/>
                </a:tc>
                <a:tc hMerge="1">
                  <a:txBody>
                    <a:bodyPr/>
                    <a:lstStyle/>
                    <a:p>
                      <a:endParaRPr lang="en-US" dirty="0"/>
                    </a:p>
                  </a:txBody>
                  <a:tcPr/>
                </a:tc>
                <a:extLst>
                  <a:ext uri="{0D108BD9-81ED-4DB2-BD59-A6C34878D82A}">
                    <a16:rowId xmlns:a16="http://schemas.microsoft.com/office/drawing/2014/main" val="3119035149"/>
                  </a:ext>
                </a:extLst>
              </a:tr>
              <a:tr h="1075080">
                <a:tc>
                  <a:txBody>
                    <a:bodyPr/>
                    <a:lstStyle/>
                    <a:p>
                      <a:r>
                        <a:rPr lang="en-US" dirty="0"/>
                        <a:t>1.</a:t>
                      </a:r>
                    </a:p>
                  </a:txBody>
                  <a:tcPr/>
                </a:tc>
                <a:tc>
                  <a:txBody>
                    <a:bodyPr/>
                    <a:lstStyle/>
                    <a:p>
                      <a:r>
                        <a:rPr lang="en-US" dirty="0"/>
                        <a:t>Data Loading &amp; Analyzing</a:t>
                      </a:r>
                    </a:p>
                  </a:txBody>
                  <a:tcPr/>
                </a:tc>
                <a:tc>
                  <a:txBody>
                    <a:bodyPr/>
                    <a:lstStyle/>
                    <a:p>
                      <a:r>
                        <a:rPr lang="en-US" sz="1530" b="0" i="0" kern="1200" dirty="0">
                          <a:solidFill>
                            <a:schemeClr val="dk1"/>
                          </a:solidFill>
                          <a:effectLst/>
                          <a:latin typeface="+mn-lt"/>
                          <a:ea typeface="+mn-ea"/>
                          <a:cs typeface="+mn-cs"/>
                        </a:rPr>
                        <a:t>In this step, we will proceed to download the data into a Python Integrated Development Environment (IDE) and perform an analysis of the data. We will examine the data types, shape, and features present in the data frame.</a:t>
                      </a:r>
                    </a:p>
                  </a:txBody>
                  <a:tcPr/>
                </a:tc>
                <a:extLst>
                  <a:ext uri="{0D108BD9-81ED-4DB2-BD59-A6C34878D82A}">
                    <a16:rowId xmlns:a16="http://schemas.microsoft.com/office/drawing/2014/main" val="4148437626"/>
                  </a:ext>
                </a:extLst>
              </a:tr>
              <a:tr h="830307">
                <a:tc>
                  <a:txBody>
                    <a:bodyPr/>
                    <a:lstStyle/>
                    <a:p>
                      <a:r>
                        <a:rPr lang="en-US" dirty="0"/>
                        <a:t>2.</a:t>
                      </a:r>
                    </a:p>
                  </a:txBody>
                  <a:tcPr/>
                </a:tc>
                <a:tc>
                  <a:txBody>
                    <a:bodyPr/>
                    <a:lstStyle/>
                    <a:p>
                      <a:r>
                        <a:rPr lang="en-US" dirty="0"/>
                        <a:t>Data Cleaning</a:t>
                      </a:r>
                    </a:p>
                  </a:txBody>
                  <a:tcPr/>
                </a:tc>
                <a:tc>
                  <a:txBody>
                    <a:bodyPr/>
                    <a:lstStyle/>
                    <a:p>
                      <a:r>
                        <a:rPr lang="en-US" sz="1530" b="0" i="0" kern="1200" dirty="0">
                          <a:solidFill>
                            <a:schemeClr val="dk1"/>
                          </a:solidFill>
                          <a:effectLst/>
                          <a:latin typeface="+mn-lt"/>
                          <a:ea typeface="+mn-ea"/>
                          <a:cs typeface="+mn-cs"/>
                        </a:rPr>
                        <a:t>The analysis includes handling null values by either eliminating columns or imputing them with the most frequent values, as well as identifying and analyzing outliers.</a:t>
                      </a:r>
                      <a:endParaRPr lang="en-US" dirty="0"/>
                    </a:p>
                  </a:txBody>
                  <a:tcPr/>
                </a:tc>
                <a:extLst>
                  <a:ext uri="{0D108BD9-81ED-4DB2-BD59-A6C34878D82A}">
                    <a16:rowId xmlns:a16="http://schemas.microsoft.com/office/drawing/2014/main" val="1211190196"/>
                  </a:ext>
                </a:extLst>
              </a:tr>
              <a:tr h="1075080">
                <a:tc>
                  <a:txBody>
                    <a:bodyPr/>
                    <a:lstStyle/>
                    <a:p>
                      <a:r>
                        <a:rPr lang="en-US" dirty="0"/>
                        <a:t>3.</a:t>
                      </a:r>
                    </a:p>
                  </a:txBody>
                  <a:tcPr/>
                </a:tc>
                <a:tc>
                  <a:txBody>
                    <a:bodyPr/>
                    <a:lstStyle/>
                    <a:p>
                      <a:r>
                        <a:rPr lang="en-US" dirty="0"/>
                        <a:t>Exploratory Data Analysis</a:t>
                      </a:r>
                    </a:p>
                  </a:txBody>
                  <a:tcPr/>
                </a:tc>
                <a:tc>
                  <a:txBody>
                    <a:bodyPr/>
                    <a:lstStyle/>
                    <a:p>
                      <a:r>
                        <a:rPr lang="en-US" sz="1530" b="0" i="0" kern="1200" dirty="0">
                          <a:solidFill>
                            <a:schemeClr val="dk1"/>
                          </a:solidFill>
                          <a:effectLst/>
                          <a:latin typeface="+mn-lt"/>
                          <a:ea typeface="+mn-ea"/>
                          <a:cs typeface="+mn-cs"/>
                        </a:rPr>
                        <a:t>Perform a comprehensive analysis of the data to uncover insights that can be valuable for decision-making purposes, while also identifying and eliminating columns that do not contribute significantly to the decision-making process.</a:t>
                      </a:r>
                      <a:endParaRPr lang="en-US" dirty="0"/>
                    </a:p>
                  </a:txBody>
                  <a:tcPr/>
                </a:tc>
                <a:extLst>
                  <a:ext uri="{0D108BD9-81ED-4DB2-BD59-A6C34878D82A}">
                    <a16:rowId xmlns:a16="http://schemas.microsoft.com/office/drawing/2014/main" val="1162240205"/>
                  </a:ext>
                </a:extLst>
              </a:tr>
              <a:tr h="1319853">
                <a:tc>
                  <a:txBody>
                    <a:bodyPr/>
                    <a:lstStyle/>
                    <a:p>
                      <a:r>
                        <a:rPr lang="en-US" dirty="0"/>
                        <a:t>4.</a:t>
                      </a:r>
                    </a:p>
                  </a:txBody>
                  <a:tcPr/>
                </a:tc>
                <a:tc>
                  <a:txBody>
                    <a:bodyPr/>
                    <a:lstStyle/>
                    <a:p>
                      <a:r>
                        <a:rPr lang="en-US" dirty="0"/>
                        <a:t>Data </a:t>
                      </a:r>
                      <a:r>
                        <a:rPr lang="en-US" sz="1530" b="0" i="0" kern="1200" dirty="0">
                          <a:solidFill>
                            <a:schemeClr val="dk1"/>
                          </a:solidFill>
                          <a:effectLst/>
                          <a:latin typeface="+mn-lt"/>
                          <a:ea typeface="+mn-ea"/>
                          <a:cs typeface="+mn-cs"/>
                        </a:rPr>
                        <a:t>Pre-processing</a:t>
                      </a:r>
                      <a:endParaRPr lang="en-US" dirty="0"/>
                    </a:p>
                  </a:txBody>
                  <a:tcPr/>
                </a:tc>
                <a:tc>
                  <a:txBody>
                    <a:bodyPr/>
                    <a:lstStyle/>
                    <a:p>
                      <a:r>
                        <a:rPr lang="en-US" sz="1530" b="0" i="0" kern="1200" dirty="0">
                          <a:solidFill>
                            <a:schemeClr val="dk1"/>
                          </a:solidFill>
                          <a:effectLst/>
                          <a:latin typeface="+mn-lt"/>
                          <a:ea typeface="+mn-ea"/>
                          <a:cs typeface="+mn-cs"/>
                        </a:rPr>
                        <a:t>The preprocessing steps include handling categorical features, converting numeric features to the appropriate data type, conducting SMOTE analysis to address data imbalance, performing feature scaling, and splitting the data into training and testing sets.</a:t>
                      </a:r>
                      <a:endParaRPr lang="en-US" dirty="0"/>
                    </a:p>
                  </a:txBody>
                  <a:tcPr/>
                </a:tc>
                <a:extLst>
                  <a:ext uri="{0D108BD9-81ED-4DB2-BD59-A6C34878D82A}">
                    <a16:rowId xmlns:a16="http://schemas.microsoft.com/office/drawing/2014/main" val="2414338129"/>
                  </a:ext>
                </a:extLst>
              </a:tr>
              <a:tr h="976522">
                <a:tc>
                  <a:txBody>
                    <a:bodyPr/>
                    <a:lstStyle/>
                    <a:p>
                      <a:r>
                        <a:rPr lang="en-US" dirty="0"/>
                        <a:t>5.</a:t>
                      </a:r>
                    </a:p>
                  </a:txBody>
                  <a:tcPr/>
                </a:tc>
                <a:tc>
                  <a:txBody>
                    <a:bodyPr/>
                    <a:lstStyle/>
                    <a:p>
                      <a:r>
                        <a:rPr lang="en-US" dirty="0"/>
                        <a:t>Model Building &amp; Evaluation</a:t>
                      </a:r>
                    </a:p>
                  </a:txBody>
                  <a:tcPr/>
                </a:tc>
                <a:tc>
                  <a:txBody>
                    <a:bodyPr/>
                    <a:lstStyle/>
                    <a:p>
                      <a:r>
                        <a:rPr lang="en-US" sz="1530" b="0" i="0" kern="1200" dirty="0">
                          <a:solidFill>
                            <a:schemeClr val="dk1"/>
                          </a:solidFill>
                          <a:effectLst/>
                          <a:latin typeface="+mn-lt"/>
                          <a:ea typeface="+mn-ea"/>
                          <a:cs typeface="+mn-cs"/>
                        </a:rPr>
                        <a:t>As part of preprocessing, multicollinearity and insignificant features are eliminated, and the model's performance is evaluated using true positive rate and false positive rate to maximize accurate classification.</a:t>
                      </a:r>
                      <a:endParaRPr lang="en-US" dirty="0"/>
                    </a:p>
                  </a:txBody>
                  <a:tcPr/>
                </a:tc>
                <a:extLst>
                  <a:ext uri="{0D108BD9-81ED-4DB2-BD59-A6C34878D82A}">
                    <a16:rowId xmlns:a16="http://schemas.microsoft.com/office/drawing/2014/main" val="292068608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15505" y="9144000"/>
            <a:ext cx="40449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Page</a:t>
            </a:r>
            <a:r>
              <a:rPr sz="1100" spc="-5" dirty="0">
                <a:latin typeface="Calibri"/>
                <a:cs typeface="Calibri"/>
              </a:rPr>
              <a:t> </a:t>
            </a:r>
            <a:r>
              <a:rPr sz="1100" spc="-50" dirty="0">
                <a:latin typeface="Calibri"/>
                <a:cs typeface="Calibri"/>
              </a:rPr>
              <a:t>1</a:t>
            </a:r>
            <a:endParaRPr sz="1100" dirty="0">
              <a:latin typeface="Calibri"/>
              <a:cs typeface="Calibri"/>
            </a:endParaRPr>
          </a:p>
        </p:txBody>
      </p:sp>
      <p:sp>
        <p:nvSpPr>
          <p:cNvPr id="5" name="Rectangle 4">
            <a:extLst>
              <a:ext uri="{FF2B5EF4-FFF2-40B4-BE49-F238E27FC236}">
                <a16:creationId xmlns:a16="http://schemas.microsoft.com/office/drawing/2014/main" id="{7473E926-5AFD-0B88-5FE0-5469A2A63362}"/>
              </a:ext>
            </a:extLst>
          </p:cNvPr>
          <p:cNvSpPr/>
          <p:nvPr/>
        </p:nvSpPr>
        <p:spPr>
          <a:xfrm>
            <a:off x="228600" y="1752600"/>
            <a:ext cx="7391400" cy="6934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2000" b="1" i="0" kern="1200" dirty="0">
                <a:solidFill>
                  <a:schemeClr val="tx1"/>
                </a:solidFill>
                <a:effectLst/>
                <a:latin typeface="Google Sans"/>
              </a:rPr>
              <a:t>Analysis Summary</a:t>
            </a:r>
          </a:p>
          <a:p>
            <a:pPr marL="342900" indent="-342900">
              <a:buFont typeface="Arial" panose="020B0604020202020204" pitchFamily="34" charset="0"/>
              <a:buChar char="•"/>
            </a:pPr>
            <a:endParaRPr lang="en-US" sz="1900" b="0" i="0" kern="1200" dirty="0">
              <a:solidFill>
                <a:schemeClr val="tx1"/>
              </a:solidFill>
              <a:effectLst/>
              <a:latin typeface="Google Sans"/>
            </a:endParaRPr>
          </a:p>
          <a:p>
            <a:pPr marL="342900" indent="-342900">
              <a:buFont typeface="Arial" panose="020B0604020202020204" pitchFamily="34" charset="0"/>
              <a:buChar char="•"/>
            </a:pPr>
            <a:r>
              <a:rPr lang="en-US" sz="1900" b="0" i="0" kern="1200" dirty="0">
                <a:solidFill>
                  <a:schemeClr val="tx1"/>
                </a:solidFill>
                <a:effectLst/>
                <a:latin typeface="Google Sans"/>
              </a:rPr>
              <a:t>Exploratory Data Analysis (EDA) was beneficial in assessing the usefulness of columns for decision-making.</a:t>
            </a:r>
          </a:p>
          <a:p>
            <a:pPr marL="342900" indent="-342900">
              <a:buFont typeface="Arial" panose="020B0604020202020204" pitchFamily="34" charset="0"/>
              <a:buChar char="•"/>
            </a:pPr>
            <a:r>
              <a:rPr lang="en-US" sz="1900" b="0" i="0" kern="1200" dirty="0">
                <a:solidFill>
                  <a:schemeClr val="tx1"/>
                </a:solidFill>
                <a:effectLst/>
                <a:latin typeface="Google Sans"/>
              </a:rPr>
              <a:t>Columns with a single value, such as 'Do not Call' and 'Do not Email', were identified and eliminated directly during EDA.</a:t>
            </a:r>
          </a:p>
          <a:p>
            <a:pPr marL="342900" indent="-342900">
              <a:buFont typeface="Arial" panose="020B0604020202020204" pitchFamily="34" charset="0"/>
              <a:buChar char="•"/>
            </a:pPr>
            <a:r>
              <a:rPr lang="en-US" sz="1900" b="0" i="0" kern="1200" dirty="0">
                <a:solidFill>
                  <a:schemeClr val="tx1"/>
                </a:solidFill>
                <a:effectLst/>
                <a:latin typeface="Google Sans"/>
              </a:rPr>
              <a:t>Columns like 'Tags' and 'Last Notable Activity' were found to have multiple categorical variables that provide valuable information for decision-making.</a:t>
            </a:r>
          </a:p>
          <a:p>
            <a:pPr marL="342900" indent="-342900">
              <a:buFont typeface="Arial" panose="020B0604020202020204" pitchFamily="34" charset="0"/>
              <a:buChar char="•"/>
            </a:pPr>
            <a:r>
              <a:rPr lang="en-US" sz="1900" b="0" i="0" kern="1200" dirty="0">
                <a:solidFill>
                  <a:schemeClr val="tx1"/>
                </a:solidFill>
                <a:effectLst/>
                <a:latin typeface="Google Sans"/>
              </a:rPr>
              <a:t>EDA helped in determining which columns are relevant and should be considered in the decision-making process.</a:t>
            </a:r>
          </a:p>
          <a:p>
            <a:pPr marL="342900" indent="-342900">
              <a:buFont typeface="Arial" panose="020B0604020202020204" pitchFamily="34" charset="0"/>
              <a:buChar char="•"/>
            </a:pPr>
            <a:endParaRPr lang="en-US" sz="1900" spc="-10" dirty="0">
              <a:solidFill>
                <a:schemeClr val="tx1"/>
              </a:solidFill>
              <a:latin typeface="Google Sans"/>
              <a:cs typeface="Calibri Light"/>
            </a:endParaRPr>
          </a:p>
          <a:p>
            <a:pPr marL="342900" indent="-342900">
              <a:buFont typeface="Arial" panose="020B0604020202020204" pitchFamily="34" charset="0"/>
              <a:buChar char="•"/>
            </a:pPr>
            <a:endParaRPr lang="en-US" sz="1900" spc="-10" dirty="0">
              <a:solidFill>
                <a:schemeClr val="tx1"/>
              </a:solidFill>
              <a:latin typeface="Google Sans"/>
              <a:cs typeface="Calibri Light"/>
            </a:endParaRPr>
          </a:p>
          <a:p>
            <a:r>
              <a:rPr lang="en-US" sz="2000" b="1" spc="-10" dirty="0">
                <a:latin typeface="Google Sans"/>
                <a:cs typeface="Calibri Light"/>
              </a:rPr>
              <a:t>Model Outcome</a:t>
            </a:r>
          </a:p>
          <a:p>
            <a:pPr marL="510540">
              <a:lnSpc>
                <a:spcPts val="1015"/>
              </a:lnSpc>
            </a:pPr>
            <a:endParaRPr lang="en-US" sz="2000" b="1" spc="-10" dirty="0">
              <a:latin typeface="Google Sans"/>
              <a:cs typeface="Calibri Light"/>
            </a:endParaRPr>
          </a:p>
          <a:p>
            <a:pPr marL="510540">
              <a:lnSpc>
                <a:spcPts val="1015"/>
              </a:lnSpc>
            </a:pPr>
            <a:endParaRPr lang="en-US" sz="2000" dirty="0">
              <a:solidFill>
                <a:srgbClr val="1F3762"/>
              </a:solidFill>
              <a:latin typeface="Google Sans"/>
              <a:cs typeface="Calibri Light"/>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accent2">
                    <a:lumMod val="75000"/>
                  </a:schemeClr>
                </a:solidFill>
                <a:effectLst/>
                <a:latin typeface="Söhne"/>
              </a:rPr>
              <a:t>In Model 1, our model successfully identifies 82.7% of the leads.</a:t>
            </a: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accent2">
                  <a:lumMod val="75000"/>
                </a:schemeClr>
              </a:solidFill>
              <a:effectLst/>
              <a:latin typeface="Söhne"/>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accent2">
                    <a:lumMod val="75000"/>
                  </a:schemeClr>
                </a:solidFill>
                <a:effectLst/>
                <a:latin typeface="Söhne"/>
              </a:rPr>
              <a:t>In Model 2, our model accurately identifies 82.77% of the leads.</a:t>
            </a: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accent2">
                  <a:lumMod val="75000"/>
                </a:schemeClr>
              </a:solidFill>
              <a:effectLst/>
              <a:latin typeface="Söhne"/>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accent2">
                    <a:lumMod val="75000"/>
                  </a:schemeClr>
                </a:solidFill>
                <a:effectLst/>
                <a:latin typeface="Söhne"/>
              </a:rPr>
              <a:t>In Model 3, our model achieves a lead identification rate of 91.25%. However, it is worth noting that within this identification rate, 9.51% of the leads are misclassified.</a:t>
            </a:r>
          </a:p>
        </p:txBody>
      </p:sp>
      <p:sp>
        <p:nvSpPr>
          <p:cNvPr id="11" name="Rectangle 10">
            <a:extLst>
              <a:ext uri="{FF2B5EF4-FFF2-40B4-BE49-F238E27FC236}">
                <a16:creationId xmlns:a16="http://schemas.microsoft.com/office/drawing/2014/main" id="{501BC4A0-A9C2-1DF9-16A5-4F916F31AA1A}"/>
              </a:ext>
            </a:extLst>
          </p:cNvPr>
          <p:cNvSpPr/>
          <p:nvPr/>
        </p:nvSpPr>
        <p:spPr>
          <a:xfrm>
            <a:off x="228600" y="609600"/>
            <a:ext cx="73914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4000" dirty="0">
                <a:ln w="0"/>
                <a:solidFill>
                  <a:schemeClr val="accent1"/>
                </a:solidFill>
                <a:effectLst>
                  <a:outerShdw blurRad="38100" dist="25400" dir="5400000" algn="ctr" rotWithShape="0">
                    <a:srgbClr val="6E747A">
                      <a:alpha val="43000"/>
                    </a:srgbClr>
                  </a:outerShdw>
                </a:effectLst>
                <a:latin typeface="Google Sans"/>
              </a:rPr>
              <a:t>Summary</a:t>
            </a:r>
            <a:r>
              <a:rPr lang="en-US" sz="4000" b="1" dirty="0">
                <a:latin typeface="Google Sans"/>
              </a:rPr>
              <a:t> </a:t>
            </a:r>
            <a:r>
              <a:rPr lang="en-US" sz="4000" dirty="0">
                <a:ln w="0"/>
                <a:solidFill>
                  <a:schemeClr val="accent1"/>
                </a:solidFill>
                <a:effectLst>
                  <a:outerShdw blurRad="38100" dist="25400" dir="5400000" algn="ctr" rotWithShape="0">
                    <a:srgbClr val="6E747A">
                      <a:alpha val="43000"/>
                    </a:srgbClr>
                  </a:outerShdw>
                </a:effectLst>
                <a:latin typeface="Google Sans"/>
              </a:rPr>
              <a:t>Report</a:t>
            </a:r>
            <a:endParaRPr lang="en-US" sz="4000" b="1" dirty="0">
              <a:latin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6D3817-CFD2-F452-5243-941BE3710C26}"/>
              </a:ext>
            </a:extLst>
          </p:cNvPr>
          <p:cNvSpPr/>
          <p:nvPr/>
        </p:nvSpPr>
        <p:spPr>
          <a:xfrm>
            <a:off x="228600" y="228600"/>
            <a:ext cx="7315200" cy="9601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62230">
              <a:lnSpc>
                <a:spcPct val="100000"/>
              </a:lnSpc>
            </a:pPr>
            <a:r>
              <a:rPr lang="en-US" sz="2800" b="0" dirty="0">
                <a:solidFill>
                  <a:srgbClr val="2E5395"/>
                </a:solidFill>
                <a:latin typeface="Calibri Light"/>
                <a:cs typeface="Calibri Light"/>
              </a:rPr>
              <a:t>Understanding</a:t>
            </a:r>
            <a:r>
              <a:rPr lang="en-US" sz="2800" b="0" spc="-40" dirty="0">
                <a:solidFill>
                  <a:srgbClr val="2E5395"/>
                </a:solidFill>
                <a:latin typeface="Calibri Light"/>
                <a:cs typeface="Calibri Light"/>
              </a:rPr>
              <a:t> </a:t>
            </a:r>
            <a:r>
              <a:rPr lang="en-US" sz="2800" b="0" dirty="0">
                <a:solidFill>
                  <a:srgbClr val="2E5395"/>
                </a:solidFill>
                <a:latin typeface="Calibri Light"/>
                <a:cs typeface="Calibri Light"/>
              </a:rPr>
              <a:t>from</a:t>
            </a:r>
            <a:r>
              <a:rPr lang="en-US" sz="2800" b="0" spc="-25" dirty="0">
                <a:solidFill>
                  <a:srgbClr val="2E5395"/>
                </a:solidFill>
                <a:latin typeface="Calibri Light"/>
                <a:cs typeface="Calibri Light"/>
              </a:rPr>
              <a:t> </a:t>
            </a:r>
            <a:r>
              <a:rPr lang="en-US" sz="2800" b="0" dirty="0">
                <a:solidFill>
                  <a:srgbClr val="2E5395"/>
                </a:solidFill>
                <a:latin typeface="Calibri Light"/>
                <a:cs typeface="Calibri Light"/>
              </a:rPr>
              <a:t>Model</a:t>
            </a:r>
            <a:r>
              <a:rPr lang="en-US" sz="2800" b="0" spc="-15" dirty="0">
                <a:solidFill>
                  <a:srgbClr val="2E5395"/>
                </a:solidFill>
                <a:latin typeface="Calibri Light"/>
                <a:cs typeface="Calibri Light"/>
              </a:rPr>
              <a:t> </a:t>
            </a:r>
            <a:r>
              <a:rPr lang="en-US" sz="2800" b="0" spc="-50" dirty="0">
                <a:solidFill>
                  <a:srgbClr val="2E5395"/>
                </a:solidFill>
                <a:latin typeface="Calibri Light"/>
                <a:cs typeface="Calibri Light"/>
              </a:rPr>
              <a:t>1</a:t>
            </a:r>
            <a:endParaRPr lang="en-US" sz="2800" dirty="0">
              <a:latin typeface="Calibri Light"/>
              <a:cs typeface="Calibri Light"/>
            </a:endParaRPr>
          </a:p>
          <a:p>
            <a:pPr marL="62230" marR="26034" algn="just">
              <a:spcBef>
                <a:spcPts val="365"/>
              </a:spcBef>
            </a:pPr>
            <a:r>
              <a:rPr lang="en-US" sz="1600" b="0" i="0" kern="1200" dirty="0">
                <a:solidFill>
                  <a:schemeClr val="tx1"/>
                </a:solidFill>
                <a:effectLst/>
                <a:latin typeface="Google Sans"/>
              </a:rPr>
              <a:t>In model 1, it was observed that certain features, namely 'Country' and 'How did you hear about X Education', were deemed insignificant and did not contribute significantly to the model. Consequently, in model 2, these features were eliminated from consideration.</a:t>
            </a:r>
          </a:p>
          <a:p>
            <a:pPr marL="62230" marR="26034" algn="just">
              <a:lnSpc>
                <a:spcPct val="109800"/>
              </a:lnSpc>
              <a:spcBef>
                <a:spcPts val="365"/>
              </a:spcBef>
            </a:pPr>
            <a:endParaRPr lang="en-US" sz="1800" dirty="0">
              <a:latin typeface="Times New Roman"/>
              <a:cs typeface="Times New Roman"/>
            </a:endParaRPr>
          </a:p>
          <a:p>
            <a:pPr marL="62230">
              <a:lnSpc>
                <a:spcPct val="100000"/>
              </a:lnSpc>
              <a:spcBef>
                <a:spcPts val="5"/>
              </a:spcBef>
            </a:pPr>
            <a:r>
              <a:rPr lang="en-US" sz="2800" b="0" dirty="0">
                <a:solidFill>
                  <a:srgbClr val="2E5395"/>
                </a:solidFill>
                <a:latin typeface="Calibri Light"/>
                <a:cs typeface="Calibri Light"/>
              </a:rPr>
              <a:t>Understanding</a:t>
            </a:r>
            <a:r>
              <a:rPr lang="en-US" sz="2800" b="0" spc="-40" dirty="0">
                <a:solidFill>
                  <a:srgbClr val="2E5395"/>
                </a:solidFill>
                <a:latin typeface="Calibri Light"/>
                <a:cs typeface="Calibri Light"/>
              </a:rPr>
              <a:t> </a:t>
            </a:r>
            <a:r>
              <a:rPr lang="en-US" sz="2800" b="0" dirty="0">
                <a:solidFill>
                  <a:srgbClr val="2E5395"/>
                </a:solidFill>
                <a:latin typeface="Calibri Light"/>
                <a:cs typeface="Calibri Light"/>
              </a:rPr>
              <a:t>from</a:t>
            </a:r>
            <a:r>
              <a:rPr lang="en-US" sz="2800" b="0" spc="-40" dirty="0">
                <a:solidFill>
                  <a:srgbClr val="2E5395"/>
                </a:solidFill>
                <a:latin typeface="Calibri Light"/>
                <a:cs typeface="Calibri Light"/>
              </a:rPr>
              <a:t> </a:t>
            </a:r>
            <a:r>
              <a:rPr lang="en-US" sz="2800" b="0" dirty="0">
                <a:solidFill>
                  <a:srgbClr val="2E5395"/>
                </a:solidFill>
                <a:latin typeface="Calibri Light"/>
                <a:cs typeface="Calibri Light"/>
              </a:rPr>
              <a:t>Model </a:t>
            </a:r>
            <a:r>
              <a:rPr lang="en-US" sz="2800" b="0" spc="-50" dirty="0">
                <a:solidFill>
                  <a:srgbClr val="2E5395"/>
                </a:solidFill>
                <a:latin typeface="Calibri Light"/>
                <a:cs typeface="Calibri Light"/>
              </a:rPr>
              <a:t>2</a:t>
            </a:r>
            <a:endParaRPr lang="en-US" sz="2800" dirty="0">
              <a:latin typeface="Times New Roman"/>
              <a:cs typeface="Times New Roman"/>
            </a:endParaRPr>
          </a:p>
          <a:p>
            <a:pPr marL="62230" marR="24130" algn="just">
              <a:lnSpc>
                <a:spcPct val="109700"/>
              </a:lnSpc>
            </a:pPr>
            <a:r>
              <a:rPr lang="en-US" sz="1600" b="0" i="0" kern="1200" dirty="0">
                <a:solidFill>
                  <a:schemeClr val="tx1"/>
                </a:solidFill>
                <a:effectLst/>
                <a:latin typeface="Google Sans"/>
              </a:rPr>
              <a:t>In this particular model, there are no insignificant features identified. However, two columns, namely 'Last Activity' and 'Last Notable Activity', exhibit high Variance Inflation Factor (VIF) values. Considering the goal of reducing multicollinearity and improving the model's performance, the decision was made to eliminate the 'Last Activity' column due to its high VIF value.</a:t>
            </a:r>
          </a:p>
          <a:p>
            <a:pPr marL="62230" marR="24130" algn="just">
              <a:lnSpc>
                <a:spcPct val="109700"/>
              </a:lnSpc>
            </a:pPr>
            <a:endParaRPr lang="en-US" sz="1800" dirty="0">
              <a:latin typeface="Times New Roman"/>
              <a:cs typeface="Times New Roman"/>
            </a:endParaRPr>
          </a:p>
          <a:p>
            <a:pPr marL="62230">
              <a:lnSpc>
                <a:spcPct val="100000"/>
              </a:lnSpc>
            </a:pPr>
            <a:r>
              <a:rPr lang="en-US" sz="2800" b="0" dirty="0">
                <a:solidFill>
                  <a:srgbClr val="2E5395"/>
                </a:solidFill>
                <a:latin typeface="Calibri Light"/>
                <a:cs typeface="Calibri Light"/>
              </a:rPr>
              <a:t>Understanding</a:t>
            </a:r>
            <a:r>
              <a:rPr lang="en-US" sz="2800" b="0" spc="-35" dirty="0">
                <a:solidFill>
                  <a:srgbClr val="2E5395"/>
                </a:solidFill>
                <a:latin typeface="Calibri Light"/>
                <a:cs typeface="Calibri Light"/>
              </a:rPr>
              <a:t> </a:t>
            </a:r>
            <a:r>
              <a:rPr lang="en-US" sz="2800" b="0" dirty="0">
                <a:solidFill>
                  <a:srgbClr val="2E5395"/>
                </a:solidFill>
                <a:latin typeface="Calibri Light"/>
                <a:cs typeface="Calibri Light"/>
              </a:rPr>
              <a:t>from</a:t>
            </a:r>
            <a:r>
              <a:rPr lang="en-US" sz="2800" b="0" spc="-30" dirty="0">
                <a:solidFill>
                  <a:srgbClr val="2E5395"/>
                </a:solidFill>
                <a:latin typeface="Calibri Light"/>
                <a:cs typeface="Calibri Light"/>
              </a:rPr>
              <a:t> </a:t>
            </a:r>
            <a:r>
              <a:rPr lang="en-US" sz="2800" b="0" dirty="0">
                <a:solidFill>
                  <a:srgbClr val="2E5395"/>
                </a:solidFill>
                <a:latin typeface="Calibri Light"/>
                <a:cs typeface="Calibri Light"/>
              </a:rPr>
              <a:t>Model</a:t>
            </a:r>
            <a:r>
              <a:rPr lang="en-US" sz="2800" b="0" spc="459" dirty="0">
                <a:solidFill>
                  <a:srgbClr val="2E5395"/>
                </a:solidFill>
                <a:latin typeface="Calibri Light"/>
                <a:cs typeface="Calibri Light"/>
              </a:rPr>
              <a:t> </a:t>
            </a:r>
            <a:r>
              <a:rPr lang="en-US" sz="2800" b="0" spc="-50" dirty="0">
                <a:solidFill>
                  <a:srgbClr val="2E5395"/>
                </a:solidFill>
                <a:latin typeface="Calibri Light"/>
                <a:cs typeface="Calibri Light"/>
              </a:rPr>
              <a:t>3</a:t>
            </a:r>
            <a:endParaRPr lang="en-US" sz="2800" dirty="0">
              <a:latin typeface="Calibri Light"/>
              <a:cs typeface="Calibri Light"/>
            </a:endParaRPr>
          </a:p>
          <a:p>
            <a:pPr algn="l"/>
            <a:r>
              <a:rPr lang="en-US" sz="1600" b="0" i="0" dirty="0">
                <a:solidFill>
                  <a:schemeClr val="tx1"/>
                </a:solidFill>
                <a:effectLst/>
                <a:latin typeface="Google Sans"/>
              </a:rPr>
              <a:t>Based on the optimized Model 3, which incorporates all significant features, eliminates multicollinearity, and exhibits a high 'True Positive Rate' and low 'False Positive Rate', the following inferences can be made:</a:t>
            </a:r>
          </a:p>
          <a:p>
            <a:pPr marL="342900" indent="-342900" algn="l">
              <a:buFont typeface="+mj-lt"/>
              <a:buAutoNum type="arabicPeriod"/>
            </a:pPr>
            <a:r>
              <a:rPr lang="en-US" sz="1600" b="0" i="0" dirty="0">
                <a:solidFill>
                  <a:schemeClr val="tx1"/>
                </a:solidFill>
                <a:effectLst/>
                <a:latin typeface="Google Sans"/>
              </a:rPr>
              <a:t>The team should prioritize increasing the time spent on the website, as this factor has a significant impact on lead conversion.</a:t>
            </a:r>
          </a:p>
          <a:p>
            <a:pPr marL="342900" indent="-342900" algn="l">
              <a:buFont typeface="+mj-lt"/>
              <a:buAutoNum type="arabicPeriod"/>
            </a:pPr>
            <a:r>
              <a:rPr lang="en-US" sz="1600" b="0" i="0" dirty="0">
                <a:solidFill>
                  <a:schemeClr val="tx1"/>
                </a:solidFill>
                <a:effectLst/>
                <a:latin typeface="Google Sans"/>
              </a:rPr>
              <a:t>Emphasizing communication through emails and conducting regular follow-ups is crucial, as the analysis reveals a high 'Lead Conversion Rate' when leads respond via email.</a:t>
            </a:r>
          </a:p>
          <a:p>
            <a:pPr marL="342900" indent="-342900" algn="l">
              <a:buFont typeface="+mj-lt"/>
              <a:buAutoNum type="arabicPeriod"/>
            </a:pPr>
            <a:r>
              <a:rPr lang="en-US" sz="1600" b="0" i="0" dirty="0">
                <a:solidFill>
                  <a:schemeClr val="tx1"/>
                </a:solidFill>
                <a:effectLst/>
                <a:latin typeface="Google Sans"/>
              </a:rPr>
              <a:t>Evaluating the lead source is important to understand where the leads are originating from, such as Google or direct traffic.</a:t>
            </a:r>
          </a:p>
          <a:p>
            <a:pPr marL="342900" indent="-342900" algn="l">
              <a:buFont typeface="+mj-lt"/>
              <a:buAutoNum type="arabicPeriod"/>
            </a:pPr>
            <a:r>
              <a:rPr lang="en-US" sz="1600" b="0" i="0" dirty="0">
                <a:solidFill>
                  <a:schemeClr val="tx1"/>
                </a:solidFill>
                <a:effectLst/>
                <a:latin typeface="Google Sans"/>
              </a:rPr>
              <a:t>Unemployed leads are more likely to be converted into customers, suggesting that targeted efforts can be directed towards this particular segment.</a:t>
            </a:r>
          </a:p>
          <a:p>
            <a:pPr marL="342900" indent="-342900" algn="l">
              <a:buFont typeface="+mj-lt"/>
              <a:buAutoNum type="arabicPeriod"/>
            </a:pPr>
            <a:r>
              <a:rPr lang="en-US" sz="1600" b="0" i="0" dirty="0">
                <a:solidFill>
                  <a:schemeClr val="tx1"/>
                </a:solidFill>
                <a:effectLst/>
                <a:latin typeface="Google Sans"/>
              </a:rPr>
              <a:t>The majority of leads and conversions are from Mumbai, indicating that it is a geographical area where the company has the highest reach. The team can further concentrate their efforts in this region.</a:t>
            </a:r>
          </a:p>
          <a:p>
            <a:pPr marL="342900" indent="-342900" algn="l">
              <a:buFont typeface="+mj-lt"/>
              <a:buAutoNum type="arabicPeriod"/>
            </a:pPr>
            <a:endParaRPr lang="en-US" sz="1600" b="0" i="0" dirty="0">
              <a:solidFill>
                <a:schemeClr val="tx1"/>
              </a:solidFill>
              <a:effectLst/>
              <a:latin typeface="Google Sans"/>
            </a:endParaRPr>
          </a:p>
          <a:p>
            <a:pPr algn="l"/>
            <a:r>
              <a:rPr lang="en-US" sz="1600" b="0" i="0" dirty="0">
                <a:solidFill>
                  <a:schemeClr val="tx1"/>
                </a:solidFill>
                <a:effectLst/>
                <a:latin typeface="Google Sans"/>
              </a:rPr>
              <a:t>Overall, these observations from Model 3 provide actionable insights for the team to focus on specific areas to optimize lead conversion and improve overall performance.</a:t>
            </a:r>
          </a:p>
          <a:p>
            <a:pPr algn="ct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155</TotalTime>
  <Words>686</Words>
  <Application>Microsoft Office PowerPoint</Application>
  <PresentationFormat>Custom</PresentationFormat>
  <Paragraphs>54</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vt:lpstr>
      <vt:lpstr>Calibri</vt:lpstr>
      <vt:lpstr>Calibri Light</vt:lpstr>
      <vt:lpstr>Google Sans</vt:lpstr>
      <vt:lpstr>Söhne</vt:lpstr>
      <vt:lpstr>Times New Roman</vt:lpstr>
      <vt:lpstr>Tw Cen MT</vt:lpstr>
      <vt:lpstr>Tw Cen MT Condensed</vt:lpstr>
      <vt:lpstr>Wingdings 3</vt:lpstr>
      <vt:lpstr>Integral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shivanshi tiwari</dc:creator>
  <cp:lastModifiedBy>Sachin Tiwari</cp:lastModifiedBy>
  <cp:revision>3</cp:revision>
  <dcterms:created xsi:type="dcterms:W3CDTF">2023-05-26T16:08:33Z</dcterms:created>
  <dcterms:modified xsi:type="dcterms:W3CDTF">2023-05-26T18:48:14Z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2021-05-16T00:00:00Z</vt:filetime>
  </property>
  <property fmtid="{D5CDD505-2E9C-101B-9397-08002B2CF9AE}" pid="3" name="Creator">
    <vt:lpwstr>Microsoft® Word 2019</vt:lpwstr>
  </property>
  <property fmtid="{D5CDD505-2E9C-101B-9397-08002B2CF9AE}" pid="4" name="LastSaved">
    <vt:filetime>2023-05-26T00:00:00Z</vt:filetime>
  </property>
  <property fmtid="{D5CDD505-2E9C-101B-9397-08002B2CF9AE}" pid="5" name="Producer">
    <vt:lpwstr>Microsoft® Word 2019</vt:lpwstr>
  </property>
</Properties>
</file>