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7" r:id="rId3"/>
    <p:sldId id="258" r:id="rId4"/>
    <p:sldId id="259" r:id="rId5"/>
    <p:sldId id="260" r:id="rId6"/>
    <p:sldId id="261" r:id="rId7"/>
    <p:sldId id="262" r:id="rId8"/>
    <p:sldId id="263" r:id="rId10"/>
    <p:sldId id="264" r:id="rId11"/>
    <p:sldId id="265" r:id="rId12"/>
    <p:sldId id="266" r:id="rId13"/>
    <p:sldId id="271" r:id="rId14"/>
    <p:sldId id="267" r:id="rId15"/>
    <p:sldId id="270" r:id="rId16"/>
    <p:sldId id="268" r:id="rId17"/>
    <p:sldId id="272" r:id="rId18"/>
    <p:sldId id="269" r:id="rId19"/>
    <p:sldId id="277" r:id="rId20"/>
    <p:sldId id="278" r:id="rId21"/>
    <p:sldId id="273" r:id="rId22"/>
    <p:sldId id="274" r:id="rId23"/>
    <p:sldId id="276" r:id="rId24"/>
    <p:sldId id="27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4CDBA2-3273-412B-9345-05779BBBABD4}"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1B25A4-3989-402C-B490-8E88EE20360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1B25A4-3989-402C-B490-8E88EE20360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3785BF-93A8-4A7A-98F5-CC4511B9C9DB}" type="datetime1">
              <a:rPr lang="en-US" smtClean="0"/>
            </a:fld>
            <a:endParaRPr lang="en-US"/>
          </a:p>
        </p:txBody>
      </p:sp>
      <p:sp>
        <p:nvSpPr>
          <p:cNvPr id="5" name="Footer Placeholder 4"/>
          <p:cNvSpPr>
            <a:spLocks noGrp="1"/>
          </p:cNvSpPr>
          <p:nvPr>
            <p:ph type="ftr" sz="quarter" idx="11"/>
          </p:nvPr>
        </p:nvSpPr>
        <p:spPr/>
        <p:txBody>
          <a:bodyPr/>
          <a:lstStyle/>
          <a:p>
            <a:r>
              <a:rPr lang="en-US" smtClean="0"/>
              <a:t>Page no.</a:t>
            </a:r>
            <a:endParaRPr lang="en-US"/>
          </a:p>
        </p:txBody>
      </p:sp>
      <p:sp>
        <p:nvSpPr>
          <p:cNvPr id="6" name="Slide Number Placeholder 5"/>
          <p:cNvSpPr>
            <a:spLocks noGrp="1"/>
          </p:cNvSpPr>
          <p:nvPr>
            <p:ph type="sldNum" sz="quarter" idx="12"/>
          </p:nvPr>
        </p:nvSpPr>
        <p:spPr/>
        <p:txBody>
          <a:bodyPr/>
          <a:lstStyle/>
          <a:p>
            <a:fld id="{842F73F9-C540-443F-890A-1009E0337C8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3ABF7ED-4C93-4C93-8FE1-0B99B9675F4D}" type="datetime1">
              <a:rPr lang="en-US" smtClean="0"/>
            </a:fld>
            <a:endParaRPr lang="en-US"/>
          </a:p>
        </p:txBody>
      </p:sp>
      <p:sp>
        <p:nvSpPr>
          <p:cNvPr id="5" name="Footer Placeholder 4"/>
          <p:cNvSpPr>
            <a:spLocks noGrp="1"/>
          </p:cNvSpPr>
          <p:nvPr>
            <p:ph type="ftr" sz="quarter" idx="11"/>
          </p:nvPr>
        </p:nvSpPr>
        <p:spPr/>
        <p:txBody>
          <a:bodyPr/>
          <a:lstStyle/>
          <a:p>
            <a:r>
              <a:rPr lang="en-US" smtClean="0"/>
              <a:t>Page no.</a:t>
            </a:r>
            <a:endParaRPr lang="en-US"/>
          </a:p>
        </p:txBody>
      </p:sp>
      <p:sp>
        <p:nvSpPr>
          <p:cNvPr id="6" name="Slide Number Placeholder 5"/>
          <p:cNvSpPr>
            <a:spLocks noGrp="1"/>
          </p:cNvSpPr>
          <p:nvPr>
            <p:ph type="sldNum" sz="quarter" idx="12"/>
          </p:nvPr>
        </p:nvSpPr>
        <p:spPr/>
        <p:txBody>
          <a:bodyPr/>
          <a:lstStyle/>
          <a:p>
            <a:fld id="{842F73F9-C540-443F-890A-1009E0337C8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7C5BC92-F46F-46E7-8167-9614D12407BE}" type="datetime1">
              <a:rPr lang="en-US" smtClean="0"/>
            </a:fld>
            <a:endParaRPr lang="en-US"/>
          </a:p>
        </p:txBody>
      </p:sp>
      <p:sp>
        <p:nvSpPr>
          <p:cNvPr id="5" name="Footer Placeholder 4"/>
          <p:cNvSpPr>
            <a:spLocks noGrp="1"/>
          </p:cNvSpPr>
          <p:nvPr>
            <p:ph type="ftr" sz="quarter" idx="11"/>
          </p:nvPr>
        </p:nvSpPr>
        <p:spPr/>
        <p:txBody>
          <a:bodyPr/>
          <a:lstStyle/>
          <a:p>
            <a:r>
              <a:rPr lang="en-US" smtClean="0"/>
              <a:t>Page no.</a:t>
            </a:r>
            <a:endParaRPr lang="en-US"/>
          </a:p>
        </p:txBody>
      </p:sp>
      <p:sp>
        <p:nvSpPr>
          <p:cNvPr id="6" name="Slide Number Placeholder 5"/>
          <p:cNvSpPr>
            <a:spLocks noGrp="1"/>
          </p:cNvSpPr>
          <p:nvPr>
            <p:ph type="sldNum" sz="quarter" idx="12"/>
          </p:nvPr>
        </p:nvSpPr>
        <p:spPr/>
        <p:txBody>
          <a:bodyPr/>
          <a:lstStyle/>
          <a:p>
            <a:fld id="{842F73F9-C540-443F-890A-1009E0337C8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25E302D-86F8-42B2-801A-A91201CC56E8}" type="datetime1">
              <a:rPr lang="en-US" smtClean="0"/>
            </a:fld>
            <a:endParaRPr lang="en-US"/>
          </a:p>
        </p:txBody>
      </p:sp>
      <p:sp>
        <p:nvSpPr>
          <p:cNvPr id="5" name="Footer Placeholder 4"/>
          <p:cNvSpPr>
            <a:spLocks noGrp="1"/>
          </p:cNvSpPr>
          <p:nvPr>
            <p:ph type="ftr" sz="quarter" idx="11"/>
          </p:nvPr>
        </p:nvSpPr>
        <p:spPr/>
        <p:txBody>
          <a:bodyPr/>
          <a:lstStyle/>
          <a:p>
            <a:r>
              <a:rPr lang="en-US" smtClean="0"/>
              <a:t>Page no.</a:t>
            </a:r>
            <a:endParaRPr lang="en-US"/>
          </a:p>
        </p:txBody>
      </p:sp>
      <p:sp>
        <p:nvSpPr>
          <p:cNvPr id="6" name="Slide Number Placeholder 5"/>
          <p:cNvSpPr>
            <a:spLocks noGrp="1"/>
          </p:cNvSpPr>
          <p:nvPr>
            <p:ph type="sldNum" sz="quarter" idx="12"/>
          </p:nvPr>
        </p:nvSpPr>
        <p:spPr/>
        <p:txBody>
          <a:bodyPr/>
          <a:lstStyle/>
          <a:p>
            <a:fld id="{842F73F9-C540-443F-890A-1009E0337C8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19F900F-C59F-467A-A67D-049A8092F0DE}" type="datetime1">
              <a:rPr lang="en-US" smtClean="0"/>
            </a:fld>
            <a:endParaRPr lang="en-US"/>
          </a:p>
        </p:txBody>
      </p:sp>
      <p:sp>
        <p:nvSpPr>
          <p:cNvPr id="5" name="Footer Placeholder 4"/>
          <p:cNvSpPr>
            <a:spLocks noGrp="1"/>
          </p:cNvSpPr>
          <p:nvPr>
            <p:ph type="ftr" sz="quarter" idx="11"/>
          </p:nvPr>
        </p:nvSpPr>
        <p:spPr/>
        <p:txBody>
          <a:bodyPr/>
          <a:lstStyle/>
          <a:p>
            <a:r>
              <a:rPr lang="en-US" smtClean="0"/>
              <a:t>Page no.</a:t>
            </a:r>
            <a:endParaRPr lang="en-US"/>
          </a:p>
        </p:txBody>
      </p:sp>
      <p:sp>
        <p:nvSpPr>
          <p:cNvPr id="6" name="Slide Number Placeholder 5"/>
          <p:cNvSpPr>
            <a:spLocks noGrp="1"/>
          </p:cNvSpPr>
          <p:nvPr>
            <p:ph type="sldNum" sz="quarter" idx="12"/>
          </p:nvPr>
        </p:nvSpPr>
        <p:spPr/>
        <p:txBody>
          <a:bodyPr/>
          <a:lstStyle/>
          <a:p>
            <a:fld id="{842F73F9-C540-443F-890A-1009E0337C8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2A9FB80E-A7E0-47E6-9824-1D3C4607F8C1}" type="datetime1">
              <a:rPr lang="en-US" smtClean="0"/>
            </a:fld>
            <a:endParaRPr lang="en-US"/>
          </a:p>
        </p:txBody>
      </p:sp>
      <p:sp>
        <p:nvSpPr>
          <p:cNvPr id="6" name="Footer Placeholder 5"/>
          <p:cNvSpPr>
            <a:spLocks noGrp="1"/>
          </p:cNvSpPr>
          <p:nvPr>
            <p:ph type="ftr" sz="quarter" idx="11"/>
          </p:nvPr>
        </p:nvSpPr>
        <p:spPr/>
        <p:txBody>
          <a:bodyPr/>
          <a:lstStyle/>
          <a:p>
            <a:r>
              <a:rPr lang="en-US" smtClean="0"/>
              <a:t>Page no.</a:t>
            </a:r>
            <a:endParaRPr lang="en-US"/>
          </a:p>
        </p:txBody>
      </p:sp>
      <p:sp>
        <p:nvSpPr>
          <p:cNvPr id="7" name="Slide Number Placeholder 6"/>
          <p:cNvSpPr>
            <a:spLocks noGrp="1"/>
          </p:cNvSpPr>
          <p:nvPr>
            <p:ph type="sldNum" sz="quarter" idx="12"/>
          </p:nvPr>
        </p:nvSpPr>
        <p:spPr/>
        <p:txBody>
          <a:bodyPr/>
          <a:lstStyle/>
          <a:p>
            <a:fld id="{842F73F9-C540-443F-890A-1009E0337C8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F4F4D64-4229-49B6-8439-94F8DD999639}" type="datetime1">
              <a:rPr lang="en-US" smtClean="0"/>
            </a:fld>
            <a:endParaRPr lang="en-US"/>
          </a:p>
        </p:txBody>
      </p:sp>
      <p:sp>
        <p:nvSpPr>
          <p:cNvPr id="8" name="Footer Placeholder 7"/>
          <p:cNvSpPr>
            <a:spLocks noGrp="1"/>
          </p:cNvSpPr>
          <p:nvPr>
            <p:ph type="ftr" sz="quarter" idx="11"/>
          </p:nvPr>
        </p:nvSpPr>
        <p:spPr/>
        <p:txBody>
          <a:bodyPr/>
          <a:lstStyle/>
          <a:p>
            <a:r>
              <a:rPr lang="en-US" smtClean="0"/>
              <a:t>Page no.</a:t>
            </a:r>
            <a:endParaRPr lang="en-US"/>
          </a:p>
        </p:txBody>
      </p:sp>
      <p:sp>
        <p:nvSpPr>
          <p:cNvPr id="9" name="Slide Number Placeholder 8"/>
          <p:cNvSpPr>
            <a:spLocks noGrp="1"/>
          </p:cNvSpPr>
          <p:nvPr>
            <p:ph type="sldNum" sz="quarter" idx="12"/>
          </p:nvPr>
        </p:nvSpPr>
        <p:spPr/>
        <p:txBody>
          <a:bodyPr/>
          <a:lstStyle/>
          <a:p>
            <a:fld id="{842F73F9-C540-443F-890A-1009E0337C8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0C4EB8-1D2F-4D49-A852-B7D195CB0190}" type="datetime1">
              <a:rPr lang="en-US" smtClean="0"/>
            </a:fld>
            <a:endParaRPr lang="en-US"/>
          </a:p>
        </p:txBody>
      </p:sp>
      <p:sp>
        <p:nvSpPr>
          <p:cNvPr id="4" name="Footer Placeholder 3"/>
          <p:cNvSpPr>
            <a:spLocks noGrp="1"/>
          </p:cNvSpPr>
          <p:nvPr>
            <p:ph type="ftr" sz="quarter" idx="11"/>
          </p:nvPr>
        </p:nvSpPr>
        <p:spPr/>
        <p:txBody>
          <a:bodyPr/>
          <a:lstStyle/>
          <a:p>
            <a:r>
              <a:rPr lang="en-US" smtClean="0"/>
              <a:t>Page no.</a:t>
            </a:r>
            <a:endParaRPr lang="en-US"/>
          </a:p>
        </p:txBody>
      </p:sp>
      <p:sp>
        <p:nvSpPr>
          <p:cNvPr id="5" name="Slide Number Placeholder 4"/>
          <p:cNvSpPr>
            <a:spLocks noGrp="1"/>
          </p:cNvSpPr>
          <p:nvPr>
            <p:ph type="sldNum" sz="quarter" idx="12"/>
          </p:nvPr>
        </p:nvSpPr>
        <p:spPr/>
        <p:txBody>
          <a:bodyPr/>
          <a:lstStyle/>
          <a:p>
            <a:fld id="{842F73F9-C540-443F-890A-1009E0337C8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FCFBE-AA71-4D12-B440-0B584B32EFC6}" type="datetime1">
              <a:rPr lang="en-US" smtClean="0"/>
            </a:fld>
            <a:endParaRPr lang="en-US"/>
          </a:p>
        </p:txBody>
      </p:sp>
      <p:sp>
        <p:nvSpPr>
          <p:cNvPr id="3" name="Footer Placeholder 2"/>
          <p:cNvSpPr>
            <a:spLocks noGrp="1"/>
          </p:cNvSpPr>
          <p:nvPr>
            <p:ph type="ftr" sz="quarter" idx="11"/>
          </p:nvPr>
        </p:nvSpPr>
        <p:spPr/>
        <p:txBody>
          <a:bodyPr/>
          <a:lstStyle/>
          <a:p>
            <a:r>
              <a:rPr lang="en-US" smtClean="0"/>
              <a:t>Page no.</a:t>
            </a:r>
            <a:endParaRPr lang="en-US"/>
          </a:p>
        </p:txBody>
      </p:sp>
      <p:sp>
        <p:nvSpPr>
          <p:cNvPr id="4" name="Slide Number Placeholder 3"/>
          <p:cNvSpPr>
            <a:spLocks noGrp="1"/>
          </p:cNvSpPr>
          <p:nvPr>
            <p:ph type="sldNum" sz="quarter" idx="12"/>
          </p:nvPr>
        </p:nvSpPr>
        <p:spPr/>
        <p:txBody>
          <a:bodyPr/>
          <a:lstStyle/>
          <a:p>
            <a:fld id="{842F73F9-C540-443F-890A-1009E0337C8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215F134-8745-483D-BB2A-9D7A54D8A015}" type="datetime1">
              <a:rPr lang="en-US" smtClean="0"/>
            </a:fld>
            <a:endParaRPr lang="en-US"/>
          </a:p>
        </p:txBody>
      </p:sp>
      <p:sp>
        <p:nvSpPr>
          <p:cNvPr id="6" name="Footer Placeholder 5"/>
          <p:cNvSpPr>
            <a:spLocks noGrp="1"/>
          </p:cNvSpPr>
          <p:nvPr>
            <p:ph type="ftr" sz="quarter" idx="11"/>
          </p:nvPr>
        </p:nvSpPr>
        <p:spPr/>
        <p:txBody>
          <a:bodyPr/>
          <a:lstStyle/>
          <a:p>
            <a:r>
              <a:rPr lang="en-US" smtClean="0"/>
              <a:t>Page no.</a:t>
            </a:r>
            <a:endParaRPr lang="en-US"/>
          </a:p>
        </p:txBody>
      </p:sp>
      <p:sp>
        <p:nvSpPr>
          <p:cNvPr id="7" name="Slide Number Placeholder 6"/>
          <p:cNvSpPr>
            <a:spLocks noGrp="1"/>
          </p:cNvSpPr>
          <p:nvPr>
            <p:ph type="sldNum" sz="quarter" idx="12"/>
          </p:nvPr>
        </p:nvSpPr>
        <p:spPr/>
        <p:txBody>
          <a:bodyPr/>
          <a:lstStyle/>
          <a:p>
            <a:fld id="{842F73F9-C540-443F-890A-1009E0337C8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87B6FF2-A934-4E12-8B7B-AF144EE9A16D}" type="datetime1">
              <a:rPr lang="en-US" smtClean="0"/>
            </a:fld>
            <a:endParaRPr lang="en-US"/>
          </a:p>
        </p:txBody>
      </p:sp>
      <p:sp>
        <p:nvSpPr>
          <p:cNvPr id="6" name="Footer Placeholder 5"/>
          <p:cNvSpPr>
            <a:spLocks noGrp="1"/>
          </p:cNvSpPr>
          <p:nvPr>
            <p:ph type="ftr" sz="quarter" idx="11"/>
          </p:nvPr>
        </p:nvSpPr>
        <p:spPr/>
        <p:txBody>
          <a:bodyPr/>
          <a:lstStyle/>
          <a:p>
            <a:r>
              <a:rPr lang="en-US" smtClean="0"/>
              <a:t>Page no.</a:t>
            </a:r>
            <a:endParaRPr lang="en-US"/>
          </a:p>
        </p:txBody>
      </p:sp>
      <p:sp>
        <p:nvSpPr>
          <p:cNvPr id="7" name="Slide Number Placeholder 6"/>
          <p:cNvSpPr>
            <a:spLocks noGrp="1"/>
          </p:cNvSpPr>
          <p:nvPr>
            <p:ph type="sldNum" sz="quarter" idx="12"/>
          </p:nvPr>
        </p:nvSpPr>
        <p:spPr/>
        <p:txBody>
          <a:bodyPr/>
          <a:lstStyle/>
          <a:p>
            <a:fld id="{842F73F9-C540-443F-890A-1009E0337C8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207B1E-23CA-4147-B02E-EE877F208400}"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Page no.</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2F73F9-C540-443F-890A-1009E0337C8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normAutofit fontScale="90000"/>
          </a:bodyPr>
          <a:lstStyle/>
          <a:p>
            <a:r>
              <a:rPr lang="en-US" sz="7300" b="1" dirty="0" smtClean="0">
                <a:latin typeface="Times New Roman" panose="02020603050405020304" pitchFamily="18" charset="0"/>
                <a:cs typeface="Times New Roman" panose="02020603050405020304" pitchFamily="18" charset="0"/>
              </a:rPr>
              <a:t>Witcher Potion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sz="2700" dirty="0" smtClean="0">
                <a:latin typeface="Times New Roman" panose="02020603050405020304" pitchFamily="18" charset="0"/>
                <a:cs typeface="Times New Roman" panose="02020603050405020304" pitchFamily="18" charset="0"/>
              </a:rPr>
              <a:t>Guided by Mr. V. G. K</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5400" b="1" dirty="0" smtClean="0">
                <a:latin typeface="Times New Roman" panose="02020603050405020304" pitchFamily="18" charset="0"/>
                <a:cs typeface="Times New Roman" panose="02020603050405020304" pitchFamily="18" charset="0"/>
              </a:rPr>
              <a:t>Sample input</a:t>
            </a:r>
            <a:endParaRPr lang="en-US"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6800"/>
            <a:ext cx="9220200" cy="5562600"/>
          </a:xfrm>
        </p:spPr>
        <p:txBody>
          <a:bodyPr>
            <a:noAutofit/>
          </a:bodyPr>
          <a:lstStyle/>
          <a:p>
            <a:pPr>
              <a:buNone/>
            </a:pPr>
            <a:r>
              <a:rPr lang="en-US" sz="2400" dirty="0" smtClean="0">
                <a:latin typeface="Times New Roman" panose="02020603050405020304" pitchFamily="18" charset="0"/>
                <a:cs typeface="Times New Roman" panose="02020603050405020304" pitchFamily="18" charset="0"/>
              </a:rPr>
              <a:t> 4  - 			 No of test cases</a:t>
            </a:r>
            <a:endParaRPr lang="en-US" sz="2400" dirty="0" smtClean="0">
              <a:latin typeface="Times New Roman" panose="02020603050405020304" pitchFamily="18" charset="0"/>
              <a:cs typeface="Times New Roman" panose="02020603050405020304" pitchFamily="18" charset="0"/>
            </a:endParaRPr>
          </a:p>
          <a:p>
            <a:pPr>
              <a:buNone/>
            </a:pPr>
            <a:r>
              <a:rPr lang="en-US" sz="2000" b="1" dirty="0" smtClean="0">
                <a:latin typeface="Times New Roman" panose="02020603050405020304" pitchFamily="18" charset="0"/>
                <a:cs typeface="Times New Roman" panose="02020603050405020304" pitchFamily="18" charset="0"/>
              </a:rPr>
              <a:t>Test case 1</a:t>
            </a:r>
            <a:r>
              <a:rPr lang="en-US" sz="2400" b="1" dirty="0" smtClean="0">
                <a:latin typeface="Times New Roman" panose="02020603050405020304" pitchFamily="18" charset="0"/>
                <a:cs typeface="Times New Roman" panose="02020603050405020304" pitchFamily="18" charset="0"/>
              </a:rPr>
              <a:t>:</a:t>
            </a:r>
            <a:endParaRPr lang="en-US" sz="2400" b="1"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30 20  - 		energy and time to kill one monster. </a:t>
            </a: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6  - 			no of potion bottles</a:t>
            </a: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30 30 50 100 40 50 - 	energies in each bottle  </a:t>
            </a: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10 30 80 90 50 60  -	toxicities in each bottle</a:t>
            </a:r>
            <a:endParaRPr lang="en-US" sz="2400" dirty="0" smtClean="0">
              <a:latin typeface="Times New Roman" panose="02020603050405020304" pitchFamily="18" charset="0"/>
              <a:cs typeface="Times New Roman" panose="02020603050405020304" pitchFamily="18" charset="0"/>
            </a:endParaRPr>
          </a:p>
          <a:p>
            <a:pPr>
              <a:buNone/>
            </a:pPr>
            <a:r>
              <a:rPr lang="en-US" sz="2000" b="1" dirty="0" smtClean="0">
                <a:latin typeface="Times New Roman" panose="02020603050405020304" pitchFamily="18" charset="0"/>
                <a:cs typeface="Times New Roman" panose="02020603050405020304" pitchFamily="18" charset="0"/>
              </a:rPr>
              <a:t>Test case 2:</a:t>
            </a:r>
            <a:endParaRPr lang="en-US" sz="2000" b="1"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20 30 -			energy and time to kill one monster. </a:t>
            </a: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6 -				 no of potion bottles</a:t>
            </a: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10 30 80 90 50 60 -	 energies in each bottle </a:t>
            </a: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30 30 50 100 40 50 -	 toxicities in each bottle</a:t>
            </a: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234" y="-228600"/>
            <a:ext cx="7514035" cy="1752599"/>
          </a:xfrm>
        </p:spPr>
        <p:txBody>
          <a:bodyPr>
            <a:normAutofit/>
          </a:bodyPr>
          <a:lstStyle/>
          <a:p>
            <a:r>
              <a:rPr lang="en-US" sz="5400" b="1" dirty="0" smtClean="0">
                <a:latin typeface="Times New Roman" panose="02020603050405020304" pitchFamily="18" charset="0"/>
                <a:cs typeface="Times New Roman" panose="02020603050405020304" pitchFamily="18" charset="0"/>
              </a:rPr>
              <a:t>Sample input</a:t>
            </a:r>
            <a:endParaRPr lang="en-US"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3233" y="1219200"/>
            <a:ext cx="7514035" cy="5105400"/>
          </a:xfrm>
        </p:spPr>
        <p:txBody>
          <a:bodyPr>
            <a:normAutofit fontScale="32500" lnSpcReduction="20000"/>
          </a:bodyPr>
          <a:lstStyle/>
          <a:p>
            <a:pPr algn="just">
              <a:buNone/>
            </a:pPr>
            <a:r>
              <a:rPr lang="en-US" sz="7400" b="1" dirty="0" smtClean="0">
                <a:latin typeface="Times New Roman" panose="02020603050405020304" pitchFamily="18" charset="0"/>
                <a:cs typeface="Times New Roman" panose="02020603050405020304" pitchFamily="18" charset="0"/>
              </a:rPr>
              <a:t>Test case 3:</a:t>
            </a:r>
            <a:endParaRPr lang="en-US" sz="7400" b="1" dirty="0" smtClean="0">
              <a:latin typeface="Times New Roman" panose="02020603050405020304" pitchFamily="18" charset="0"/>
              <a:cs typeface="Times New Roman" panose="02020603050405020304" pitchFamily="18" charset="0"/>
            </a:endParaRPr>
          </a:p>
          <a:p>
            <a:pPr algn="just">
              <a:buNone/>
            </a:pPr>
            <a:r>
              <a:rPr lang="en-US" sz="7400" dirty="0" smtClean="0">
                <a:latin typeface="Times New Roman" panose="02020603050405020304" pitchFamily="18" charset="0"/>
                <a:cs typeface="Times New Roman" panose="02020603050405020304" pitchFamily="18" charset="0"/>
              </a:rPr>
              <a:t> 50 30-		  	      energy and time to kill one monster. </a:t>
            </a:r>
            <a:endParaRPr lang="en-US" sz="7400" dirty="0" smtClean="0">
              <a:latin typeface="Times New Roman" panose="02020603050405020304" pitchFamily="18" charset="0"/>
              <a:cs typeface="Times New Roman" panose="02020603050405020304" pitchFamily="18" charset="0"/>
            </a:endParaRPr>
          </a:p>
          <a:p>
            <a:pPr algn="just">
              <a:buNone/>
            </a:pPr>
            <a:r>
              <a:rPr lang="en-US" sz="7400" dirty="0" smtClean="0">
                <a:latin typeface="Times New Roman" panose="02020603050405020304" pitchFamily="18" charset="0"/>
                <a:cs typeface="Times New Roman" panose="02020603050405020304" pitchFamily="18" charset="0"/>
              </a:rPr>
              <a:t> 8 -		     	      no of potion bottles</a:t>
            </a:r>
            <a:endParaRPr lang="en-US" sz="7400" dirty="0" smtClean="0">
              <a:latin typeface="Times New Roman" panose="02020603050405020304" pitchFamily="18" charset="0"/>
              <a:cs typeface="Times New Roman" panose="02020603050405020304" pitchFamily="18" charset="0"/>
            </a:endParaRPr>
          </a:p>
          <a:p>
            <a:pPr algn="just">
              <a:buNone/>
            </a:pPr>
            <a:r>
              <a:rPr lang="en-US" sz="7400" dirty="0" smtClean="0">
                <a:latin typeface="Times New Roman" panose="02020603050405020304" pitchFamily="18" charset="0"/>
                <a:cs typeface="Times New Roman" panose="02020603050405020304" pitchFamily="18" charset="0"/>
              </a:rPr>
              <a:t>10 60 70 20 70 50 60 40-  energies in each bottle </a:t>
            </a:r>
            <a:endParaRPr lang="en-US" sz="7400" dirty="0" smtClean="0">
              <a:latin typeface="Times New Roman" panose="02020603050405020304" pitchFamily="18" charset="0"/>
              <a:cs typeface="Times New Roman" panose="02020603050405020304" pitchFamily="18" charset="0"/>
            </a:endParaRPr>
          </a:p>
          <a:p>
            <a:pPr algn="just">
              <a:buNone/>
            </a:pPr>
            <a:r>
              <a:rPr lang="en-US" sz="7400" dirty="0" smtClean="0">
                <a:latin typeface="Times New Roman" panose="02020603050405020304" pitchFamily="18" charset="0"/>
                <a:cs typeface="Times New Roman" panose="02020603050405020304" pitchFamily="18" charset="0"/>
              </a:rPr>
              <a:t>15 40 50 30 60 70 40 75-  toxicities in each bottle</a:t>
            </a:r>
            <a:endParaRPr lang="en-US" sz="7400" dirty="0" smtClean="0">
              <a:latin typeface="Times New Roman" panose="02020603050405020304" pitchFamily="18" charset="0"/>
              <a:cs typeface="Times New Roman" panose="02020603050405020304" pitchFamily="18" charset="0"/>
            </a:endParaRPr>
          </a:p>
          <a:p>
            <a:pPr algn="just">
              <a:buNone/>
            </a:pPr>
            <a:r>
              <a:rPr lang="en-US" sz="7400" b="1" dirty="0" smtClean="0">
                <a:latin typeface="Times New Roman" panose="02020603050405020304" pitchFamily="18" charset="0"/>
                <a:cs typeface="Times New Roman" panose="02020603050405020304" pitchFamily="18" charset="0"/>
              </a:rPr>
              <a:t>Test case 4:</a:t>
            </a:r>
            <a:endParaRPr lang="en-US" sz="7400" b="1" dirty="0" smtClean="0">
              <a:latin typeface="Times New Roman" panose="02020603050405020304" pitchFamily="18" charset="0"/>
              <a:cs typeface="Times New Roman" panose="02020603050405020304" pitchFamily="18" charset="0"/>
            </a:endParaRPr>
          </a:p>
          <a:p>
            <a:pPr algn="just">
              <a:buNone/>
            </a:pPr>
            <a:r>
              <a:rPr lang="en-US" sz="7400" dirty="0" smtClean="0">
                <a:latin typeface="Times New Roman" panose="02020603050405020304" pitchFamily="18" charset="0"/>
                <a:cs typeface="Times New Roman" panose="02020603050405020304" pitchFamily="18" charset="0"/>
              </a:rPr>
              <a:t> 30 50-		      	       energy and time to kill one monster.</a:t>
            </a:r>
            <a:endParaRPr lang="en-US" sz="7400" dirty="0" smtClean="0">
              <a:latin typeface="Times New Roman" panose="02020603050405020304" pitchFamily="18" charset="0"/>
              <a:cs typeface="Times New Roman" panose="02020603050405020304" pitchFamily="18" charset="0"/>
            </a:endParaRPr>
          </a:p>
          <a:p>
            <a:pPr algn="just">
              <a:buNone/>
            </a:pPr>
            <a:r>
              <a:rPr lang="en-US" sz="7400" dirty="0" smtClean="0">
                <a:latin typeface="Times New Roman" panose="02020603050405020304" pitchFamily="18" charset="0"/>
                <a:cs typeface="Times New Roman" panose="02020603050405020304" pitchFamily="18" charset="0"/>
              </a:rPr>
              <a:t> 8- 		                     no of potion bottles</a:t>
            </a:r>
            <a:endParaRPr lang="en-US" sz="7400" dirty="0" smtClean="0">
              <a:latin typeface="Times New Roman" panose="02020603050405020304" pitchFamily="18" charset="0"/>
              <a:cs typeface="Times New Roman" panose="02020603050405020304" pitchFamily="18" charset="0"/>
            </a:endParaRPr>
          </a:p>
          <a:p>
            <a:pPr algn="just">
              <a:buNone/>
            </a:pPr>
            <a:r>
              <a:rPr lang="en-US" sz="7400" dirty="0" smtClean="0">
                <a:latin typeface="Times New Roman" panose="02020603050405020304" pitchFamily="18" charset="0"/>
                <a:cs typeface="Times New Roman" panose="02020603050405020304" pitchFamily="18" charset="0"/>
              </a:rPr>
              <a:t>15 40 50 30 60 70 40 75-   energies in each bottle </a:t>
            </a:r>
            <a:endParaRPr lang="en-US" sz="7400" dirty="0" smtClean="0">
              <a:latin typeface="Times New Roman" panose="02020603050405020304" pitchFamily="18" charset="0"/>
              <a:cs typeface="Times New Roman" panose="02020603050405020304" pitchFamily="18" charset="0"/>
            </a:endParaRPr>
          </a:p>
          <a:p>
            <a:pPr algn="just">
              <a:buNone/>
            </a:pPr>
            <a:r>
              <a:rPr lang="en-US" sz="7400" dirty="0" smtClean="0">
                <a:latin typeface="Times New Roman" panose="02020603050405020304" pitchFamily="18" charset="0"/>
                <a:cs typeface="Times New Roman" panose="02020603050405020304" pitchFamily="18" charset="0"/>
              </a:rPr>
              <a:t> 10 60 70 20 70 50 60 40-  toxicities in each bottle</a:t>
            </a:r>
            <a:endParaRPr lang="en-US" sz="7400"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latin typeface="Times New Roman" panose="02020603050405020304" pitchFamily="18" charset="0"/>
                <a:cs typeface="Times New Roman" panose="02020603050405020304" pitchFamily="18" charset="0"/>
              </a:rPr>
              <a:t>Sample Output</a:t>
            </a:r>
            <a:endParaRPr lang="en-US"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None/>
            </a:pPr>
            <a:r>
              <a:rPr lang="en-US" sz="2400" dirty="0" smtClean="0">
                <a:latin typeface="Times New Roman" panose="02020603050405020304" pitchFamily="18" charset="0"/>
                <a:cs typeface="Times New Roman" panose="02020603050405020304" pitchFamily="18" charset="0"/>
              </a:rPr>
              <a:t>Test case 1:  </a:t>
            </a:r>
            <a:r>
              <a:rPr lang="en-US" sz="2400" b="1" dirty="0" smtClean="0">
                <a:latin typeface="Times New Roman" panose="02020603050405020304" pitchFamily="18" charset="0"/>
                <a:cs typeface="Times New Roman" panose="02020603050405020304" pitchFamily="18" charset="0"/>
              </a:rPr>
              <a:t>10</a:t>
            </a:r>
            <a:r>
              <a:rPr lang="en-US" sz="2400" dirty="0" smtClean="0">
                <a:latin typeface="Times New Roman" panose="02020603050405020304" pitchFamily="18" charset="0"/>
                <a:cs typeface="Times New Roman" panose="02020603050405020304" pitchFamily="18" charset="0"/>
              </a:rPr>
              <a:t> -   maximum no of monsters killed   </a:t>
            </a: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Test case 2:  </a:t>
            </a:r>
            <a:r>
              <a:rPr lang="en-US" sz="2400" b="1" dirty="0" smtClean="0">
                <a:latin typeface="Times New Roman" panose="02020603050405020304" pitchFamily="18" charset="0"/>
                <a:cs typeface="Times New Roman" panose="02020603050405020304" pitchFamily="18" charset="0"/>
              </a:rPr>
              <a:t>16</a:t>
            </a:r>
            <a:r>
              <a:rPr lang="en-US" sz="2400" dirty="0" smtClean="0">
                <a:latin typeface="Times New Roman" panose="02020603050405020304" pitchFamily="18" charset="0"/>
                <a:cs typeface="Times New Roman" panose="02020603050405020304" pitchFamily="18" charset="0"/>
              </a:rPr>
              <a:t> -   maximum no of monsters killed </a:t>
            </a: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Test case 3: </a:t>
            </a:r>
            <a:r>
              <a:rPr lang="en-US" sz="2400" b="1" dirty="0" smtClean="0">
                <a:latin typeface="Times New Roman" panose="02020603050405020304" pitchFamily="18" charset="0"/>
                <a:cs typeface="Times New Roman" panose="02020603050405020304" pitchFamily="18" charset="0"/>
              </a:rPr>
              <a:t> 7 </a:t>
            </a:r>
            <a:r>
              <a:rPr lang="en-US" sz="2400" dirty="0" smtClean="0">
                <a:latin typeface="Times New Roman" panose="02020603050405020304" pitchFamily="18" charset="0"/>
                <a:cs typeface="Times New Roman" panose="02020603050405020304" pitchFamily="18" charset="0"/>
              </a:rPr>
              <a:t>-     maximum no of monsters killed </a:t>
            </a: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Test case 4:  </a:t>
            </a:r>
            <a:r>
              <a:rPr lang="en-US" sz="2400" b="1" dirty="0" smtClean="0">
                <a:latin typeface="Times New Roman" panose="02020603050405020304" pitchFamily="18" charset="0"/>
                <a:cs typeface="Times New Roman" panose="02020603050405020304" pitchFamily="18" charset="0"/>
              </a:rPr>
              <a:t>15</a:t>
            </a:r>
            <a:r>
              <a:rPr lang="en-US" sz="2400" dirty="0" smtClean="0">
                <a:latin typeface="Times New Roman" panose="02020603050405020304" pitchFamily="18" charset="0"/>
                <a:cs typeface="Times New Roman" panose="02020603050405020304" pitchFamily="18" charset="0"/>
              </a:rPr>
              <a:t> -   maximum no of monsters killed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smtClean="0">
                <a:latin typeface="Times New Roman" panose="02020603050405020304" pitchFamily="18" charset="0"/>
                <a:cs typeface="Times New Roman" panose="02020603050405020304" pitchFamily="18" charset="0"/>
              </a:rPr>
              <a:t>Requirement Specifications </a:t>
            </a:r>
            <a:endParaRPr lang="en-US"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buNone/>
            </a:pPr>
            <a:r>
              <a:rPr lang="en-US" sz="2400" dirty="0" smtClean="0">
                <a:latin typeface="Times New Roman" panose="02020603050405020304" pitchFamily="18" charset="0"/>
                <a:cs typeface="Times New Roman" panose="02020603050405020304" pitchFamily="18" charset="0"/>
              </a:rPr>
              <a:t>Input notations :-</a:t>
            </a: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C – no of test cases (C&lt;=20)</a:t>
            </a: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K- Energy required to kill one monster.(10&lt;=K&lt;=80)</a:t>
            </a: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M- Time required to kill one monster. (M&lt;100)</a:t>
            </a: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N- No. of bottles of potion.(1&lt;=N&lt;=8)</a:t>
            </a: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E- Energies in potion bottles.</a:t>
            </a: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P- Toxicity level in potion bottles.(1&lt;=</a:t>
            </a:r>
            <a:r>
              <a:rPr lang="en-US" sz="2400" dirty="0" err="1" smtClean="0">
                <a:latin typeface="Times New Roman" panose="02020603050405020304" pitchFamily="18" charset="0"/>
                <a:cs typeface="Times New Roman" panose="02020603050405020304" pitchFamily="18" charset="0"/>
              </a:rPr>
              <a:t>E</a:t>
            </a:r>
            <a:r>
              <a:rPr lang="en-US" sz="2400" baseline="-25000" dirty="0" err="1" smtClean="0">
                <a:latin typeface="Times New Roman" panose="02020603050405020304" pitchFamily="18" charset="0"/>
                <a:cs typeface="Times New Roman" panose="02020603050405020304" pitchFamily="18" charset="0"/>
              </a:rPr>
              <a:t>i</a:t>
            </a:r>
            <a:r>
              <a:rPr lang="en-US" sz="2400" baseline="-250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P</a:t>
            </a:r>
            <a:r>
              <a:rPr lang="en-US" sz="2400" baseline="-25000" dirty="0"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&lt;=10           Output notation :-</a:t>
            </a: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NoM :- no of monsters Geralt can defeat according to given inputs</a:t>
            </a:r>
            <a:r>
              <a:rPr lang="en-US" dirty="0" smtClean="0"/>
              <a:t>.</a:t>
            </a:r>
            <a:endParaRPr lang="en-US" sz="4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latin typeface="Times New Roman" panose="02020603050405020304" pitchFamily="18" charset="0"/>
                <a:cs typeface="Times New Roman" panose="02020603050405020304" pitchFamily="18" charset="0"/>
              </a:rPr>
              <a:t>Requirement Analysis</a:t>
            </a:r>
            <a:endParaRPr lang="en-US"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sz="2400" dirty="0" smtClean="0">
                <a:latin typeface="Times New Roman" panose="02020603050405020304" pitchFamily="18" charset="0"/>
                <a:cs typeface="Times New Roman" panose="02020603050405020304" pitchFamily="18" charset="0"/>
              </a:rPr>
              <a:t>The number of test cases should be no more than 20 i.e. user can enter at maximum 20 cases to test.</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Energy required by Geralt to kill one monster should be between 10 to 80 energy units i.e. user can enter maximum 80 energy units and minimum 10 energy units to kill one monster.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Time required by Geralt to kill one monster should be not more than 100 time units i.e.  User can enter maximum 100 time units to kill one monster.</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Number of potion bottles that Geralt uses to gain energy should be between 1 to 8 i.e. user can enter maximum 8 potion bottles and minimum 1 bottle for Geralt to use in case if Geralt is out of energy. </a:t>
            </a: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latin typeface="Times New Roman" panose="02020603050405020304" pitchFamily="18" charset="0"/>
                <a:cs typeface="Times New Roman" panose="02020603050405020304" pitchFamily="18" charset="0"/>
              </a:rPr>
              <a:t>Requirement Analysis</a:t>
            </a:r>
            <a:endParaRPr lang="en-US" sz="5400" dirty="0"/>
          </a:p>
        </p:txBody>
      </p:sp>
      <p:sp>
        <p:nvSpPr>
          <p:cNvPr id="3" name="Content Placeholder 2"/>
          <p:cNvSpPr>
            <a:spLocks noGrp="1"/>
          </p:cNvSpPr>
          <p:nvPr>
            <p:ph idx="1"/>
          </p:nvPr>
        </p:nvSpPr>
        <p:spPr>
          <a:xfrm>
            <a:off x="457200" y="1651721"/>
            <a:ext cx="8229600" cy="4525963"/>
          </a:xfrm>
        </p:spPr>
        <p:txBody>
          <a:bodyPr>
            <a:normAutofit/>
          </a:bodyPr>
          <a:lstStyle/>
          <a:p>
            <a:r>
              <a:rPr lang="en-US" sz="2400" dirty="0" smtClean="0">
                <a:latin typeface="Times New Roman" panose="02020603050405020304" pitchFamily="18" charset="0"/>
                <a:cs typeface="Times New Roman" panose="02020603050405020304" pitchFamily="18" charset="0"/>
              </a:rPr>
              <a:t>Energy in one potion bottle should be between 1 to 100 i.e. user can enter maximum 100 energy unit in one bottle and minimum 1 energy units so that Geralt can take that energy can continue killing monsters.</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Toxicity level in one potion bottle should be between 1 to 100 i.e. user can enter maximum 100 toxicity level in one bottle and minimum 1 toxicity.</a:t>
            </a: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Start</a:t>
            </a:r>
            <a:endParaRPr lang="en-GB" sz="24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Get no. of test cases.</a:t>
            </a:r>
            <a:endParaRPr lang="en-GB" sz="24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Check if test cases are less than or equal to 20.</a:t>
            </a:r>
            <a:endParaRPr lang="en-GB" sz="24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Yes: continue to program</a:t>
            </a:r>
            <a:endParaRPr lang="en-GB" sz="24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If No : Enter correct no. of test cases.</a:t>
            </a:r>
            <a:endParaRPr lang="en-GB" sz="24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while  test cases not equal to 0.</a:t>
            </a:r>
            <a:endParaRPr lang="en-GB" sz="24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Get amount of energy required to kill one monster(K) and time to kill one monster(M).</a:t>
            </a:r>
            <a:endParaRPr lang="en-GB" sz="24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Check  10 &lt;= k &lt;= 80.</a:t>
            </a:r>
            <a:endParaRPr lang="en-GB" sz="2400" dirty="0">
              <a:latin typeface="Times New Roman" panose="02020603050405020304" pitchFamily="18" charset="0"/>
              <a:cs typeface="Times New Roman" panose="02020603050405020304" pitchFamily="18" charset="0"/>
            </a:endParaRPr>
          </a:p>
          <a:p>
            <a:pPr marL="457200" lvl="1" indent="0">
              <a:buNone/>
            </a:pPr>
            <a:r>
              <a:rPr lang="en-US" sz="2400" dirty="0">
                <a:latin typeface="Times New Roman" panose="02020603050405020304" pitchFamily="18" charset="0"/>
                <a:cs typeface="Times New Roman" panose="02020603050405020304" pitchFamily="18" charset="0"/>
              </a:rPr>
              <a:t>if yes , ask time.</a:t>
            </a:r>
            <a:endParaRPr lang="en-GB" sz="2400" dirty="0">
              <a:latin typeface="Times New Roman" panose="02020603050405020304" pitchFamily="18" charset="0"/>
              <a:cs typeface="Times New Roman" panose="02020603050405020304" pitchFamily="18" charset="0"/>
            </a:endParaRPr>
          </a:p>
          <a:p>
            <a:pPr marL="914400" lvl="2" indent="0">
              <a:buNone/>
            </a:pPr>
            <a:r>
              <a:rPr lang="en-US" dirty="0">
                <a:latin typeface="Times New Roman" panose="02020603050405020304" pitchFamily="18" charset="0"/>
                <a:cs typeface="Times New Roman" panose="02020603050405020304" pitchFamily="18" charset="0"/>
              </a:rPr>
              <a:t>-if no , ask to enter correct value between 10 to 80 </a:t>
            </a:r>
            <a:endParaRPr lang="en-GB"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75350"/>
          </a:xfrm>
        </p:spPr>
        <p:txBody>
          <a:bodyPr>
            <a:normAutofit fontScale="55000" lnSpcReduction="20000"/>
          </a:bodyPr>
          <a:lstStyle/>
          <a:p>
            <a:pPr marL="0" lvl="0" indent="0">
              <a:buNone/>
            </a:pPr>
            <a:r>
              <a:rPr lang="en-US" sz="4400" dirty="0" smtClean="0">
                <a:latin typeface="Times New Roman" panose="02020603050405020304" pitchFamily="18" charset="0"/>
                <a:cs typeface="Times New Roman" panose="02020603050405020304" pitchFamily="18" charset="0"/>
              </a:rPr>
              <a:t>9. Check </a:t>
            </a:r>
            <a:r>
              <a:rPr lang="en-US" sz="4400" dirty="0">
                <a:latin typeface="Times New Roman" panose="02020603050405020304" pitchFamily="18" charset="0"/>
                <a:cs typeface="Times New Roman" panose="02020603050405020304" pitchFamily="18" charset="0"/>
              </a:rPr>
              <a:t>is M &lt;100</a:t>
            </a:r>
            <a:endParaRPr lang="en-GB" sz="4400" dirty="0">
              <a:latin typeface="Times New Roman" panose="02020603050405020304" pitchFamily="18" charset="0"/>
              <a:cs typeface="Times New Roman" panose="02020603050405020304" pitchFamily="18" charset="0"/>
            </a:endParaRPr>
          </a:p>
          <a:p>
            <a:pPr lvl="2"/>
            <a:r>
              <a:rPr lang="en-US" sz="4400" dirty="0">
                <a:latin typeface="Times New Roman" panose="02020603050405020304" pitchFamily="18" charset="0"/>
                <a:cs typeface="Times New Roman" panose="02020603050405020304" pitchFamily="18" charset="0"/>
              </a:rPr>
              <a:t>-if yes next step.</a:t>
            </a:r>
            <a:endParaRPr lang="en-GB" sz="4400" dirty="0">
              <a:latin typeface="Times New Roman" panose="02020603050405020304" pitchFamily="18" charset="0"/>
              <a:cs typeface="Times New Roman" panose="02020603050405020304" pitchFamily="18" charset="0"/>
            </a:endParaRPr>
          </a:p>
          <a:p>
            <a:pPr lvl="2"/>
            <a:r>
              <a:rPr lang="en-US" sz="4400" dirty="0">
                <a:latin typeface="Times New Roman" panose="02020603050405020304" pitchFamily="18" charset="0"/>
                <a:cs typeface="Times New Roman" panose="02020603050405020304" pitchFamily="18" charset="0"/>
              </a:rPr>
              <a:t>-if no , ask to enter correct value less than 100.</a:t>
            </a:r>
            <a:endParaRPr lang="en-GB" sz="4400" dirty="0">
              <a:latin typeface="Times New Roman" panose="02020603050405020304" pitchFamily="18" charset="0"/>
              <a:cs typeface="Times New Roman" panose="02020603050405020304" pitchFamily="18" charset="0"/>
            </a:endParaRPr>
          </a:p>
          <a:p>
            <a:pPr marL="0" lvl="0" indent="0">
              <a:buNone/>
            </a:pPr>
            <a:r>
              <a:rPr lang="en-US" sz="4400" dirty="0" smtClean="0">
                <a:latin typeface="Times New Roman" panose="02020603050405020304" pitchFamily="18" charset="0"/>
                <a:cs typeface="Times New Roman" panose="02020603050405020304" pitchFamily="18" charset="0"/>
              </a:rPr>
              <a:t>10.Get </a:t>
            </a:r>
            <a:r>
              <a:rPr lang="en-US" sz="4400" dirty="0">
                <a:latin typeface="Times New Roman" panose="02020603050405020304" pitchFamily="18" charset="0"/>
                <a:cs typeface="Times New Roman" panose="02020603050405020304" pitchFamily="18" charset="0"/>
              </a:rPr>
              <a:t>the number of potion bottles(N)</a:t>
            </a:r>
            <a:endParaRPr lang="en-GB" sz="4400" dirty="0">
              <a:latin typeface="Times New Roman" panose="02020603050405020304" pitchFamily="18" charset="0"/>
              <a:cs typeface="Times New Roman" panose="02020603050405020304" pitchFamily="18" charset="0"/>
            </a:endParaRPr>
          </a:p>
          <a:p>
            <a:pPr lvl="2"/>
            <a:r>
              <a:rPr lang="en-US" sz="4400" dirty="0">
                <a:latin typeface="Times New Roman" panose="02020603050405020304" pitchFamily="18" charset="0"/>
                <a:cs typeface="Times New Roman" panose="02020603050405020304" pitchFamily="18" charset="0"/>
              </a:rPr>
              <a:t>-check N should be between 1 to 8.</a:t>
            </a:r>
            <a:endParaRPr lang="en-GB" sz="4400" dirty="0">
              <a:latin typeface="Times New Roman" panose="02020603050405020304" pitchFamily="18" charset="0"/>
              <a:cs typeface="Times New Roman" panose="02020603050405020304" pitchFamily="18" charset="0"/>
            </a:endParaRPr>
          </a:p>
          <a:p>
            <a:pPr marL="0" lvl="0" indent="0">
              <a:buNone/>
            </a:pPr>
            <a:r>
              <a:rPr lang="en-US" sz="4400" dirty="0" smtClean="0">
                <a:latin typeface="Times New Roman" panose="02020603050405020304" pitchFamily="18" charset="0"/>
                <a:cs typeface="Times New Roman" panose="02020603050405020304" pitchFamily="18" charset="0"/>
              </a:rPr>
              <a:t>11.Get </a:t>
            </a:r>
            <a:r>
              <a:rPr lang="en-US" sz="4400" dirty="0">
                <a:latin typeface="Times New Roman" panose="02020603050405020304" pitchFamily="18" charset="0"/>
                <a:cs typeface="Times New Roman" panose="02020603050405020304" pitchFamily="18" charset="0"/>
              </a:rPr>
              <a:t>energy (E) and toxicity level (P) in each bottle.</a:t>
            </a:r>
            <a:endParaRPr lang="en-GB" sz="4400" dirty="0">
              <a:latin typeface="Times New Roman" panose="02020603050405020304" pitchFamily="18" charset="0"/>
              <a:cs typeface="Times New Roman" panose="02020603050405020304" pitchFamily="18" charset="0"/>
            </a:endParaRPr>
          </a:p>
          <a:p>
            <a:pPr marL="0" lvl="0" indent="0">
              <a:buNone/>
            </a:pPr>
            <a:r>
              <a:rPr lang="en-US" sz="4400" dirty="0" smtClean="0">
                <a:latin typeface="Times New Roman" panose="02020603050405020304" pitchFamily="18" charset="0"/>
                <a:cs typeface="Times New Roman" panose="02020603050405020304" pitchFamily="18" charset="0"/>
              </a:rPr>
              <a:t>12.Set </a:t>
            </a:r>
            <a:r>
              <a:rPr lang="en-US" sz="4400" dirty="0">
                <a:latin typeface="Times New Roman" panose="02020603050405020304" pitchFamily="18" charset="0"/>
                <a:cs typeface="Times New Roman" panose="02020603050405020304" pitchFamily="18" charset="0"/>
              </a:rPr>
              <a:t>the initial energy to 100 and toxicity level to 0.</a:t>
            </a:r>
            <a:endParaRPr lang="en-GB" sz="4400" dirty="0">
              <a:latin typeface="Times New Roman" panose="02020603050405020304" pitchFamily="18" charset="0"/>
              <a:cs typeface="Times New Roman" panose="02020603050405020304" pitchFamily="18" charset="0"/>
            </a:endParaRPr>
          </a:p>
          <a:p>
            <a:pPr marL="0" lvl="0" indent="0">
              <a:buNone/>
            </a:pPr>
            <a:r>
              <a:rPr lang="en-US" sz="4400" dirty="0" smtClean="0">
                <a:latin typeface="Times New Roman" panose="02020603050405020304" pitchFamily="18" charset="0"/>
                <a:cs typeface="Times New Roman" panose="02020603050405020304" pitchFamily="18" charset="0"/>
              </a:rPr>
              <a:t>13.Arrange </a:t>
            </a:r>
            <a:r>
              <a:rPr lang="en-US" sz="4400" dirty="0">
                <a:latin typeface="Times New Roman" panose="02020603050405020304" pitchFamily="18" charset="0"/>
                <a:cs typeface="Times New Roman" panose="02020603050405020304" pitchFamily="18" charset="0"/>
              </a:rPr>
              <a:t>the entered potion bottle in ascending order according to their energy levels.</a:t>
            </a:r>
            <a:endParaRPr lang="en-GB" sz="4400" dirty="0">
              <a:latin typeface="Times New Roman" panose="02020603050405020304" pitchFamily="18" charset="0"/>
              <a:cs typeface="Times New Roman" panose="02020603050405020304" pitchFamily="18" charset="0"/>
            </a:endParaRPr>
          </a:p>
          <a:p>
            <a:pPr marL="0" lvl="0" indent="0">
              <a:buNone/>
            </a:pPr>
            <a:r>
              <a:rPr lang="en-US" sz="4400" dirty="0" smtClean="0">
                <a:latin typeface="Times New Roman" panose="02020603050405020304" pitchFamily="18" charset="0"/>
                <a:cs typeface="Times New Roman" panose="02020603050405020304" pitchFamily="18" charset="0"/>
              </a:rPr>
              <a:t>14.While  </a:t>
            </a:r>
            <a:r>
              <a:rPr lang="en-US" sz="4400" dirty="0">
                <a:latin typeface="Times New Roman" panose="02020603050405020304" pitchFamily="18" charset="0"/>
                <a:cs typeface="Times New Roman" panose="02020603050405020304" pitchFamily="18" charset="0"/>
              </a:rPr>
              <a:t>no . Of potion bottles not equal to 0.</a:t>
            </a:r>
            <a:endParaRPr lang="en-GB" sz="4400" dirty="0">
              <a:latin typeface="Times New Roman" panose="02020603050405020304" pitchFamily="18" charset="0"/>
              <a:cs typeface="Times New Roman" panose="02020603050405020304" pitchFamily="18" charset="0"/>
            </a:endParaRPr>
          </a:p>
          <a:p>
            <a:pPr lvl="0"/>
            <a:endParaRPr lang="en-US" sz="1300" dirty="0">
              <a:latin typeface="Times New Roman" panose="02020603050405020304" pitchFamily="18" charset="0"/>
              <a:cs typeface="Times New Roman" panose="02020603050405020304" pitchFamily="18" charset="0"/>
            </a:endParaRPr>
          </a:p>
          <a:p>
            <a:pPr marL="0" lvl="0" indent="0">
              <a:buNone/>
            </a:pPr>
            <a:r>
              <a:rPr lang="en-US" sz="4400" dirty="0" smtClean="0">
                <a:latin typeface="Times New Roman" panose="02020603050405020304" pitchFamily="18" charset="0"/>
                <a:cs typeface="Times New Roman" panose="02020603050405020304" pitchFamily="18" charset="0"/>
              </a:rPr>
              <a:t>15.While </a:t>
            </a:r>
            <a:r>
              <a:rPr lang="en-US" sz="4400" dirty="0">
                <a:latin typeface="Times New Roman" panose="02020603050405020304" pitchFamily="18" charset="0"/>
                <a:cs typeface="Times New Roman" panose="02020603050405020304" pitchFamily="18" charset="0"/>
              </a:rPr>
              <a:t>(</a:t>
            </a:r>
            <a:r>
              <a:rPr lang="en-US" sz="4400" dirty="0" err="1">
                <a:latin typeface="Times New Roman" panose="02020603050405020304" pitchFamily="18" charset="0"/>
                <a:cs typeface="Times New Roman" panose="02020603050405020304" pitchFamily="18" charset="0"/>
              </a:rPr>
              <a:t>Geralt</a:t>
            </a:r>
            <a:r>
              <a:rPr lang="en-US" sz="4400" dirty="0">
                <a:latin typeface="Times New Roman" panose="02020603050405020304" pitchFamily="18" charset="0"/>
                <a:cs typeface="Times New Roman" panose="02020603050405020304" pitchFamily="18" charset="0"/>
              </a:rPr>
              <a:t> energy &gt; required energy )</a:t>
            </a:r>
            <a:endParaRPr lang="en-GB" sz="4400" dirty="0">
              <a:latin typeface="Times New Roman" panose="02020603050405020304" pitchFamily="18" charset="0"/>
              <a:cs typeface="Times New Roman" panose="02020603050405020304" pitchFamily="18" charset="0"/>
            </a:endParaRPr>
          </a:p>
          <a:p>
            <a:pPr lvl="1"/>
            <a:r>
              <a:rPr lang="en-US" sz="4400" dirty="0">
                <a:latin typeface="Times New Roman" panose="02020603050405020304" pitchFamily="18" charset="0"/>
                <a:cs typeface="Times New Roman" panose="02020603050405020304" pitchFamily="18" charset="0"/>
              </a:rPr>
              <a:t>increment the number of monsters killed.</a:t>
            </a:r>
            <a:endParaRPr lang="en-GB" sz="4400" dirty="0">
              <a:latin typeface="Times New Roman" panose="02020603050405020304" pitchFamily="18" charset="0"/>
              <a:cs typeface="Times New Roman" panose="02020603050405020304" pitchFamily="18" charset="0"/>
            </a:endParaRPr>
          </a:p>
          <a:p>
            <a:pPr lvl="1"/>
            <a:r>
              <a:rPr lang="en-US" sz="4400" dirty="0" err="1">
                <a:latin typeface="Times New Roman" panose="02020603050405020304" pitchFamily="18" charset="0"/>
                <a:cs typeface="Times New Roman" panose="02020603050405020304" pitchFamily="18" charset="0"/>
              </a:rPr>
              <a:t>Geralt</a:t>
            </a:r>
            <a:r>
              <a:rPr lang="en-US" sz="4400" dirty="0">
                <a:latin typeface="Times New Roman" panose="02020603050405020304" pitchFamily="18" charset="0"/>
                <a:cs typeface="Times New Roman" panose="02020603050405020304" pitchFamily="18" charset="0"/>
              </a:rPr>
              <a:t> energy = </a:t>
            </a:r>
            <a:r>
              <a:rPr lang="en-US" sz="4400" dirty="0" err="1">
                <a:latin typeface="Times New Roman" panose="02020603050405020304" pitchFamily="18" charset="0"/>
                <a:cs typeface="Times New Roman" panose="02020603050405020304" pitchFamily="18" charset="0"/>
              </a:rPr>
              <a:t>Geralt</a:t>
            </a:r>
            <a:r>
              <a:rPr lang="en-US" sz="4400" dirty="0">
                <a:latin typeface="Times New Roman" panose="02020603050405020304" pitchFamily="18" charset="0"/>
                <a:cs typeface="Times New Roman" panose="02020603050405020304" pitchFamily="18" charset="0"/>
              </a:rPr>
              <a:t> energy –required energy.  </a:t>
            </a:r>
            <a:endParaRPr lang="en-GB" sz="4400" dirty="0">
              <a:latin typeface="Times New Roman" panose="02020603050405020304" pitchFamily="18" charset="0"/>
              <a:cs typeface="Times New Roman" panose="02020603050405020304" pitchFamily="18" charset="0"/>
            </a:endParaRPr>
          </a:p>
          <a:p>
            <a:pPr lvl="1"/>
            <a:r>
              <a:rPr lang="en-US" sz="4400" dirty="0" err="1">
                <a:latin typeface="Times New Roman" panose="02020603050405020304" pitchFamily="18" charset="0"/>
                <a:cs typeface="Times New Roman" panose="02020603050405020304" pitchFamily="18" charset="0"/>
              </a:rPr>
              <a:t>Geralt</a:t>
            </a:r>
            <a:r>
              <a:rPr lang="en-US" sz="4400" dirty="0">
                <a:latin typeface="Times New Roman" panose="02020603050405020304" pitchFamily="18" charset="0"/>
                <a:cs typeface="Times New Roman" panose="02020603050405020304" pitchFamily="18" charset="0"/>
              </a:rPr>
              <a:t> toxicity= </a:t>
            </a:r>
            <a:r>
              <a:rPr lang="en-US" sz="4400" dirty="0" err="1">
                <a:latin typeface="Times New Roman" panose="02020603050405020304" pitchFamily="18" charset="0"/>
                <a:cs typeface="Times New Roman" panose="02020603050405020304" pitchFamily="18" charset="0"/>
              </a:rPr>
              <a:t>Geralt</a:t>
            </a:r>
            <a:r>
              <a:rPr lang="en-US" sz="4400" dirty="0">
                <a:latin typeface="Times New Roman" panose="02020603050405020304" pitchFamily="18" charset="0"/>
                <a:cs typeface="Times New Roman" panose="02020603050405020304" pitchFamily="18" charset="0"/>
              </a:rPr>
              <a:t> toxicity- Time Required. </a:t>
            </a:r>
            <a:endParaRPr lang="en-GB" sz="4400" dirty="0">
              <a:latin typeface="Times New Roman" panose="02020603050405020304" pitchFamily="18" charset="0"/>
              <a:cs typeface="Times New Roman" panose="02020603050405020304" pitchFamily="18" charset="0"/>
            </a:endParaRPr>
          </a:p>
          <a:p>
            <a:pPr lvl="1"/>
            <a:r>
              <a:rPr lang="en-US" sz="4400" dirty="0">
                <a:latin typeface="Times New Roman" panose="02020603050405020304" pitchFamily="18" charset="0"/>
                <a:cs typeface="Times New Roman" panose="02020603050405020304" pitchFamily="18" charset="0"/>
              </a:rPr>
              <a:t>go back to step </a:t>
            </a:r>
            <a:r>
              <a:rPr lang="en-US" sz="4400" dirty="0" smtClean="0">
                <a:latin typeface="Times New Roman" panose="02020603050405020304" pitchFamily="18" charset="0"/>
                <a:cs typeface="Times New Roman" panose="02020603050405020304" pitchFamily="18" charset="0"/>
              </a:rPr>
              <a:t>15.</a:t>
            </a:r>
            <a:endParaRPr lang="en-GB" sz="4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85000" lnSpcReduction="20000"/>
          </a:bodyPr>
          <a:lstStyle/>
          <a:p>
            <a:pPr marL="0" lvl="0" indent="0">
              <a:buNone/>
            </a:pPr>
            <a:r>
              <a:rPr lang="en-US" sz="2400" dirty="0" smtClean="0">
                <a:latin typeface="Times New Roman" panose="02020603050405020304" pitchFamily="18" charset="0"/>
                <a:cs typeface="Times New Roman" panose="02020603050405020304" pitchFamily="18" charset="0"/>
              </a:rPr>
              <a:t>16.Check </a:t>
            </a:r>
            <a:r>
              <a:rPr lang="en-US" sz="2400" dirty="0">
                <a:latin typeface="Times New Roman" panose="02020603050405020304" pitchFamily="18" charset="0"/>
                <a:cs typeface="Times New Roman" panose="02020603050405020304" pitchFamily="18" charset="0"/>
              </a:rPr>
              <a:t>if </a:t>
            </a:r>
            <a:r>
              <a:rPr lang="en-US" sz="2400" dirty="0" err="1">
                <a:latin typeface="Times New Roman" panose="02020603050405020304" pitchFamily="18" charset="0"/>
                <a:cs typeface="Times New Roman" panose="02020603050405020304" pitchFamily="18" charset="0"/>
              </a:rPr>
              <a:t>geralt</a:t>
            </a:r>
            <a:r>
              <a:rPr lang="en-US" sz="2400" dirty="0">
                <a:latin typeface="Times New Roman" panose="02020603050405020304" pitchFamily="18" charset="0"/>
                <a:cs typeface="Times New Roman" panose="02020603050405020304" pitchFamily="18" charset="0"/>
              </a:rPr>
              <a:t> toxicity +toxicity level of last potion bottle is &gt;=100</a:t>
            </a:r>
            <a:endParaRPr lang="en-GB" sz="2400" dirty="0">
              <a:latin typeface="Times New Roman" panose="02020603050405020304" pitchFamily="18" charset="0"/>
              <a:cs typeface="Times New Roman" panose="02020603050405020304" pitchFamily="18" charset="0"/>
            </a:endParaRPr>
          </a:p>
          <a:p>
            <a:pPr marL="0" lvl="0" indent="0">
              <a:buNone/>
            </a:pPr>
            <a:r>
              <a:rPr lang="en-US" sz="2400" dirty="0" smtClean="0">
                <a:latin typeface="Times New Roman" panose="02020603050405020304" pitchFamily="18" charset="0"/>
                <a:cs typeface="Times New Roman" panose="02020603050405020304" pitchFamily="18" charset="0"/>
              </a:rPr>
              <a:t>17.Yes- </a:t>
            </a:r>
            <a:r>
              <a:rPr lang="en-US" sz="2400" dirty="0">
                <a:latin typeface="Times New Roman" panose="02020603050405020304" pitchFamily="18" charset="0"/>
                <a:cs typeface="Times New Roman" panose="02020603050405020304" pitchFamily="18" charset="0"/>
              </a:rPr>
              <a:t>a) Check if balance energy != 0</a:t>
            </a:r>
            <a:endParaRPr lang="en-GB" sz="2400"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b) Yes –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Geralt</a:t>
            </a:r>
            <a:r>
              <a:rPr lang="en-US" dirty="0">
                <a:latin typeface="Times New Roman" panose="02020603050405020304" pitchFamily="18" charset="0"/>
                <a:cs typeface="Times New Roman" panose="02020603050405020304" pitchFamily="18" charset="0"/>
              </a:rPr>
              <a:t> Energy = </a:t>
            </a:r>
            <a:r>
              <a:rPr lang="en-US" dirty="0" err="1">
                <a:latin typeface="Times New Roman" panose="02020603050405020304" pitchFamily="18" charset="0"/>
                <a:cs typeface="Times New Roman" panose="02020603050405020304" pitchFamily="18" charset="0"/>
              </a:rPr>
              <a:t>Geralt</a:t>
            </a:r>
            <a:r>
              <a:rPr lang="en-US" dirty="0">
                <a:latin typeface="Times New Roman" panose="02020603050405020304" pitchFamily="18" charset="0"/>
                <a:cs typeface="Times New Roman" panose="02020603050405020304" pitchFamily="18" charset="0"/>
              </a:rPr>
              <a:t> Energy + balance Energy.</a:t>
            </a:r>
            <a:endParaRPr lang="en-GB" dirty="0">
              <a:latin typeface="Times New Roman" panose="02020603050405020304" pitchFamily="18" charset="0"/>
              <a:cs typeface="Times New Roman" panose="02020603050405020304" pitchFamily="18" charset="0"/>
            </a:endParaRPr>
          </a:p>
          <a:p>
            <a:pPr lvl="4"/>
            <a:r>
              <a:rPr lang="en-US" sz="2400" dirty="0">
                <a:latin typeface="Times New Roman" panose="02020603050405020304" pitchFamily="18" charset="0"/>
                <a:cs typeface="Times New Roman" panose="02020603050405020304" pitchFamily="18" charset="0"/>
              </a:rPr>
              <a:t>ii)Set balance energy to 0.</a:t>
            </a:r>
            <a:endParaRPr lang="en-GB" sz="2400" dirty="0">
              <a:latin typeface="Times New Roman" panose="02020603050405020304" pitchFamily="18" charset="0"/>
              <a:cs typeface="Times New Roman" panose="02020603050405020304" pitchFamily="18" charset="0"/>
            </a:endParaRPr>
          </a:p>
          <a:p>
            <a:pPr lvl="4"/>
            <a:r>
              <a:rPr lang="en-US" sz="2400" dirty="0">
                <a:latin typeface="Times New Roman" panose="02020603050405020304" pitchFamily="18" charset="0"/>
                <a:cs typeface="Times New Roman" panose="02020603050405020304" pitchFamily="18" charset="0"/>
              </a:rPr>
              <a:t>iii) check if </a:t>
            </a:r>
            <a:r>
              <a:rPr lang="en-US" sz="2400" dirty="0" err="1">
                <a:latin typeface="Times New Roman" panose="02020603050405020304" pitchFamily="18" charset="0"/>
                <a:cs typeface="Times New Roman" panose="02020603050405020304" pitchFamily="18" charset="0"/>
              </a:rPr>
              <a:t>Geralt</a:t>
            </a:r>
            <a:r>
              <a:rPr lang="en-US" sz="2400" dirty="0">
                <a:latin typeface="Times New Roman" panose="02020603050405020304" pitchFamily="18" charset="0"/>
                <a:cs typeface="Times New Roman" panose="02020603050405020304" pitchFamily="18" charset="0"/>
              </a:rPr>
              <a:t> energy greater than required energy.</a:t>
            </a:r>
            <a:endParaRPr lang="en-GB" sz="2400" dirty="0">
              <a:latin typeface="Times New Roman" panose="02020603050405020304" pitchFamily="18" charset="0"/>
              <a:cs typeface="Times New Roman" panose="02020603050405020304" pitchFamily="18" charset="0"/>
            </a:endParaRPr>
          </a:p>
          <a:p>
            <a:pPr lvl="4"/>
            <a:r>
              <a:rPr lang="en-US" sz="2400" dirty="0">
                <a:latin typeface="Times New Roman" panose="02020603050405020304" pitchFamily="18" charset="0"/>
                <a:cs typeface="Times New Roman" panose="02020603050405020304" pitchFamily="18" charset="0"/>
              </a:rPr>
              <a:t>iv) Yes- go back to step </a:t>
            </a:r>
            <a:r>
              <a:rPr lang="en-US" sz="2400" dirty="0" smtClean="0">
                <a:latin typeface="Times New Roman" panose="02020603050405020304" pitchFamily="18" charset="0"/>
                <a:cs typeface="Times New Roman" panose="02020603050405020304" pitchFamily="18" charset="0"/>
              </a:rPr>
              <a:t>15.</a:t>
            </a:r>
            <a:endParaRPr lang="en-GB" sz="2400"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c) Decrement no of potion bottles.</a:t>
            </a:r>
            <a:endParaRPr lang="en-GB" dirty="0">
              <a:latin typeface="Times New Roman" panose="02020603050405020304" pitchFamily="18" charset="0"/>
              <a:cs typeface="Times New Roman" panose="02020603050405020304" pitchFamily="18" charset="0"/>
            </a:endParaRPr>
          </a:p>
          <a:p>
            <a:pPr marL="0" lvl="0" indent="0">
              <a:buNone/>
            </a:pPr>
            <a:r>
              <a:rPr lang="en-US" sz="2400" dirty="0" smtClean="0">
                <a:latin typeface="Times New Roman" panose="02020603050405020304" pitchFamily="18" charset="0"/>
                <a:cs typeface="Times New Roman" panose="02020603050405020304" pitchFamily="18" charset="0"/>
              </a:rPr>
              <a:t>18.Use </a:t>
            </a:r>
            <a:r>
              <a:rPr lang="en-US" sz="2400" dirty="0">
                <a:latin typeface="Times New Roman" panose="02020603050405020304" pitchFamily="18" charset="0"/>
                <a:cs typeface="Times New Roman" panose="02020603050405020304" pitchFamily="18" charset="0"/>
              </a:rPr>
              <a:t>potion bottle i.e. increment </a:t>
            </a:r>
            <a:r>
              <a:rPr lang="en-US" sz="2400" dirty="0" err="1">
                <a:latin typeface="Times New Roman" panose="02020603050405020304" pitchFamily="18" charset="0"/>
                <a:cs typeface="Times New Roman" panose="02020603050405020304" pitchFamily="18" charset="0"/>
              </a:rPr>
              <a:t>geralt</a:t>
            </a:r>
            <a:r>
              <a:rPr lang="en-US" sz="2400" dirty="0">
                <a:latin typeface="Times New Roman" panose="02020603050405020304" pitchFamily="18" charset="0"/>
                <a:cs typeface="Times New Roman" panose="02020603050405020304" pitchFamily="18" charset="0"/>
              </a:rPr>
              <a:t> energy by energy provided by potion bottle.</a:t>
            </a:r>
            <a:endParaRPr lang="en-GB" sz="2400" dirty="0">
              <a:latin typeface="Times New Roman" panose="02020603050405020304" pitchFamily="18" charset="0"/>
              <a:cs typeface="Times New Roman" panose="02020603050405020304" pitchFamily="18" charset="0"/>
            </a:endParaRPr>
          </a:p>
          <a:p>
            <a:pPr marL="0" lvl="0" indent="0">
              <a:buNone/>
            </a:pPr>
            <a:r>
              <a:rPr lang="en-US" sz="2400" dirty="0" smtClean="0">
                <a:latin typeface="Times New Roman" panose="02020603050405020304" pitchFamily="18" charset="0"/>
                <a:cs typeface="Times New Roman" panose="02020603050405020304" pitchFamily="18" charset="0"/>
              </a:rPr>
              <a:t>19.Check </a:t>
            </a:r>
            <a:r>
              <a:rPr lang="en-US" sz="2400" dirty="0">
                <a:latin typeface="Times New Roman" panose="02020603050405020304" pitchFamily="18" charset="0"/>
                <a:cs typeface="Times New Roman" panose="02020603050405020304" pitchFamily="18" charset="0"/>
              </a:rPr>
              <a:t>if  </a:t>
            </a:r>
            <a:r>
              <a:rPr lang="en-US" sz="2400" dirty="0" err="1">
                <a:latin typeface="Times New Roman" panose="02020603050405020304" pitchFamily="18" charset="0"/>
                <a:cs typeface="Times New Roman" panose="02020603050405020304" pitchFamily="18" charset="0"/>
              </a:rPr>
              <a:t>Geralt</a:t>
            </a:r>
            <a:r>
              <a:rPr lang="en-US" sz="2400" dirty="0">
                <a:latin typeface="Times New Roman" panose="02020603050405020304" pitchFamily="18" charset="0"/>
                <a:cs typeface="Times New Roman" panose="02020603050405020304" pitchFamily="18" charset="0"/>
              </a:rPr>
              <a:t> energy greater than 100</a:t>
            </a:r>
            <a:endParaRPr lang="en-GB" sz="2400" dirty="0">
              <a:latin typeface="Times New Roman" panose="02020603050405020304" pitchFamily="18" charset="0"/>
              <a:cs typeface="Times New Roman" panose="02020603050405020304" pitchFamily="18" charset="0"/>
            </a:endParaRPr>
          </a:p>
          <a:p>
            <a:pPr marL="0" lvl="0" indent="0">
              <a:buNone/>
            </a:pPr>
            <a:r>
              <a:rPr lang="en-US" sz="2400" dirty="0" smtClean="0">
                <a:latin typeface="Times New Roman" panose="02020603050405020304" pitchFamily="18" charset="0"/>
                <a:cs typeface="Times New Roman" panose="02020603050405020304" pitchFamily="18" charset="0"/>
              </a:rPr>
              <a:t>20.Yes </a:t>
            </a:r>
            <a:r>
              <a:rPr lang="en-US" sz="2400" dirty="0">
                <a:latin typeface="Times New Roman" panose="02020603050405020304" pitchFamily="18" charset="0"/>
                <a:cs typeface="Times New Roman" panose="02020603050405020304" pitchFamily="18" charset="0"/>
              </a:rPr>
              <a:t>: a) Balance energy = </a:t>
            </a:r>
            <a:r>
              <a:rPr lang="en-US" sz="2400" dirty="0" err="1">
                <a:latin typeface="Times New Roman" panose="02020603050405020304" pitchFamily="18" charset="0"/>
                <a:cs typeface="Times New Roman" panose="02020603050405020304" pitchFamily="18" charset="0"/>
              </a:rPr>
              <a:t>geralt</a:t>
            </a:r>
            <a:r>
              <a:rPr lang="en-US" sz="2400" dirty="0">
                <a:latin typeface="Times New Roman" panose="02020603050405020304" pitchFamily="18" charset="0"/>
                <a:cs typeface="Times New Roman" panose="02020603050405020304" pitchFamily="18" charset="0"/>
              </a:rPr>
              <a:t> energy – 100</a:t>
            </a:r>
            <a:endParaRPr lang="en-GB" sz="2400"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b)</a:t>
            </a:r>
            <a:r>
              <a:rPr lang="en-US" dirty="0" err="1">
                <a:latin typeface="Times New Roman" panose="02020603050405020304" pitchFamily="18" charset="0"/>
                <a:cs typeface="Times New Roman" panose="02020603050405020304" pitchFamily="18" charset="0"/>
              </a:rPr>
              <a:t>Geralt</a:t>
            </a:r>
            <a:r>
              <a:rPr lang="en-US" dirty="0">
                <a:latin typeface="Times New Roman" panose="02020603050405020304" pitchFamily="18" charset="0"/>
                <a:cs typeface="Times New Roman" panose="02020603050405020304" pitchFamily="18" charset="0"/>
              </a:rPr>
              <a:t> energy = </a:t>
            </a:r>
            <a:r>
              <a:rPr lang="en-US" dirty="0" err="1">
                <a:latin typeface="Times New Roman" panose="02020603050405020304" pitchFamily="18" charset="0"/>
                <a:cs typeface="Times New Roman" panose="02020603050405020304" pitchFamily="18" charset="0"/>
              </a:rPr>
              <a:t>geralt</a:t>
            </a:r>
            <a:r>
              <a:rPr lang="en-US" dirty="0">
                <a:latin typeface="Times New Roman" panose="02020603050405020304" pitchFamily="18" charset="0"/>
                <a:cs typeface="Times New Roman" panose="02020603050405020304" pitchFamily="18" charset="0"/>
              </a:rPr>
              <a:t> energy – balance energy</a:t>
            </a:r>
            <a:endParaRPr lang="en-GB" dirty="0">
              <a:latin typeface="Times New Roman" panose="02020603050405020304" pitchFamily="18" charset="0"/>
              <a:cs typeface="Times New Roman" panose="02020603050405020304" pitchFamily="18" charset="0"/>
            </a:endParaRPr>
          </a:p>
          <a:p>
            <a:pPr marL="0" lvl="0" indent="0">
              <a:buNone/>
            </a:pPr>
            <a:r>
              <a:rPr lang="en-US" sz="2400" dirty="0" smtClean="0">
                <a:latin typeface="Times New Roman" panose="02020603050405020304" pitchFamily="18" charset="0"/>
                <a:cs typeface="Times New Roman" panose="02020603050405020304" pitchFamily="18" charset="0"/>
              </a:rPr>
              <a:t>21.Geralt </a:t>
            </a:r>
            <a:r>
              <a:rPr lang="en-US" sz="2400" dirty="0">
                <a:latin typeface="Times New Roman" panose="02020603050405020304" pitchFamily="18" charset="0"/>
                <a:cs typeface="Times New Roman" panose="02020603050405020304" pitchFamily="18" charset="0"/>
              </a:rPr>
              <a:t>toxicity = </a:t>
            </a:r>
            <a:r>
              <a:rPr lang="en-US" sz="2400" dirty="0" err="1">
                <a:latin typeface="Times New Roman" panose="02020603050405020304" pitchFamily="18" charset="0"/>
                <a:cs typeface="Times New Roman" panose="02020603050405020304" pitchFamily="18" charset="0"/>
              </a:rPr>
              <a:t>Geralt</a:t>
            </a:r>
            <a:r>
              <a:rPr lang="en-US" sz="2400" dirty="0">
                <a:latin typeface="Times New Roman" panose="02020603050405020304" pitchFamily="18" charset="0"/>
                <a:cs typeface="Times New Roman" panose="02020603050405020304" pitchFamily="18" charset="0"/>
              </a:rPr>
              <a:t> toxicity + toxicity level of potion used</a:t>
            </a:r>
            <a:endParaRPr lang="en-GB" sz="2400" dirty="0">
              <a:latin typeface="Times New Roman" panose="02020603050405020304" pitchFamily="18" charset="0"/>
              <a:cs typeface="Times New Roman" panose="02020603050405020304" pitchFamily="18" charset="0"/>
            </a:endParaRPr>
          </a:p>
          <a:p>
            <a:pPr marL="0" lvl="0" indent="0">
              <a:buNone/>
            </a:pPr>
            <a:r>
              <a:rPr lang="en-US" sz="2400" dirty="0" smtClean="0">
                <a:latin typeface="Times New Roman" panose="02020603050405020304" pitchFamily="18" charset="0"/>
                <a:cs typeface="Times New Roman" panose="02020603050405020304" pitchFamily="18" charset="0"/>
              </a:rPr>
              <a:t>22.Decrement </a:t>
            </a:r>
            <a:r>
              <a:rPr lang="en-US" sz="2400" dirty="0">
                <a:latin typeface="Times New Roman" panose="02020603050405020304" pitchFamily="18" charset="0"/>
                <a:cs typeface="Times New Roman" panose="02020603050405020304" pitchFamily="18" charset="0"/>
              </a:rPr>
              <a:t>no. of potion bottles.</a:t>
            </a:r>
            <a:endParaRPr lang="en-GB" sz="2400" dirty="0">
              <a:latin typeface="Times New Roman" panose="02020603050405020304" pitchFamily="18" charset="0"/>
              <a:cs typeface="Times New Roman" panose="02020603050405020304" pitchFamily="18" charset="0"/>
            </a:endParaRPr>
          </a:p>
          <a:p>
            <a:pPr marL="0" lvl="0" indent="0">
              <a:buNone/>
            </a:pPr>
            <a:r>
              <a:rPr lang="en-US" sz="2400" dirty="0" smtClean="0">
                <a:latin typeface="Times New Roman" panose="02020603050405020304" pitchFamily="18" charset="0"/>
                <a:cs typeface="Times New Roman" panose="02020603050405020304" pitchFamily="18" charset="0"/>
              </a:rPr>
              <a:t>23.Go </a:t>
            </a:r>
            <a:r>
              <a:rPr lang="en-US" sz="2400" dirty="0">
                <a:latin typeface="Times New Roman" panose="02020603050405020304" pitchFamily="18" charset="0"/>
                <a:cs typeface="Times New Roman" panose="02020603050405020304" pitchFamily="18" charset="0"/>
              </a:rPr>
              <a:t>back to step </a:t>
            </a:r>
            <a:r>
              <a:rPr lang="en-US" sz="2400" dirty="0" smtClean="0">
                <a:latin typeface="Times New Roman" panose="02020603050405020304" pitchFamily="18" charset="0"/>
                <a:cs typeface="Times New Roman" panose="02020603050405020304" pitchFamily="18" charset="0"/>
              </a:rPr>
              <a:t>14.</a:t>
            </a:r>
            <a:endParaRPr lang="en-GB" sz="2400" dirty="0">
              <a:latin typeface="Times New Roman" panose="02020603050405020304" pitchFamily="18" charset="0"/>
              <a:cs typeface="Times New Roman" panose="02020603050405020304" pitchFamily="18" charset="0"/>
            </a:endParaRPr>
          </a:p>
          <a:p>
            <a:pPr marL="0" lvl="0" indent="0">
              <a:buNone/>
            </a:pPr>
            <a:r>
              <a:rPr lang="en-US" sz="2400" dirty="0" smtClean="0">
                <a:latin typeface="Times New Roman" panose="02020603050405020304" pitchFamily="18" charset="0"/>
                <a:cs typeface="Times New Roman" panose="02020603050405020304" pitchFamily="18" charset="0"/>
              </a:rPr>
              <a:t>24.Print </a:t>
            </a:r>
            <a:r>
              <a:rPr lang="en-US" sz="2400" dirty="0">
                <a:latin typeface="Times New Roman" panose="02020603050405020304" pitchFamily="18" charset="0"/>
                <a:cs typeface="Times New Roman" panose="02020603050405020304" pitchFamily="18" charset="0"/>
              </a:rPr>
              <a:t>max no. of monsters killed.</a:t>
            </a:r>
            <a:endParaRPr lang="en-GB" sz="2400" dirty="0">
              <a:latin typeface="Times New Roman" panose="02020603050405020304" pitchFamily="18" charset="0"/>
              <a:cs typeface="Times New Roman" panose="02020603050405020304" pitchFamily="18" charset="0"/>
            </a:endParaRPr>
          </a:p>
          <a:p>
            <a:pPr marL="0" lvl="0" indent="0">
              <a:buNone/>
            </a:pPr>
            <a:r>
              <a:rPr lang="en-US" sz="2400" dirty="0" smtClean="0">
                <a:latin typeface="Times New Roman" panose="02020603050405020304" pitchFamily="18" charset="0"/>
                <a:cs typeface="Times New Roman" panose="02020603050405020304" pitchFamily="18" charset="0"/>
              </a:rPr>
              <a:t>25.Decrement </a:t>
            </a:r>
            <a:r>
              <a:rPr lang="en-US" sz="2400" dirty="0">
                <a:latin typeface="Times New Roman" panose="02020603050405020304" pitchFamily="18" charset="0"/>
                <a:cs typeface="Times New Roman" panose="02020603050405020304" pitchFamily="18" charset="0"/>
              </a:rPr>
              <a:t>no. of test cases.</a:t>
            </a:r>
            <a:endParaRPr lang="en-GB" sz="2400" dirty="0">
              <a:latin typeface="Times New Roman" panose="02020603050405020304" pitchFamily="18" charset="0"/>
              <a:cs typeface="Times New Roman" panose="02020603050405020304" pitchFamily="18" charset="0"/>
            </a:endParaRPr>
          </a:p>
          <a:p>
            <a:pPr marL="0" lvl="0" indent="0">
              <a:buNone/>
            </a:pPr>
            <a:r>
              <a:rPr lang="en-US" sz="2400" dirty="0" smtClean="0">
                <a:latin typeface="Times New Roman" panose="02020603050405020304" pitchFamily="18" charset="0"/>
                <a:cs typeface="Times New Roman" panose="02020603050405020304" pitchFamily="18" charset="0"/>
              </a:rPr>
              <a:t>26.Go </a:t>
            </a:r>
            <a:r>
              <a:rPr lang="en-US" sz="2400" dirty="0">
                <a:latin typeface="Times New Roman" panose="02020603050405020304" pitchFamily="18" charset="0"/>
                <a:cs typeface="Times New Roman" panose="02020603050405020304" pitchFamily="18" charset="0"/>
              </a:rPr>
              <a:t>back to step  6.</a:t>
            </a:r>
            <a:endParaRPr lang="en-GB" sz="2400" dirty="0">
              <a:latin typeface="Times New Roman" panose="02020603050405020304" pitchFamily="18" charset="0"/>
              <a:cs typeface="Times New Roman" panose="02020603050405020304" pitchFamily="18" charset="0"/>
            </a:endParaRPr>
          </a:p>
          <a:p>
            <a:pPr marL="0" lvl="0" indent="0">
              <a:buNone/>
            </a:pPr>
            <a:r>
              <a:rPr lang="en-US" sz="2400" dirty="0" smtClean="0">
                <a:latin typeface="Times New Roman" panose="02020603050405020304" pitchFamily="18" charset="0"/>
                <a:cs typeface="Times New Roman" panose="02020603050405020304" pitchFamily="18" charset="0"/>
              </a:rPr>
              <a:t>27.End</a:t>
            </a:r>
            <a:r>
              <a:rPr lang="en-US" sz="2400" dirty="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a:p>
            <a:pPr marL="514350" indent="-514350">
              <a:buAutoNum type="arabicPeriod"/>
            </a:pPr>
            <a:endParaRPr lang="en-US" sz="12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latin typeface="Times New Roman" panose="02020603050405020304" pitchFamily="18" charset="0"/>
                <a:cs typeface="Times New Roman" panose="02020603050405020304" pitchFamily="18" charset="0"/>
              </a:rPr>
              <a:t>Snapshot</a:t>
            </a:r>
            <a:endParaRPr lang="en-US" sz="5400" b="1" dirty="0">
              <a:latin typeface="Times New Roman" panose="02020603050405020304" pitchFamily="18" charset="0"/>
              <a:cs typeface="Times New Roman" panose="02020603050405020304" pitchFamily="18" charset="0"/>
            </a:endParaRPr>
          </a:p>
        </p:txBody>
      </p:sp>
      <p:pic>
        <p:nvPicPr>
          <p:cNvPr id="5" name="Content Placeholder 4" descr="I:\New folder\witcherPotion\Screenshot1 from 2019-04-09 05-07-04.png"/>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028205" y="1686415"/>
            <a:ext cx="7087589" cy="4353533"/>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514600"/>
            <a:ext cx="8382000" cy="3200400"/>
          </a:xfrm>
        </p:spPr>
        <p:txBody>
          <a:bodyPr>
            <a:normAutofit/>
          </a:bodyPr>
          <a:lstStyle/>
          <a:p>
            <a:r>
              <a:rPr lang="en-US" sz="2400" dirty="0" smtClean="0">
                <a:solidFill>
                  <a:schemeClr val="tx1"/>
                </a:solidFill>
                <a:latin typeface="Times New Roman" panose="02020603050405020304" pitchFamily="18" charset="0"/>
                <a:cs typeface="Times New Roman" panose="02020603050405020304" pitchFamily="18" charset="0"/>
              </a:rPr>
              <a:t>1.Gunjan P. Rajgure.                    17UCS12012XX</a:t>
            </a:r>
            <a:endParaRPr lang="en-US" sz="2400" dirty="0" smtClean="0">
              <a:solidFill>
                <a:schemeClr val="tx1"/>
              </a:solidFill>
              <a:latin typeface="Times New Roman" panose="02020603050405020304" pitchFamily="18" charset="0"/>
              <a:cs typeface="Times New Roman" panose="02020603050405020304" pitchFamily="18" charset="0"/>
            </a:endParaRPr>
          </a:p>
          <a:p>
            <a:r>
              <a:rPr lang="en-US" sz="2400" dirty="0" smtClean="0">
                <a:solidFill>
                  <a:schemeClr val="tx1"/>
                </a:solidFill>
                <a:latin typeface="Times New Roman" panose="02020603050405020304" pitchFamily="18" charset="0"/>
                <a:cs typeface="Times New Roman" panose="02020603050405020304" pitchFamily="18" charset="0"/>
              </a:rPr>
              <a:t>2.Prashant B. Jadhav.                   17UCS12015XX              3.Yogesh R. Chillal.                     17UCS12004XX</a:t>
            </a:r>
            <a:endParaRPr lang="en-US" sz="2400" dirty="0" smtClean="0">
              <a:solidFill>
                <a:schemeClr val="tx1"/>
              </a:solidFill>
              <a:latin typeface="Times New Roman" panose="02020603050405020304" pitchFamily="18" charset="0"/>
              <a:cs typeface="Times New Roman" panose="02020603050405020304" pitchFamily="18" charset="0"/>
            </a:endParaRPr>
          </a:p>
          <a:p>
            <a:r>
              <a:rPr lang="en-US" sz="2400" dirty="0" smtClean="0">
                <a:solidFill>
                  <a:schemeClr val="tx1"/>
                </a:solidFill>
                <a:latin typeface="Times New Roman" panose="02020603050405020304" pitchFamily="18" charset="0"/>
                <a:cs typeface="Times New Roman" panose="02020603050405020304" pitchFamily="18" charset="0"/>
              </a:rPr>
              <a:t>4.Pratik G. Durukkar.                   17UCS12010XX</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990600" y="838200"/>
            <a:ext cx="7086600" cy="923330"/>
          </a:xfrm>
          <a:prstGeom prst="rect">
            <a:avLst/>
          </a:prstGeom>
          <a:noFill/>
        </p:spPr>
        <p:txBody>
          <a:bodyPr wrap="square" rtlCol="0">
            <a:spAutoFit/>
          </a:bodyPr>
          <a:lstStyle/>
          <a:p>
            <a:pPr algn="ctr"/>
            <a:r>
              <a:rPr lang="en-US" sz="5400" b="1" dirty="0" smtClean="0">
                <a:latin typeface="Times New Roman" panose="02020603050405020304" pitchFamily="18" charset="0"/>
                <a:cs typeface="Times New Roman" panose="02020603050405020304" pitchFamily="18" charset="0"/>
              </a:rPr>
              <a:t>Group</a:t>
            </a:r>
            <a:r>
              <a:rPr lang="en-US" sz="4000" b="1" dirty="0" smtClean="0">
                <a:latin typeface="Times New Roman" panose="02020603050405020304" pitchFamily="18" charset="0"/>
                <a:cs typeface="Times New Roman" panose="02020603050405020304" pitchFamily="18" charset="0"/>
              </a:rPr>
              <a:t> </a:t>
            </a:r>
            <a:r>
              <a:rPr lang="en-US" sz="5400" b="1" dirty="0" smtClean="0">
                <a:latin typeface="Times New Roman" panose="02020603050405020304" pitchFamily="18" charset="0"/>
                <a:cs typeface="Times New Roman" panose="02020603050405020304" pitchFamily="18" charset="0"/>
              </a:rPr>
              <a:t>Members</a:t>
            </a:r>
            <a:r>
              <a:rPr lang="en-US" sz="4000" b="1" dirty="0" smtClean="0">
                <a:latin typeface="Times New Roman" panose="02020603050405020304" pitchFamily="18" charset="0"/>
                <a:cs typeface="Times New Roman" panose="02020603050405020304" pitchFamily="18" charset="0"/>
              </a:rPr>
              <a:t> </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latin typeface="Times New Roman" panose="02020603050405020304" pitchFamily="18" charset="0"/>
                <a:cs typeface="Times New Roman" panose="02020603050405020304" pitchFamily="18" charset="0"/>
              </a:rPr>
              <a:t>Conclusion </a:t>
            </a:r>
            <a:endParaRPr lang="en-US"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Given the required energy and time to kill one monster we found out maximum no. of monsters Geralt can defeat, also provided that Geralt can use the potion bottles which contains particular amount of toxicity and energy.</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noAutofit/>
          </a:bodyPr>
          <a:lstStyle/>
          <a:p>
            <a:r>
              <a:rPr lang="en-US" sz="7200" b="1" i="1" dirty="0" smtClean="0">
                <a:latin typeface="Times New Roman" panose="02020603050405020304" pitchFamily="18" charset="0"/>
                <a:cs typeface="Times New Roman" panose="02020603050405020304" pitchFamily="18" charset="0"/>
              </a:rPr>
              <a:t>Any Questions?</a:t>
            </a:r>
            <a:endParaRPr lang="en-US" sz="7200" b="1" i="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noAutofit/>
          </a:bodyPr>
          <a:lstStyle/>
          <a:p>
            <a:r>
              <a:rPr lang="en-US" sz="8800" b="1" i="1" dirty="0" smtClean="0">
                <a:latin typeface="Times New Roman" panose="02020603050405020304" pitchFamily="18" charset="0"/>
                <a:cs typeface="Times New Roman" panose="02020603050405020304" pitchFamily="18" charset="0"/>
              </a:rPr>
              <a:t>Thank you</a:t>
            </a:r>
            <a:endParaRPr lang="en-US" sz="8800" b="1" i="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5400" b="1" dirty="0" smtClean="0">
                <a:latin typeface="Times New Roman" panose="02020603050405020304" pitchFamily="18" charset="0"/>
                <a:cs typeface="Times New Roman" panose="02020603050405020304" pitchFamily="18" charset="0"/>
              </a:rPr>
              <a:t>Index</a:t>
            </a:r>
            <a:endParaRPr lang="en-US" sz="4000"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2286000" y="1219200"/>
          <a:ext cx="5257800" cy="5486400"/>
        </p:xfrm>
        <a:graphic>
          <a:graphicData uri="http://schemas.openxmlformats.org/drawingml/2006/table">
            <a:tbl>
              <a:tblPr firstRow="1" bandRow="1">
                <a:tableStyleId>{69CF1AB2-1976-4502-BF36-3FF5EA218861}</a:tableStyleId>
              </a:tblPr>
              <a:tblGrid>
                <a:gridCol w="609362"/>
                <a:gridCol w="4648438"/>
              </a:tblGrid>
              <a:tr h="419100">
                <a:tc>
                  <a:txBody>
                    <a:bodyPr/>
                    <a:lstStyle/>
                    <a:p>
                      <a:pPr algn="l">
                        <a:buFontTx/>
                        <a:buNone/>
                      </a:pPr>
                      <a:r>
                        <a:rPr lang="en-US" sz="2400" dirty="0" smtClean="0">
                          <a:latin typeface="Times New Roman" panose="02020603050405020304" pitchFamily="18" charset="0"/>
                          <a:cs typeface="Times New Roman" panose="02020603050405020304" pitchFamily="18" charset="0"/>
                        </a:rPr>
                        <a:t>1</a:t>
                      </a:r>
                      <a:endParaRPr lang="en-US" sz="2400" dirty="0" smtClean="0">
                        <a:latin typeface="Times New Roman" panose="02020603050405020304" pitchFamily="18" charset="0"/>
                        <a:cs typeface="Times New Roman" panose="02020603050405020304" pitchFamily="18" charset="0"/>
                      </a:endParaRPr>
                    </a:p>
                  </a:txBody>
                  <a:tcPr/>
                </a:tc>
                <a:tc>
                  <a:txBody>
                    <a:bodyPr/>
                    <a:lstStyle/>
                    <a:p>
                      <a:pPr algn="l">
                        <a:buFontTx/>
                        <a:buNone/>
                      </a:pPr>
                      <a:r>
                        <a:rPr lang="en-US" sz="2400" dirty="0" smtClean="0">
                          <a:latin typeface="Times New Roman" panose="02020603050405020304" pitchFamily="18" charset="0"/>
                          <a:cs typeface="Times New Roman" panose="02020603050405020304" pitchFamily="18" charset="0"/>
                        </a:rPr>
                        <a:t>Introduction</a:t>
                      </a:r>
                      <a:endParaRPr lang="en-US" sz="2400" dirty="0" smtClean="0">
                        <a:latin typeface="Times New Roman" panose="02020603050405020304" pitchFamily="18" charset="0"/>
                        <a:cs typeface="Times New Roman" panose="02020603050405020304" pitchFamily="18" charset="0"/>
                      </a:endParaRPr>
                    </a:p>
                  </a:txBody>
                  <a:tcPr/>
                </a:tc>
              </a:tr>
              <a:tr h="419100">
                <a:tc>
                  <a:txBody>
                    <a:bodyPr/>
                    <a:lstStyle/>
                    <a:p>
                      <a:pPr algn="l">
                        <a:buFontTx/>
                        <a:buNone/>
                      </a:pPr>
                      <a:r>
                        <a:rPr lang="en-US" sz="2400" b="1" dirty="0" smtClean="0">
                          <a:latin typeface="Times New Roman" panose="02020603050405020304" pitchFamily="18" charset="0"/>
                          <a:cs typeface="Times New Roman" panose="02020603050405020304" pitchFamily="18" charset="0"/>
                        </a:rPr>
                        <a:t>2</a:t>
                      </a:r>
                      <a:endParaRPr lang="en-US" sz="2400" b="1" dirty="0">
                        <a:latin typeface="Times New Roman" panose="02020603050405020304" pitchFamily="18" charset="0"/>
                        <a:cs typeface="Times New Roman" panose="02020603050405020304" pitchFamily="18" charset="0"/>
                      </a:endParaRPr>
                    </a:p>
                  </a:txBody>
                  <a:tcPr/>
                </a:tc>
                <a:tc>
                  <a:txBody>
                    <a:bodyPr/>
                    <a:lstStyle/>
                    <a:p>
                      <a:pPr algn="l">
                        <a:buFontTx/>
                        <a:buNone/>
                      </a:pPr>
                      <a:r>
                        <a:rPr lang="en-US" sz="2400" b="1" dirty="0" smtClean="0">
                          <a:latin typeface="Times New Roman" panose="02020603050405020304" pitchFamily="18" charset="0"/>
                          <a:cs typeface="Times New Roman" panose="02020603050405020304" pitchFamily="18" charset="0"/>
                        </a:rPr>
                        <a:t>Problem</a:t>
                      </a:r>
                      <a:r>
                        <a:rPr lang="en-US" sz="2400" b="1" baseline="0" dirty="0" smtClean="0">
                          <a:latin typeface="Times New Roman" panose="02020603050405020304" pitchFamily="18" charset="0"/>
                          <a:cs typeface="Times New Roman" panose="02020603050405020304" pitchFamily="18" charset="0"/>
                        </a:rPr>
                        <a:t> Statement</a:t>
                      </a:r>
                      <a:endParaRPr lang="en-US" sz="2400" b="1" dirty="0">
                        <a:latin typeface="Times New Roman" panose="02020603050405020304" pitchFamily="18" charset="0"/>
                        <a:cs typeface="Times New Roman" panose="02020603050405020304" pitchFamily="18" charset="0"/>
                      </a:endParaRPr>
                    </a:p>
                  </a:txBody>
                  <a:tcPr/>
                </a:tc>
              </a:tr>
              <a:tr h="419100">
                <a:tc>
                  <a:txBody>
                    <a:bodyPr/>
                    <a:lstStyle/>
                    <a:p>
                      <a:pPr algn="l">
                        <a:buFontTx/>
                        <a:buNone/>
                      </a:pPr>
                      <a:r>
                        <a:rPr lang="en-US" sz="2400" b="1" dirty="0" smtClean="0">
                          <a:latin typeface="Times New Roman" panose="02020603050405020304" pitchFamily="18" charset="0"/>
                          <a:cs typeface="Times New Roman" panose="02020603050405020304" pitchFamily="18" charset="0"/>
                        </a:rPr>
                        <a:t>3</a:t>
                      </a:r>
                      <a:endParaRPr lang="en-US" sz="2400" b="1" dirty="0">
                        <a:latin typeface="Times New Roman" panose="02020603050405020304" pitchFamily="18" charset="0"/>
                        <a:cs typeface="Times New Roman" panose="02020603050405020304" pitchFamily="18" charset="0"/>
                      </a:endParaRPr>
                    </a:p>
                  </a:txBody>
                  <a:tcPr/>
                </a:tc>
                <a:tc>
                  <a:txBody>
                    <a:bodyPr/>
                    <a:lstStyle/>
                    <a:p>
                      <a:pPr algn="l">
                        <a:buFontTx/>
                        <a:buNone/>
                      </a:pPr>
                      <a:r>
                        <a:rPr lang="en-US" sz="2400" b="1" dirty="0" smtClean="0">
                          <a:latin typeface="Times New Roman" panose="02020603050405020304" pitchFamily="18" charset="0"/>
                          <a:cs typeface="Times New Roman" panose="02020603050405020304" pitchFamily="18" charset="0"/>
                        </a:rPr>
                        <a:t>Problem description</a:t>
                      </a:r>
                      <a:endParaRPr lang="en-US" sz="2400" b="1" dirty="0">
                        <a:latin typeface="Times New Roman" panose="02020603050405020304" pitchFamily="18" charset="0"/>
                        <a:cs typeface="Times New Roman" panose="02020603050405020304" pitchFamily="18" charset="0"/>
                      </a:endParaRPr>
                    </a:p>
                  </a:txBody>
                  <a:tcPr/>
                </a:tc>
              </a:tr>
              <a:tr h="419100">
                <a:tc>
                  <a:txBody>
                    <a:bodyPr/>
                    <a:lstStyle/>
                    <a:p>
                      <a:pPr algn="l">
                        <a:buFontTx/>
                        <a:buNone/>
                      </a:pPr>
                      <a:r>
                        <a:rPr lang="en-US" sz="2400" b="1" dirty="0" smtClean="0">
                          <a:latin typeface="Times New Roman" panose="02020603050405020304" pitchFamily="18" charset="0"/>
                          <a:cs typeface="Times New Roman" panose="02020603050405020304" pitchFamily="18" charset="0"/>
                        </a:rPr>
                        <a:t>4</a:t>
                      </a:r>
                      <a:endParaRPr lang="en-US" sz="2400" b="1" dirty="0">
                        <a:latin typeface="Times New Roman" panose="02020603050405020304" pitchFamily="18" charset="0"/>
                        <a:cs typeface="Times New Roman" panose="02020603050405020304" pitchFamily="18" charset="0"/>
                      </a:endParaRPr>
                    </a:p>
                  </a:txBody>
                  <a:tcPr/>
                </a:tc>
                <a:tc>
                  <a:txBody>
                    <a:bodyPr/>
                    <a:lstStyle/>
                    <a:p>
                      <a:pPr algn="l">
                        <a:buFontTx/>
                        <a:buNone/>
                      </a:pPr>
                      <a:r>
                        <a:rPr lang="en-US" sz="2400" b="1" dirty="0" smtClean="0">
                          <a:latin typeface="Times New Roman" panose="02020603050405020304" pitchFamily="18" charset="0"/>
                          <a:cs typeface="Times New Roman" panose="02020603050405020304" pitchFamily="18" charset="0"/>
                        </a:rPr>
                        <a:t>Input</a:t>
                      </a:r>
                      <a:endParaRPr lang="en-US" sz="2400" b="1" dirty="0">
                        <a:latin typeface="Times New Roman" panose="02020603050405020304" pitchFamily="18" charset="0"/>
                        <a:cs typeface="Times New Roman" panose="02020603050405020304" pitchFamily="18" charset="0"/>
                      </a:endParaRPr>
                    </a:p>
                  </a:txBody>
                  <a:tcPr/>
                </a:tc>
              </a:tr>
              <a:tr h="419100">
                <a:tc>
                  <a:txBody>
                    <a:bodyPr/>
                    <a:lstStyle/>
                    <a:p>
                      <a:pPr algn="l">
                        <a:buFontTx/>
                        <a:buNone/>
                      </a:pPr>
                      <a:r>
                        <a:rPr lang="en-US" sz="2400" b="1" dirty="0" smtClean="0">
                          <a:latin typeface="Times New Roman" panose="02020603050405020304" pitchFamily="18" charset="0"/>
                          <a:cs typeface="Times New Roman" panose="02020603050405020304" pitchFamily="18" charset="0"/>
                        </a:rPr>
                        <a:t>5</a:t>
                      </a:r>
                      <a:endParaRPr lang="en-US" sz="2400" b="1" dirty="0">
                        <a:latin typeface="Times New Roman" panose="02020603050405020304" pitchFamily="18" charset="0"/>
                        <a:cs typeface="Times New Roman" panose="02020603050405020304" pitchFamily="18" charset="0"/>
                      </a:endParaRPr>
                    </a:p>
                  </a:txBody>
                  <a:tcPr/>
                </a:tc>
                <a:tc>
                  <a:txBody>
                    <a:bodyPr/>
                    <a:lstStyle/>
                    <a:p>
                      <a:pPr algn="l">
                        <a:buFontTx/>
                        <a:buNone/>
                      </a:pPr>
                      <a:r>
                        <a:rPr lang="en-US" sz="2400" b="1" dirty="0" smtClean="0">
                          <a:latin typeface="Times New Roman" panose="02020603050405020304" pitchFamily="18" charset="0"/>
                          <a:cs typeface="Times New Roman" panose="02020603050405020304" pitchFamily="18" charset="0"/>
                        </a:rPr>
                        <a:t>Output</a:t>
                      </a:r>
                      <a:endParaRPr lang="en-US" sz="2400" b="1" dirty="0">
                        <a:latin typeface="Times New Roman" panose="02020603050405020304" pitchFamily="18" charset="0"/>
                        <a:cs typeface="Times New Roman" panose="02020603050405020304" pitchFamily="18" charset="0"/>
                      </a:endParaRPr>
                    </a:p>
                  </a:txBody>
                  <a:tcPr/>
                </a:tc>
              </a:tr>
              <a:tr h="419100">
                <a:tc>
                  <a:txBody>
                    <a:bodyPr/>
                    <a:lstStyle/>
                    <a:p>
                      <a:pPr algn="l">
                        <a:buFontTx/>
                        <a:buNone/>
                      </a:pPr>
                      <a:r>
                        <a:rPr lang="en-US" sz="2400" b="1" dirty="0" smtClean="0">
                          <a:latin typeface="Times New Roman" panose="02020603050405020304" pitchFamily="18" charset="0"/>
                          <a:cs typeface="Times New Roman" panose="02020603050405020304" pitchFamily="18" charset="0"/>
                        </a:rPr>
                        <a:t>6</a:t>
                      </a:r>
                      <a:endParaRPr lang="en-US" sz="2400" b="1" dirty="0">
                        <a:latin typeface="Times New Roman" panose="02020603050405020304" pitchFamily="18" charset="0"/>
                        <a:cs typeface="Times New Roman" panose="02020603050405020304" pitchFamily="18" charset="0"/>
                      </a:endParaRPr>
                    </a:p>
                  </a:txBody>
                  <a:tcPr/>
                </a:tc>
                <a:tc>
                  <a:txBody>
                    <a:bodyPr/>
                    <a:lstStyle/>
                    <a:p>
                      <a:pPr algn="l">
                        <a:buFontTx/>
                        <a:buNone/>
                      </a:pPr>
                      <a:r>
                        <a:rPr lang="en-US" sz="2400" b="1" dirty="0" smtClean="0">
                          <a:latin typeface="Times New Roman" panose="02020603050405020304" pitchFamily="18" charset="0"/>
                          <a:cs typeface="Times New Roman" panose="02020603050405020304" pitchFamily="18" charset="0"/>
                        </a:rPr>
                        <a:t>Sample</a:t>
                      </a:r>
                      <a:r>
                        <a:rPr lang="en-US" sz="2400" b="1" baseline="0" dirty="0" smtClean="0">
                          <a:latin typeface="Times New Roman" panose="02020603050405020304" pitchFamily="18" charset="0"/>
                          <a:cs typeface="Times New Roman" panose="02020603050405020304" pitchFamily="18" charset="0"/>
                        </a:rPr>
                        <a:t> Input </a:t>
                      </a:r>
                      <a:endParaRPr lang="en-US" sz="2400" b="1" dirty="0">
                        <a:latin typeface="Times New Roman" panose="02020603050405020304" pitchFamily="18" charset="0"/>
                        <a:cs typeface="Times New Roman" panose="02020603050405020304" pitchFamily="18" charset="0"/>
                      </a:endParaRPr>
                    </a:p>
                  </a:txBody>
                  <a:tcPr/>
                </a:tc>
              </a:tr>
              <a:tr h="419100">
                <a:tc>
                  <a:txBody>
                    <a:bodyPr/>
                    <a:lstStyle/>
                    <a:p>
                      <a:pPr algn="l">
                        <a:buFontTx/>
                        <a:buNone/>
                      </a:pPr>
                      <a:r>
                        <a:rPr lang="en-US" sz="2400" b="1" dirty="0" smtClean="0">
                          <a:latin typeface="Times New Roman" panose="02020603050405020304" pitchFamily="18" charset="0"/>
                          <a:cs typeface="Times New Roman" panose="02020603050405020304" pitchFamily="18" charset="0"/>
                        </a:rPr>
                        <a:t>7</a:t>
                      </a:r>
                      <a:endParaRPr lang="en-US" sz="2400" b="1" dirty="0">
                        <a:latin typeface="Times New Roman" panose="02020603050405020304" pitchFamily="18" charset="0"/>
                        <a:cs typeface="Times New Roman" panose="02020603050405020304" pitchFamily="18" charset="0"/>
                      </a:endParaRPr>
                    </a:p>
                  </a:txBody>
                  <a:tcPr/>
                </a:tc>
                <a:tc>
                  <a:txBody>
                    <a:bodyPr/>
                    <a:lstStyle/>
                    <a:p>
                      <a:pPr algn="l">
                        <a:buFontTx/>
                        <a:buNone/>
                      </a:pPr>
                      <a:r>
                        <a:rPr lang="en-US" sz="2400" b="1" dirty="0" smtClean="0">
                          <a:latin typeface="Times New Roman" panose="02020603050405020304" pitchFamily="18" charset="0"/>
                          <a:cs typeface="Times New Roman" panose="02020603050405020304" pitchFamily="18" charset="0"/>
                        </a:rPr>
                        <a:t>Sample Output</a:t>
                      </a:r>
                      <a:endParaRPr lang="en-US" sz="2400" b="1" dirty="0">
                        <a:latin typeface="Times New Roman" panose="02020603050405020304" pitchFamily="18" charset="0"/>
                        <a:cs typeface="Times New Roman" panose="02020603050405020304" pitchFamily="18" charset="0"/>
                      </a:endParaRPr>
                    </a:p>
                  </a:txBody>
                  <a:tcPr/>
                </a:tc>
              </a:tr>
              <a:tr h="419100">
                <a:tc>
                  <a:txBody>
                    <a:bodyPr/>
                    <a:lstStyle/>
                    <a:p>
                      <a:pPr algn="l">
                        <a:buFontTx/>
                        <a:buNone/>
                      </a:pPr>
                      <a:r>
                        <a:rPr lang="en-US" sz="2400" b="1" dirty="0" smtClean="0">
                          <a:latin typeface="Times New Roman" panose="02020603050405020304" pitchFamily="18" charset="0"/>
                          <a:cs typeface="Times New Roman" panose="02020603050405020304" pitchFamily="18" charset="0"/>
                        </a:rPr>
                        <a:t>8</a:t>
                      </a:r>
                      <a:endParaRPr lang="en-US" sz="2400" b="1" dirty="0">
                        <a:latin typeface="Times New Roman" panose="02020603050405020304" pitchFamily="18" charset="0"/>
                        <a:cs typeface="Times New Roman" panose="02020603050405020304" pitchFamily="18" charset="0"/>
                      </a:endParaRPr>
                    </a:p>
                  </a:txBody>
                  <a:tcPr/>
                </a:tc>
                <a:tc>
                  <a:txBody>
                    <a:bodyPr/>
                    <a:lstStyle/>
                    <a:p>
                      <a:pPr algn="l">
                        <a:buFontTx/>
                        <a:buNone/>
                      </a:pPr>
                      <a:r>
                        <a:rPr lang="en-US" sz="2400" b="1" dirty="0" smtClean="0">
                          <a:latin typeface="Times New Roman" panose="02020603050405020304" pitchFamily="18" charset="0"/>
                          <a:cs typeface="Times New Roman" panose="02020603050405020304" pitchFamily="18" charset="0"/>
                        </a:rPr>
                        <a:t>Requirement</a:t>
                      </a:r>
                      <a:r>
                        <a:rPr lang="en-US" sz="2400" b="1" baseline="0" dirty="0" smtClean="0">
                          <a:latin typeface="Times New Roman" panose="02020603050405020304" pitchFamily="18" charset="0"/>
                          <a:cs typeface="Times New Roman" panose="02020603050405020304" pitchFamily="18" charset="0"/>
                        </a:rPr>
                        <a:t> analysis</a:t>
                      </a:r>
                      <a:endParaRPr lang="en-US" sz="2400" b="1" dirty="0">
                        <a:latin typeface="Times New Roman" panose="02020603050405020304" pitchFamily="18" charset="0"/>
                        <a:cs typeface="Times New Roman" panose="02020603050405020304" pitchFamily="18" charset="0"/>
                      </a:endParaRPr>
                    </a:p>
                  </a:txBody>
                  <a:tcPr/>
                </a:tc>
              </a:tr>
              <a:tr h="419100">
                <a:tc>
                  <a:txBody>
                    <a:bodyPr/>
                    <a:lstStyle/>
                    <a:p>
                      <a:pPr algn="l">
                        <a:buFontTx/>
                        <a:buNone/>
                      </a:pPr>
                      <a:r>
                        <a:rPr lang="en-US" sz="2400" b="1" dirty="0" smtClean="0">
                          <a:latin typeface="Times New Roman" panose="02020603050405020304" pitchFamily="18" charset="0"/>
                          <a:cs typeface="Times New Roman" panose="02020603050405020304" pitchFamily="18" charset="0"/>
                        </a:rPr>
                        <a:t>9</a:t>
                      </a:r>
                      <a:endParaRPr lang="en-US" sz="2400" b="1" dirty="0">
                        <a:latin typeface="Times New Roman" panose="02020603050405020304" pitchFamily="18" charset="0"/>
                        <a:cs typeface="Times New Roman" panose="02020603050405020304" pitchFamily="18" charset="0"/>
                      </a:endParaRPr>
                    </a:p>
                  </a:txBody>
                  <a:tcPr/>
                </a:tc>
                <a:tc>
                  <a:txBody>
                    <a:bodyPr/>
                    <a:lstStyle/>
                    <a:p>
                      <a:pPr algn="l">
                        <a:buFontTx/>
                        <a:buNone/>
                      </a:pPr>
                      <a:r>
                        <a:rPr lang="en-US" sz="2400" b="1" dirty="0" smtClean="0">
                          <a:latin typeface="Times New Roman" panose="02020603050405020304" pitchFamily="18" charset="0"/>
                          <a:cs typeface="Times New Roman" panose="02020603050405020304" pitchFamily="18" charset="0"/>
                        </a:rPr>
                        <a:t>Algorithm</a:t>
                      </a:r>
                      <a:endParaRPr lang="en-US" sz="2400" b="1" dirty="0">
                        <a:latin typeface="Times New Roman" panose="02020603050405020304" pitchFamily="18" charset="0"/>
                        <a:cs typeface="Times New Roman" panose="02020603050405020304" pitchFamily="18" charset="0"/>
                      </a:endParaRPr>
                    </a:p>
                  </a:txBody>
                  <a:tcPr/>
                </a:tc>
              </a:tr>
              <a:tr h="419100">
                <a:tc>
                  <a:txBody>
                    <a:bodyPr/>
                    <a:lstStyle/>
                    <a:p>
                      <a:pPr algn="l">
                        <a:buFontTx/>
                        <a:buNone/>
                      </a:pPr>
                      <a:r>
                        <a:rPr lang="en-US" sz="2400" b="1" dirty="0" smtClean="0">
                          <a:latin typeface="Times New Roman" panose="02020603050405020304" pitchFamily="18" charset="0"/>
                          <a:cs typeface="Times New Roman" panose="02020603050405020304" pitchFamily="18" charset="0"/>
                        </a:rPr>
                        <a:t>10</a:t>
                      </a:r>
                      <a:endParaRPr lang="en-US" sz="2400" b="1" dirty="0">
                        <a:latin typeface="Times New Roman" panose="02020603050405020304" pitchFamily="18" charset="0"/>
                        <a:cs typeface="Times New Roman" panose="02020603050405020304" pitchFamily="18" charset="0"/>
                      </a:endParaRPr>
                    </a:p>
                  </a:txBody>
                  <a:tcPr/>
                </a:tc>
                <a:tc>
                  <a:txBody>
                    <a:bodyPr/>
                    <a:lstStyle/>
                    <a:p>
                      <a:pPr algn="l">
                        <a:buFontTx/>
                        <a:buNone/>
                      </a:pPr>
                      <a:r>
                        <a:rPr lang="en-US" sz="2400" b="1" dirty="0" smtClean="0">
                          <a:latin typeface="Times New Roman" panose="02020603050405020304" pitchFamily="18" charset="0"/>
                          <a:cs typeface="Times New Roman" panose="02020603050405020304" pitchFamily="18" charset="0"/>
                        </a:rPr>
                        <a:t>Snapshot</a:t>
                      </a:r>
                      <a:endParaRPr lang="en-US" sz="2400" b="1" dirty="0">
                        <a:latin typeface="Times New Roman" panose="02020603050405020304" pitchFamily="18" charset="0"/>
                        <a:cs typeface="Times New Roman" panose="02020603050405020304" pitchFamily="18" charset="0"/>
                      </a:endParaRPr>
                    </a:p>
                  </a:txBody>
                  <a:tcPr/>
                </a:tc>
              </a:tr>
              <a:tr h="419100">
                <a:tc>
                  <a:txBody>
                    <a:bodyPr/>
                    <a:lstStyle/>
                    <a:p>
                      <a:pPr algn="l">
                        <a:buFontTx/>
                        <a:buNone/>
                      </a:pPr>
                      <a:r>
                        <a:rPr lang="en-US" sz="2400" b="1" dirty="0" smtClean="0">
                          <a:latin typeface="Times New Roman" panose="02020603050405020304" pitchFamily="18" charset="0"/>
                          <a:cs typeface="Times New Roman" panose="02020603050405020304" pitchFamily="18" charset="0"/>
                        </a:rPr>
                        <a:t>11</a:t>
                      </a:r>
                      <a:endParaRPr lang="en-US" sz="2400" b="1" dirty="0">
                        <a:latin typeface="Times New Roman" panose="02020603050405020304" pitchFamily="18" charset="0"/>
                        <a:cs typeface="Times New Roman" panose="02020603050405020304" pitchFamily="18" charset="0"/>
                      </a:endParaRPr>
                    </a:p>
                  </a:txBody>
                  <a:tcPr/>
                </a:tc>
                <a:tc>
                  <a:txBody>
                    <a:bodyPr/>
                    <a:lstStyle/>
                    <a:p>
                      <a:pPr algn="l">
                        <a:buFontTx/>
                        <a:buNone/>
                      </a:pPr>
                      <a:r>
                        <a:rPr lang="en-US" sz="2400" b="1" dirty="0" smtClean="0">
                          <a:latin typeface="Times New Roman" panose="02020603050405020304" pitchFamily="18" charset="0"/>
                          <a:cs typeface="Times New Roman" panose="02020603050405020304" pitchFamily="18" charset="0"/>
                        </a:rPr>
                        <a:t>Conclusion</a:t>
                      </a:r>
                      <a:endParaRPr lang="en-US" sz="2400" b="1" dirty="0">
                        <a:latin typeface="Times New Roman" panose="02020603050405020304" pitchFamily="18" charset="0"/>
                        <a:cs typeface="Times New Roman" panose="02020603050405020304" pitchFamily="18" charset="0"/>
                      </a:endParaRPr>
                    </a:p>
                  </a:txBody>
                  <a:tcPr/>
                </a:tc>
              </a:tr>
              <a:tr h="419100">
                <a:tc>
                  <a:txBody>
                    <a:bodyPr/>
                    <a:lstStyle/>
                    <a:p>
                      <a:pPr algn="l">
                        <a:buFontTx/>
                        <a:buNone/>
                      </a:pPr>
                      <a:r>
                        <a:rPr lang="en-US" sz="2400" b="1" dirty="0" smtClean="0">
                          <a:latin typeface="Times New Roman" panose="02020603050405020304" pitchFamily="18" charset="0"/>
                          <a:cs typeface="Times New Roman" panose="02020603050405020304" pitchFamily="18" charset="0"/>
                        </a:rPr>
                        <a:t>12 </a:t>
                      </a:r>
                      <a:endParaRPr lang="en-US" sz="2400" b="1" dirty="0">
                        <a:latin typeface="Times New Roman" panose="02020603050405020304" pitchFamily="18" charset="0"/>
                        <a:cs typeface="Times New Roman" panose="02020603050405020304" pitchFamily="18" charset="0"/>
                      </a:endParaRPr>
                    </a:p>
                  </a:txBody>
                  <a:tcPr/>
                </a:tc>
                <a:tc>
                  <a:txBody>
                    <a:bodyPr/>
                    <a:lstStyle/>
                    <a:p>
                      <a:pPr algn="l">
                        <a:buFontTx/>
                        <a:buNone/>
                      </a:pPr>
                      <a:r>
                        <a:rPr lang="en-US" sz="2400" b="1" dirty="0" smtClean="0">
                          <a:latin typeface="Times New Roman" panose="02020603050405020304" pitchFamily="18" charset="0"/>
                          <a:cs typeface="Times New Roman" panose="02020603050405020304" pitchFamily="18" charset="0"/>
                        </a:rPr>
                        <a:t>References</a:t>
                      </a:r>
                      <a:endParaRPr lang="en-US" sz="2400" b="1"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latin typeface="Times New Roman" panose="02020603050405020304" pitchFamily="18" charset="0"/>
                <a:cs typeface="Times New Roman" panose="02020603050405020304" pitchFamily="18" charset="0"/>
              </a:rPr>
              <a:t>Introduction</a:t>
            </a:r>
            <a:endParaRPr lang="en-US" sz="6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buNone/>
            </a:pPr>
            <a:r>
              <a:rPr lang="en-US" sz="2400" dirty="0" smtClean="0">
                <a:latin typeface="Times New Roman" panose="02020603050405020304" pitchFamily="18" charset="0"/>
                <a:cs typeface="Times New Roman" panose="02020603050405020304" pitchFamily="18" charset="0"/>
              </a:rPr>
              <a:t>    The aim of the project is to find the maximum number of monster,Geralt (fighter) can kill provided particular number of potion bottles (energy drink). </a:t>
            </a:r>
            <a:endParaRPr lang="en-US" sz="2400" dirty="0" smtClean="0">
              <a:latin typeface="Times New Roman" panose="02020603050405020304" pitchFamily="18" charset="0"/>
              <a:cs typeface="Times New Roman" panose="02020603050405020304" pitchFamily="18" charset="0"/>
            </a:endParaRPr>
          </a:p>
          <a:p>
            <a:pPr lvl="1"/>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dirty="0" smtClean="0">
                <a:latin typeface="Times New Roman" panose="02020603050405020304" pitchFamily="18" charset="0"/>
                <a:cs typeface="Times New Roman" panose="02020603050405020304" pitchFamily="18" charset="0"/>
              </a:rPr>
              <a:t>Problem Statement  </a:t>
            </a:r>
            <a:endParaRPr lang="en-US"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524000"/>
            <a:ext cx="8229600" cy="5105400"/>
          </a:xfrm>
        </p:spPr>
        <p:txBody>
          <a:bodyPr>
            <a:noAutofit/>
          </a:bodyPr>
          <a:lstStyle/>
          <a:p>
            <a:pPr algn="just">
              <a:buNone/>
            </a:pPr>
            <a:r>
              <a:rPr lang="en-US" sz="2400" dirty="0" smtClean="0">
                <a:latin typeface="Times New Roman" panose="02020603050405020304" pitchFamily="18" charset="0"/>
                <a:cs typeface="Times New Roman" panose="02020603050405020304" pitchFamily="18" charset="0"/>
              </a:rPr>
              <a:t>In fighting contest , a fighter Geralt fights monsters using potion</a:t>
            </a:r>
            <a:endParaRPr lang="en-US" sz="2400" dirty="0" smtClean="0">
              <a:latin typeface="Times New Roman" panose="02020603050405020304" pitchFamily="18" charset="0"/>
              <a:cs typeface="Times New Roman" panose="02020603050405020304" pitchFamily="18" charset="0"/>
            </a:endParaRPr>
          </a:p>
          <a:p>
            <a:pPr algn="just">
              <a:buNone/>
            </a:pPr>
            <a:r>
              <a:rPr lang="en-US" sz="2400" dirty="0" smtClean="0">
                <a:latin typeface="Times New Roman" panose="02020603050405020304" pitchFamily="18" charset="0"/>
                <a:cs typeface="Times New Roman" panose="02020603050405020304" pitchFamily="18" charset="0"/>
              </a:rPr>
              <a:t>bottles. We need to find maximum no of monsters Geralt can</a:t>
            </a:r>
            <a:endParaRPr lang="en-US" sz="2400" dirty="0" smtClean="0">
              <a:latin typeface="Times New Roman" panose="02020603050405020304" pitchFamily="18" charset="0"/>
              <a:cs typeface="Times New Roman" panose="02020603050405020304" pitchFamily="18" charset="0"/>
            </a:endParaRPr>
          </a:p>
          <a:p>
            <a:pPr algn="just">
              <a:buNone/>
            </a:pPr>
            <a:r>
              <a:rPr lang="en-US" sz="2400" dirty="0" smtClean="0">
                <a:latin typeface="Times New Roman" panose="02020603050405020304" pitchFamily="18" charset="0"/>
                <a:cs typeface="Times New Roman" panose="02020603050405020304" pitchFamily="18" charset="0"/>
              </a:rPr>
              <a:t>defeat .</a:t>
            </a: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5400" b="1" dirty="0" smtClean="0">
                <a:latin typeface="Times New Roman" panose="02020603050405020304" pitchFamily="18" charset="0"/>
                <a:cs typeface="Times New Roman" panose="02020603050405020304" pitchFamily="18" charset="0"/>
              </a:rPr>
              <a:t>Problem</a:t>
            </a:r>
            <a:r>
              <a:rPr lang="en-US" sz="4800" b="1" dirty="0" smtClean="0">
                <a:latin typeface="Times New Roman" panose="02020603050405020304" pitchFamily="18" charset="0"/>
                <a:cs typeface="Times New Roman" panose="02020603050405020304" pitchFamily="18" charset="0"/>
              </a:rPr>
              <a:t> </a:t>
            </a:r>
            <a:r>
              <a:rPr lang="en-US" sz="5400" b="1" dirty="0" smtClean="0">
                <a:latin typeface="Times New Roman" panose="02020603050405020304" pitchFamily="18" charset="0"/>
                <a:cs typeface="Times New Roman" panose="02020603050405020304" pitchFamily="18" charset="0"/>
              </a:rPr>
              <a:t>Description</a:t>
            </a: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62000" y="1676400"/>
            <a:ext cx="7467600" cy="4524315"/>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9" name="TextBox 8"/>
          <p:cNvSpPr txBox="1"/>
          <p:nvPr/>
        </p:nvSpPr>
        <p:spPr>
          <a:xfrm>
            <a:off x="762000" y="1600200"/>
            <a:ext cx="7696200" cy="4524315"/>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In a mythical world, there is a fighting contest where each fighter fights a monster and needs to defeat monsters as many as possible. Among fighter tribes, a Witcher tribe has advantage over others since they can take energy-boosting potions. These potions instantly increase his or energy and as long as a Witcher does not run out of energy, he will not be knocked out. Unfortunately, these potions contain toxicity and he can drink at most one potion bottle once he defeats each monster.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Geralt, a legendary Witcher, enters this tournament with N potion bottles. Each bottle has its own strength and toxicity level. </a:t>
            </a: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5400" b="1" dirty="0" smtClean="0">
                <a:latin typeface="Times New Roman" panose="02020603050405020304" pitchFamily="18" charset="0"/>
                <a:cs typeface="Times New Roman" panose="02020603050405020304" pitchFamily="18" charset="0"/>
              </a:rPr>
              <a:t>Problem</a:t>
            </a:r>
            <a:r>
              <a:rPr lang="en-US" sz="6600" b="1" dirty="0" smtClean="0">
                <a:latin typeface="Times New Roman" panose="02020603050405020304" pitchFamily="18" charset="0"/>
                <a:cs typeface="Times New Roman" panose="02020603050405020304" pitchFamily="18" charset="0"/>
              </a:rPr>
              <a:t> </a:t>
            </a:r>
            <a:r>
              <a:rPr lang="en-US" sz="5400" b="1" dirty="0" smtClean="0">
                <a:latin typeface="Times New Roman" panose="02020603050405020304" pitchFamily="18" charset="0"/>
                <a:cs typeface="Times New Roman" panose="02020603050405020304" pitchFamily="18" charset="0"/>
              </a:rPr>
              <a:t>Description</a:t>
            </a:r>
            <a:endParaRPr lang="en-US" sz="6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47800"/>
            <a:ext cx="8229600" cy="5257800"/>
          </a:xfrm>
        </p:spPr>
        <p:txBody>
          <a:bodyPr>
            <a:noAutofit/>
          </a:bodyPr>
          <a:lstStyle/>
          <a:p>
            <a:pPr algn="just">
              <a:buNone/>
            </a:pPr>
            <a:r>
              <a:rPr lang="en-US" sz="2400" dirty="0" smtClean="0">
                <a:latin typeface="Times New Roman" panose="02020603050405020304" pitchFamily="18" charset="0"/>
                <a:cs typeface="Times New Roman" panose="02020603050405020304" pitchFamily="18" charset="0"/>
              </a:rPr>
              <a:t>    If he drinks a potion with strength E, his energy increases by E units, but it will not exceed 100. Potion with toxicity level P increases toxicity level in his blood by P units. If the toxicity level in blood reaches 100, Geralt will be knocked out. In T minutes, his blood toxicity level reduces by T units too. This allows Geralt to safely drink another potion bottle.  </a:t>
            </a:r>
            <a:endParaRPr lang="en-US" sz="2400" dirty="0" smtClean="0">
              <a:latin typeface="Times New Roman" panose="02020603050405020304" pitchFamily="18" charset="0"/>
              <a:cs typeface="Times New Roman" panose="02020603050405020304" pitchFamily="18" charset="0"/>
            </a:endParaRPr>
          </a:p>
          <a:p>
            <a:pPr algn="just">
              <a:buNone/>
            </a:pPr>
            <a:r>
              <a:rPr lang="en-US" sz="2400" dirty="0" smtClean="0">
                <a:latin typeface="Times New Roman" panose="02020603050405020304" pitchFamily="18" charset="0"/>
                <a:cs typeface="Times New Roman" panose="02020603050405020304" pitchFamily="18" charset="0"/>
              </a:rPr>
              <a:t>     Task is to analyze potion and monster data. Then, tell Geralt the maximum number of monsters he can defeat before he will be knocked out. Assume that all monsters are the same (need the same amount of energy and time to be defeated). Furthermore, if the needed energy is K units and Geralt has K or less energy units, Geralt will not be able to defeat a monster. </a:t>
            </a:r>
            <a:endParaRPr lang="en-US" sz="2400" dirty="0" smtClean="0">
              <a:latin typeface="Times New Roman" panose="02020603050405020304" pitchFamily="18" charset="0"/>
              <a:cs typeface="Times New Roman" panose="02020603050405020304" pitchFamily="18" charset="0"/>
            </a:endParaRPr>
          </a:p>
          <a:p>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5400" b="1" dirty="0" smtClean="0">
                <a:latin typeface="Times New Roman" panose="02020603050405020304" pitchFamily="18" charset="0"/>
                <a:cs typeface="Times New Roman" panose="02020603050405020304" pitchFamily="18" charset="0"/>
              </a:rPr>
              <a:t>Input</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371600"/>
            <a:ext cx="8229600" cy="4525963"/>
          </a:xfrm>
        </p:spPr>
        <p:txBody>
          <a:bodyPr>
            <a:noAutofit/>
          </a:bodyPr>
          <a:lstStyle/>
          <a:p>
            <a:pPr algn="just">
              <a:buNone/>
            </a:pPr>
            <a:r>
              <a:rPr lang="en-US" sz="2400" dirty="0" smtClean="0">
                <a:latin typeface="Times New Roman" panose="02020603050405020304" pitchFamily="18" charset="0"/>
                <a:cs typeface="Times New Roman" panose="02020603050405020304" pitchFamily="18" charset="0"/>
              </a:rPr>
              <a:t>    The first line contains a positive integer C ≤ 20, representing the number of test cases. For each test case, the input is as follows:</a:t>
            </a:r>
            <a:endParaRPr lang="en-US" sz="2400" dirty="0" smtClean="0">
              <a:latin typeface="Times New Roman" panose="02020603050405020304" pitchFamily="18" charset="0"/>
              <a:cs typeface="Times New Roman" panose="02020603050405020304" pitchFamily="18" charset="0"/>
            </a:endParaRPr>
          </a:p>
          <a:p>
            <a:pPr algn="just">
              <a:buNone/>
            </a:pPr>
            <a:r>
              <a:rPr lang="en-US" sz="2400" b="1" dirty="0" smtClean="0">
                <a:latin typeface="Times New Roman" panose="02020603050405020304" pitchFamily="18" charset="0"/>
                <a:cs typeface="Times New Roman" panose="02020603050405020304" pitchFamily="18" charset="0"/>
              </a:rPr>
              <a:t>    Line 1- </a:t>
            </a:r>
            <a:r>
              <a:rPr lang="en-US" sz="2400" dirty="0" smtClean="0">
                <a:latin typeface="Times New Roman" panose="02020603050405020304" pitchFamily="18" charset="0"/>
                <a:cs typeface="Times New Roman" panose="02020603050405020304" pitchFamily="18" charset="0"/>
              </a:rPr>
              <a:t>contains positive integers K and M where K and M are the amount of energy and time that Geralt needs to spend for each monster. Also, 10 ≤ K ≤ 80 and M ≤ 100.</a:t>
            </a:r>
            <a:endParaRPr lang="en-US" sz="2400" dirty="0" smtClean="0">
              <a:latin typeface="Times New Roman" panose="02020603050405020304" pitchFamily="18" charset="0"/>
              <a:cs typeface="Times New Roman" panose="02020603050405020304" pitchFamily="18" charset="0"/>
            </a:endParaRPr>
          </a:p>
          <a:p>
            <a:pPr algn="just">
              <a:buNone/>
            </a:pPr>
            <a:r>
              <a:rPr lang="en-US" sz="2400" b="1" dirty="0" smtClean="0">
                <a:latin typeface="Times New Roman" panose="02020603050405020304" pitchFamily="18" charset="0"/>
                <a:cs typeface="Times New Roman" panose="02020603050405020304" pitchFamily="18" charset="0"/>
              </a:rPr>
              <a:t>     Line 2- </a:t>
            </a:r>
            <a:r>
              <a:rPr lang="en-US" sz="2400" dirty="0" smtClean="0">
                <a:latin typeface="Times New Roman" panose="02020603050405020304" pitchFamily="18" charset="0"/>
                <a:cs typeface="Times New Roman" panose="02020603050405020304" pitchFamily="18" charset="0"/>
              </a:rPr>
              <a:t>contains N, the number of potions Geralt has where 1 ≤ N ≤ 8.</a:t>
            </a:r>
            <a:endParaRPr lang="en-US" sz="2400" dirty="0" smtClean="0">
              <a:latin typeface="Times New Roman" panose="02020603050405020304" pitchFamily="18" charset="0"/>
              <a:cs typeface="Times New Roman" panose="02020603050405020304" pitchFamily="18" charset="0"/>
            </a:endParaRPr>
          </a:p>
          <a:p>
            <a:pPr algn="just">
              <a:buNone/>
            </a:pPr>
            <a:r>
              <a:rPr lang="en-US" sz="2400" b="1" dirty="0" smtClean="0">
                <a:latin typeface="Times New Roman" panose="02020603050405020304" pitchFamily="18" charset="0"/>
                <a:cs typeface="Times New Roman" panose="02020603050405020304" pitchFamily="18" charset="0"/>
              </a:rPr>
              <a:t>     Line 3-</a:t>
            </a:r>
            <a:r>
              <a:rPr lang="en-US" sz="2400" dirty="0" smtClean="0">
                <a:latin typeface="Times New Roman" panose="02020603050405020304" pitchFamily="18" charset="0"/>
                <a:cs typeface="Times New Roman" panose="02020603050405020304" pitchFamily="18" charset="0"/>
              </a:rPr>
              <a:t>contains positive integers E1, E2, E3, . . . , EN , the potion strength of bottles 1 to N. </a:t>
            </a:r>
            <a:endParaRPr lang="en-US" sz="2400" dirty="0" smtClean="0">
              <a:latin typeface="Times New Roman" panose="02020603050405020304" pitchFamily="18" charset="0"/>
              <a:cs typeface="Times New Roman" panose="02020603050405020304" pitchFamily="18" charset="0"/>
            </a:endParaRPr>
          </a:p>
          <a:p>
            <a:pPr algn="just">
              <a:buNone/>
            </a:pP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Line 4-</a:t>
            </a:r>
            <a:r>
              <a:rPr lang="en-US" sz="2400" dirty="0" smtClean="0">
                <a:latin typeface="Times New Roman" panose="02020603050405020304" pitchFamily="18" charset="0"/>
                <a:cs typeface="Times New Roman" panose="02020603050405020304" pitchFamily="18" charset="0"/>
              </a:rPr>
              <a:t> contains positive integers P1, P2, P3, . . . , PN , the potion toxicity level of bottles 1 to N. (1 ≤ </a:t>
            </a:r>
            <a:r>
              <a:rPr lang="en-US" sz="2400" dirty="0" err="1" smtClean="0">
                <a:latin typeface="Times New Roman" panose="02020603050405020304" pitchFamily="18" charset="0"/>
                <a:cs typeface="Times New Roman" panose="02020603050405020304" pitchFamily="18" charset="0"/>
              </a:rPr>
              <a:t>Ei</a:t>
            </a:r>
            <a:r>
              <a:rPr lang="en-US" sz="2400" dirty="0" smtClean="0">
                <a:latin typeface="Times New Roman" panose="02020603050405020304" pitchFamily="18" charset="0"/>
                <a:cs typeface="Times New Roman" panose="02020603050405020304" pitchFamily="18" charset="0"/>
              </a:rPr>
              <a:t> , Pi ≤ 100)</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latin typeface="Times New Roman" panose="02020603050405020304" pitchFamily="18" charset="0"/>
                <a:cs typeface="Times New Roman" panose="02020603050405020304" pitchFamily="18" charset="0"/>
              </a:rPr>
              <a:t>Output</a:t>
            </a:r>
            <a:endParaRPr lang="en-US"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None/>
            </a:pPr>
            <a:r>
              <a:rPr lang="en-US" sz="2400" dirty="0" smtClean="0">
                <a:latin typeface="Times New Roman" panose="02020603050405020304" pitchFamily="18" charset="0"/>
                <a:cs typeface="Times New Roman" panose="02020603050405020304" pitchFamily="18" charset="0"/>
              </a:rPr>
              <a:t>    For each test case, your program will print the maximum number of monsters that Geralt can defeat, one line for one case.</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7395</Words>
  <Application>WPS Presentation</Application>
  <PresentationFormat>On-screen Show (4:3)</PresentationFormat>
  <Paragraphs>227</Paragraphs>
  <Slides>22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SimSun</vt:lpstr>
      <vt:lpstr>Wingdings</vt:lpstr>
      <vt:lpstr>Times New Roman</vt:lpstr>
      <vt:lpstr>Microsoft YaHei</vt:lpstr>
      <vt:lpstr>Arial Unicode MS</vt:lpstr>
      <vt:lpstr>Calibri</vt:lpstr>
      <vt:lpstr>Office Theme</vt:lpstr>
      <vt:lpstr>Witcher Potion 					Guided by Mr. V. G. K</vt:lpstr>
      <vt:lpstr>PowerPoint 演示文稿</vt:lpstr>
      <vt:lpstr>Index</vt:lpstr>
      <vt:lpstr>Introduction</vt:lpstr>
      <vt:lpstr>Problem Statement  </vt:lpstr>
      <vt:lpstr>Problem Description</vt:lpstr>
      <vt:lpstr>Problem Description</vt:lpstr>
      <vt:lpstr>Input</vt:lpstr>
      <vt:lpstr>Output</vt:lpstr>
      <vt:lpstr>Sample input</vt:lpstr>
      <vt:lpstr>Sample input</vt:lpstr>
      <vt:lpstr>Sample Output</vt:lpstr>
      <vt:lpstr>Requirement Specifications </vt:lpstr>
      <vt:lpstr>Requirement Analysis</vt:lpstr>
      <vt:lpstr>Requirement Analysis</vt:lpstr>
      <vt:lpstr>Algorithm </vt:lpstr>
      <vt:lpstr>PowerPoint 演示文稿</vt:lpstr>
      <vt:lpstr>PowerPoint 演示文稿</vt:lpstr>
      <vt:lpstr>Snapshot</vt:lpstr>
      <vt:lpstr>Conclusion </vt:lpstr>
      <vt:lpstr>Any Questions?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Witcher Potion      Guided by Mr. V. G. K</dc:title>
  <dc:creator>admin</dc:creator>
  <cp:lastModifiedBy>Prashant</cp:lastModifiedBy>
  <cp:revision>62</cp:revision>
  <dcterms:created xsi:type="dcterms:W3CDTF">2019-02-11T04:30:00Z</dcterms:created>
  <dcterms:modified xsi:type="dcterms:W3CDTF">2020-05-12T13:12:12Z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