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573" r:id="rId3"/>
    <p:sldId id="598" r:id="rId4"/>
    <p:sldId id="599" r:id="rId5"/>
    <p:sldId id="600" r:id="rId6"/>
    <p:sldId id="601" r:id="rId7"/>
    <p:sldId id="602" r:id="rId8"/>
    <p:sldId id="603" r:id="rId9"/>
    <p:sldId id="604" r:id="rId10"/>
    <p:sldId id="605" r:id="rId11"/>
    <p:sldId id="606" r:id="rId12"/>
    <p:sldId id="612" r:id="rId13"/>
    <p:sldId id="607" r:id="rId14"/>
    <p:sldId id="611" r:id="rId15"/>
    <p:sldId id="608" r:id="rId16"/>
    <p:sldId id="622" r:id="rId17"/>
    <p:sldId id="610" r:id="rId18"/>
    <p:sldId id="614" r:id="rId19"/>
    <p:sldId id="613" r:id="rId20"/>
    <p:sldId id="615" r:id="rId21"/>
    <p:sldId id="616" r:id="rId22"/>
    <p:sldId id="617" r:id="rId23"/>
    <p:sldId id="621" r:id="rId24"/>
    <p:sldId id="618" r:id="rId25"/>
    <p:sldId id="62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shanth Thirunavukkarasu" initials="PT" lastIdx="3" clrIdx="0">
    <p:extLst>
      <p:ext uri="{19B8F6BF-5375-455C-9EA6-DF929625EA0E}">
        <p15:presenceInfo xmlns:p15="http://schemas.microsoft.com/office/powerpoint/2012/main" userId="8a0a04307e8eb2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1E66"/>
    <a:srgbClr val="F08888"/>
    <a:srgbClr val="E42424"/>
    <a:srgbClr val="E1721F"/>
    <a:srgbClr val="637400"/>
    <a:srgbClr val="44546A"/>
    <a:srgbClr val="FF3300"/>
    <a:srgbClr val="3B68CD"/>
    <a:srgbClr val="00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83" d="100"/>
          <a:sy n="83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50"/>
    </p:cViewPr>
  </p:sorterViewPr>
  <p:notesViewPr>
    <p:cSldViewPr snapToGrid="0">
      <p:cViewPr varScale="1">
        <p:scale>
          <a:sx n="63" d="100"/>
          <a:sy n="63" d="100"/>
        </p:scale>
        <p:origin x="2280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288D2D-946F-4EE5-B54B-9639CCCDF2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8E44D7-8FB9-46D4-A8C2-898C3B21D3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43ECC-B4E0-410F-BD5B-AC42F878C40E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6AB8E-3801-4B24-98BA-67611533EE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6DCF8-313E-4737-9A77-6E819F9915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945BE-0D87-457C-BC9C-2FF503605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049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7A7B9-9C14-444F-B8A2-59C6F4C88F7E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11A0-CB55-447E-BBD8-4E262AC99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0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042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710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340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115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441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946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466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033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2794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151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49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839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527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146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4171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4954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779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125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01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696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559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867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19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992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4E05B69-E069-4836-BBF6-3908C0A92B6D}"/>
              </a:ext>
            </a:extLst>
          </p:cNvPr>
          <p:cNvSpPr/>
          <p:nvPr userDrawn="1"/>
        </p:nvSpPr>
        <p:spPr>
          <a:xfrm>
            <a:off x="0" y="0"/>
            <a:ext cx="12191999" cy="6479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D6EC38-B49F-4D82-955E-3B3E6C148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51668-9D49-4749-8510-5DCE84C73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2270E-703A-487D-A4BF-FE5B38A2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26-10-2021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D65FC-8EB8-43BF-AF64-70866352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824B7-D9D8-4CF9-8CFE-149E1F8F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47CD40-6014-4FC9-B7B8-E21146DD457F}"/>
              </a:ext>
            </a:extLst>
          </p:cNvPr>
          <p:cNvSpPr/>
          <p:nvPr userDrawn="1"/>
        </p:nvSpPr>
        <p:spPr>
          <a:xfrm>
            <a:off x="0" y="6479999"/>
            <a:ext cx="12192000" cy="3780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39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8106-2905-4867-81ED-997CEF88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6799D-808D-4C43-92B5-80DE98A4C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A7198-C655-40C9-90FD-FCCEB0E1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E2B62-5BED-486C-BB77-83228EDC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A16AA-EBDA-44B3-AE5B-88B5095E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4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FD508E-CFFE-47F9-BF0B-111F39D86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D6A2C-B2D4-49DE-9E34-CE99399AC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C285D-9B0D-4971-B6DC-208196AD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625E2-7FBB-41AF-B353-D75E419C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FE20F-174D-4536-9B88-85D86883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22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FDCC9F5-F990-49E4-A646-5837BFB799DE}"/>
              </a:ext>
            </a:extLst>
          </p:cNvPr>
          <p:cNvSpPr/>
          <p:nvPr userDrawn="1"/>
        </p:nvSpPr>
        <p:spPr>
          <a:xfrm>
            <a:off x="0" y="1043999"/>
            <a:ext cx="12191999" cy="543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AD8D1-1DB1-4A0B-A9D6-D8D10907B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FF058B-03AE-4B01-9AD6-6F292478669F}"/>
              </a:ext>
            </a:extLst>
          </p:cNvPr>
          <p:cNvSpPr/>
          <p:nvPr userDrawn="1"/>
        </p:nvSpPr>
        <p:spPr>
          <a:xfrm>
            <a:off x="1" y="0"/>
            <a:ext cx="12205502" cy="1043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0D53C1-2A52-4052-83EA-50D633E1AA63}"/>
              </a:ext>
            </a:extLst>
          </p:cNvPr>
          <p:cNvSpPr/>
          <p:nvPr userDrawn="1"/>
        </p:nvSpPr>
        <p:spPr>
          <a:xfrm>
            <a:off x="0" y="6479999"/>
            <a:ext cx="12192000" cy="3780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6" descr="A new brand identity for OpenClassrooms - The OpenClassrooms Blog">
            <a:extLst>
              <a:ext uri="{FF2B5EF4-FFF2-40B4-BE49-F238E27FC236}">
                <a16:creationId xmlns:a16="http://schemas.microsoft.com/office/drawing/2014/main" id="{CD024E5A-0F50-8C49-BAB8-753A2950E08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" t="31564" r="7154" b="24102"/>
          <a:stretch/>
        </p:blipFill>
        <p:spPr bwMode="auto">
          <a:xfrm>
            <a:off x="10575292" y="6032339"/>
            <a:ext cx="155701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67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9D59-A30D-476B-A449-7F66C452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6914F-582F-400C-9907-22ABDDFDB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51A45-08A9-4C16-9AB0-91CF1C3A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F65A6-4523-4895-A613-6FF8C9C9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BEDE5-DE63-4291-B177-06321253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20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0835-E043-4B2E-8A30-F843B998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8EF49-420A-4B8B-BB54-BE5149415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708B5-A30F-4336-991F-B4192D1A3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FE44A-9B32-45CC-88C8-40BCC9E0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26-10-2021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71CDD-0287-4DED-B59B-E7DF2012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7EE10-E841-41A1-9527-94BE3C3F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28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892B-0E05-44C2-9CEE-6E2A9027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AFA0-C592-4D4D-8D3D-1CDF988FC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D4BBD-AC0C-4C1E-943E-7B31DF697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B7BF0F-2A3E-4B14-99A1-8579970E8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DD65F-D8C0-4182-BC63-345474AA8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2725FF-F68A-4EB8-BBCC-06124340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ACC31D-4B06-4F2A-B1D0-4A3A53F6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496945-2859-4E1C-8D1B-233A123A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56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7719-44E3-4733-9260-5CEFA677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9047D1-F23E-4349-8315-F02197DA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9C055-698B-4B4A-BBCA-D776FD34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90B0E-3607-4FD4-BD57-BE0B28CD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05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6B7E63-FD59-4FA7-9762-9003AD8E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AE537-6B36-4ED4-BFE8-FCFAA008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9EF74-202F-43E7-B875-2B406B27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86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381A-AE0B-4FB5-B627-1575A286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8670E-E789-45E0-932C-98667E5C4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0C3FA-7B62-4103-B50C-4E905F072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E0200-D16D-474F-BBA2-2A8FE110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C8F45-7152-4732-ADCE-07C66B1B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4CBAC-F96D-4D5B-9307-B62D3631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45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E76B-07C6-4426-A5F3-57746384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8E4FDA-F19E-45E2-9D88-C1092373A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8E1F8-01C4-4BCA-9D2C-FA5DA7D1F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835DC-48D0-488C-A961-C2B428DE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1D779-6B2F-4035-83C4-2AC7432B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3E345-F056-42F0-BD17-B7F6FFDD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0B551B-A96F-4BA7-95DF-FDDDFF508AEC}"/>
              </a:ext>
            </a:extLst>
          </p:cNvPr>
          <p:cNvSpPr/>
          <p:nvPr userDrawn="1"/>
        </p:nvSpPr>
        <p:spPr>
          <a:xfrm>
            <a:off x="-2263" y="-1"/>
            <a:ext cx="12193200" cy="6468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Image 5">
            <a:extLst>
              <a:ext uri="{FF2B5EF4-FFF2-40B4-BE49-F238E27FC236}">
                <a16:creationId xmlns:a16="http://schemas.microsoft.com/office/drawing/2014/main" id="{30EA10FA-FECD-4548-B26B-2B4EEB8EA6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497" y="5896982"/>
            <a:ext cx="1980000" cy="52887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CE4D53F-60AB-4AF5-A767-BD716B23A221}"/>
              </a:ext>
            </a:extLst>
          </p:cNvPr>
          <p:cNvGrpSpPr/>
          <p:nvPr userDrawn="1"/>
        </p:nvGrpSpPr>
        <p:grpSpPr>
          <a:xfrm>
            <a:off x="100807" y="5931904"/>
            <a:ext cx="1382400" cy="459029"/>
            <a:chOff x="605468" y="4101442"/>
            <a:chExt cx="1382400" cy="45902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799A602-BDB1-4229-A7C3-2E56400383DE}"/>
                </a:ext>
              </a:extLst>
            </p:cNvPr>
            <p:cNvSpPr/>
            <p:nvPr/>
          </p:nvSpPr>
          <p:spPr>
            <a:xfrm>
              <a:off x="605468" y="4101442"/>
              <a:ext cx="1382400" cy="459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22" name="Image 10">
              <a:extLst>
                <a:ext uri="{FF2B5EF4-FFF2-40B4-BE49-F238E27FC236}">
                  <a16:creationId xmlns:a16="http://schemas.microsoft.com/office/drawing/2014/main" id="{AA14E32E-642C-4E60-A579-DBC9B0019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468" y="4101442"/>
              <a:ext cx="1381724" cy="459029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1ACBCA6-62D9-440B-919C-AD8DF2C86859}"/>
              </a:ext>
            </a:extLst>
          </p:cNvPr>
          <p:cNvSpPr/>
          <p:nvPr userDrawn="1"/>
        </p:nvSpPr>
        <p:spPr>
          <a:xfrm>
            <a:off x="1" y="6461788"/>
            <a:ext cx="12192000" cy="396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69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9DA593-5429-4B92-A8DD-7B7E31EAE790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8BE5F-95E1-4458-9634-84B3968C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BF977-EE09-4E8C-AB28-45DB58637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7FCF6-41A5-45B4-B787-3335DCFBE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19583-F5BC-4A60-B10D-D3DF8F8C3C32}" type="datetimeFigureOut">
              <a:rPr lang="en-IN" smtClean="0"/>
              <a:t>26-10-2021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183D3-5BB6-49D5-A7F6-D5DADD8D8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D3A13-4D5A-43D6-8C53-1EAC5DF05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CCAF4-ECFC-4139-B9A2-C9322CE2796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D59ACF4-1EB7-4D18-9291-6EB26453EF9C}"/>
              </a:ext>
            </a:extLst>
          </p:cNvPr>
          <p:cNvSpPr txBox="1">
            <a:spLocks/>
          </p:cNvSpPr>
          <p:nvPr userDrawn="1"/>
        </p:nvSpPr>
        <p:spPr>
          <a:xfrm>
            <a:off x="0" y="6476762"/>
            <a:ext cx="11055928" cy="38123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29/10/2021    |    Data Scientist    |    </a:t>
            </a:r>
            <a:r>
              <a:rPr lang="en-I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</a:t>
            </a: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   |    </a:t>
            </a:r>
            <a:r>
              <a:rPr lang="en-I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Concevez</a:t>
            </a: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</a:t>
            </a: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 au service de la santé </a:t>
            </a:r>
            <a:r>
              <a:rPr lang="en-I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publique</a:t>
            </a:r>
            <a:r>
              <a:rPr lang="fr-FR" sz="1600" i="1" noProof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51274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BC22-29EC-48F8-9544-F2E4E3E2B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994" y="3326258"/>
            <a:ext cx="9000000" cy="1042542"/>
          </a:xfr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Concevez une application au service de la santé publique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40D26-1F32-4D3B-BE07-C82B813D0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0758" y="2012448"/>
            <a:ext cx="9090473" cy="388035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Formation: Data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Scientist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Projet 3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Prashanth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THIRUNAVUKKARASU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29 octobre 2021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45519-7370-400C-95CF-530B68EC497E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1/25               </a:t>
            </a:r>
          </a:p>
        </p:txBody>
      </p:sp>
      <p:pic>
        <p:nvPicPr>
          <p:cNvPr id="1030" name="Picture 6" descr="A new brand identity for OpenClassrooms - The OpenClassrooms Blog">
            <a:extLst>
              <a:ext uri="{FF2B5EF4-FFF2-40B4-BE49-F238E27FC236}">
                <a16:creationId xmlns:a16="http://schemas.microsoft.com/office/drawing/2014/main" id="{CD024E5A-0F50-8C49-BAB8-753A2950E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" t="31564" r="7154" b="24102"/>
          <a:stretch/>
        </p:blipFill>
        <p:spPr bwMode="auto">
          <a:xfrm>
            <a:off x="4025147" y="500674"/>
            <a:ext cx="4141694" cy="95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61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 </a:t>
            </a:r>
            <a:r>
              <a:rPr lang="en-US" sz="3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dûes</a:t>
            </a:r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 jeu de </a:t>
            </a:r>
            <a:r>
              <a:rPr lang="en-US" sz="3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843" y="1376235"/>
            <a:ext cx="5014157" cy="4105529"/>
          </a:xfrm>
        </p:spPr>
        <p:txBody>
          <a:bodyPr>
            <a:normAutofit/>
          </a:bodyPr>
          <a:lstStyle/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Beaucoup d’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(Nutri-Score).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Éviter les données doublons.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Nature des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pour les ingrédients?</a:t>
            </a:r>
          </a:p>
          <a:p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Nature des valeurs manquantes?</a:t>
            </a:r>
          </a:p>
          <a:p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Fiabilité des données?</a:t>
            </a:r>
          </a:p>
          <a:p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Vérification des allergènes et additifs requise.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4704"/>
            <a:chOff x="247067" y="115305"/>
            <a:chExt cx="11700000" cy="364704"/>
          </a:xfrm>
          <a:solidFill>
            <a:srgbClr val="FFC000">
              <a:alpha val="80000"/>
            </a:srgbClr>
          </a:solidFill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00E53406-1127-4969-8DA1-9A4D0B550B45}"/>
                </a:ext>
              </a:extLst>
            </p:cNvPr>
            <p:cNvSpPr/>
            <p:nvPr/>
          </p:nvSpPr>
          <p:spPr>
            <a:xfrm>
              <a:off x="247067" y="120009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Analyse exploratoire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Nettoyage des données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NutriCHOICE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4">
            <a:extLst>
              <a:ext uri="{FF2B5EF4-FFF2-40B4-BE49-F238E27FC236}">
                <a16:creationId xmlns:a16="http://schemas.microsoft.com/office/drawing/2014/main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10/25              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1938F87-D690-40FF-88A3-D90286FA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48999"/>
            <a:ext cx="4132161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34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Qualité</a:t>
            </a:r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lang="en-US" sz="3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00" y="1258323"/>
            <a:ext cx="11946000" cy="5356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Données doublons: (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created_t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created_datetime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last_modified_t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last_modified_datetime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…).</a:t>
            </a: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Données doublons à homogénéiser.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Parmi les différents types des données, nous pouvons travailler avec:</a:t>
            </a: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sa création dans le jeu de données,</a:t>
            </a: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son packaging,</a:t>
            </a: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sa catégorie,</a:t>
            </a: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ses logistiques,</a:t>
            </a: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les ingrédients allergiques dans le produit,</a:t>
            </a: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ses ratings,</a:t>
            </a: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les ingrédients par 100g du produit,</a:t>
            </a: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l'énergie calorifique du produit. 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4704"/>
            <a:chOff x="247067" y="115305"/>
            <a:chExt cx="11700000" cy="364704"/>
          </a:xfrm>
          <a:solidFill>
            <a:srgbClr val="FFC000">
              <a:alpha val="80000"/>
            </a:srgbClr>
          </a:solidFill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00E53406-1127-4969-8DA1-9A4D0B550B45}"/>
                </a:ext>
              </a:extLst>
            </p:cNvPr>
            <p:cNvSpPr/>
            <p:nvPr/>
          </p:nvSpPr>
          <p:spPr>
            <a:xfrm>
              <a:off x="247067" y="120009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Analyse exploratoire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Nettoyage des données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NutriCHOICE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4">
            <a:extLst>
              <a:ext uri="{FF2B5EF4-FFF2-40B4-BE49-F238E27FC236}">
                <a16:creationId xmlns:a16="http://schemas.microsoft.com/office/drawing/2014/main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11/25               </a:t>
            </a:r>
          </a:p>
        </p:txBody>
      </p:sp>
      <p:pic>
        <p:nvPicPr>
          <p:cNvPr id="2050" name="Picture 2" descr="Questions Png Images, Stock Photos &amp;amp; Vectors | Shutterstock">
            <a:extLst>
              <a:ext uri="{FF2B5EF4-FFF2-40B4-BE49-F238E27FC236}">
                <a16:creationId xmlns:a16="http://schemas.microsoft.com/office/drawing/2014/main" id="{5C29536E-D7FC-4295-A8AF-25FE876A86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" t="3714" r="51969" b="11061"/>
          <a:stretch/>
        </p:blipFill>
        <p:spPr bwMode="auto">
          <a:xfrm>
            <a:off x="6095576" y="3504211"/>
            <a:ext cx="36165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Questions Png Images, Stock Photos &amp;amp; Vectors | Shutterstock">
            <a:extLst>
              <a:ext uri="{FF2B5EF4-FFF2-40B4-BE49-F238E27FC236}">
                <a16:creationId xmlns:a16="http://schemas.microsoft.com/office/drawing/2014/main" id="{30067B3C-25A0-4FE5-BB48-649FB6CB70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0" t="4661" r="2194" b="11877"/>
          <a:stretch/>
        </p:blipFill>
        <p:spPr bwMode="auto">
          <a:xfrm>
            <a:off x="6095576" y="2748648"/>
            <a:ext cx="36253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estions Png Images, Stock Photos &amp;amp; Vectors | Shutterstock">
            <a:extLst>
              <a:ext uri="{FF2B5EF4-FFF2-40B4-BE49-F238E27FC236}">
                <a16:creationId xmlns:a16="http://schemas.microsoft.com/office/drawing/2014/main" id="{EFC05F31-9534-4731-B3EF-49AA76B64B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0" t="4661" r="2194" b="11877"/>
          <a:stretch/>
        </p:blipFill>
        <p:spPr bwMode="auto">
          <a:xfrm>
            <a:off x="6095576" y="3128007"/>
            <a:ext cx="36253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Questions Png Images, Stock Photos &amp;amp; Vectors | Shutterstock">
            <a:extLst>
              <a:ext uri="{FF2B5EF4-FFF2-40B4-BE49-F238E27FC236}">
                <a16:creationId xmlns:a16="http://schemas.microsoft.com/office/drawing/2014/main" id="{CA516642-9C01-4BA6-A770-FD50B1AE7F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" t="3714" r="51969" b="11061"/>
          <a:stretch/>
        </p:blipFill>
        <p:spPr bwMode="auto">
          <a:xfrm>
            <a:off x="6095576" y="4232133"/>
            <a:ext cx="36165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Questions Png Images, Stock Photos &amp;amp; Vectors | Shutterstock">
            <a:extLst>
              <a:ext uri="{FF2B5EF4-FFF2-40B4-BE49-F238E27FC236}">
                <a16:creationId xmlns:a16="http://schemas.microsoft.com/office/drawing/2014/main" id="{F4353142-77FD-4BB3-96A9-EC1F07E66F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0" t="4661" r="2194" b="11877"/>
          <a:stretch/>
        </p:blipFill>
        <p:spPr bwMode="auto">
          <a:xfrm>
            <a:off x="6095576" y="3872133"/>
            <a:ext cx="36253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Questions Png Images, Stock Photos &amp;amp; Vectors | Shutterstock">
            <a:extLst>
              <a:ext uri="{FF2B5EF4-FFF2-40B4-BE49-F238E27FC236}">
                <a16:creationId xmlns:a16="http://schemas.microsoft.com/office/drawing/2014/main" id="{D8D8CD08-CC8C-460B-BCBF-76A210090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0" t="4661" r="2194" b="11877"/>
          <a:stretch/>
        </p:blipFill>
        <p:spPr bwMode="auto">
          <a:xfrm>
            <a:off x="6095576" y="4610247"/>
            <a:ext cx="36253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Questions Png Images, Stock Photos &amp;amp; Vectors | Shutterstock">
            <a:extLst>
              <a:ext uri="{FF2B5EF4-FFF2-40B4-BE49-F238E27FC236}">
                <a16:creationId xmlns:a16="http://schemas.microsoft.com/office/drawing/2014/main" id="{7F9ED95A-C43F-4C1A-BBBC-C481B9AE6C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" t="3714" r="51969" b="11061"/>
          <a:stretch/>
        </p:blipFill>
        <p:spPr bwMode="auto">
          <a:xfrm>
            <a:off x="6095576" y="4989954"/>
            <a:ext cx="36165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Questions Png Images, Stock Photos &amp;amp; Vectors | Shutterstock">
            <a:extLst>
              <a:ext uri="{FF2B5EF4-FFF2-40B4-BE49-F238E27FC236}">
                <a16:creationId xmlns:a16="http://schemas.microsoft.com/office/drawing/2014/main" id="{6F9258DF-EDDE-4223-BE84-A95D54B60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" t="3714" r="51969" b="11061"/>
          <a:stretch/>
        </p:blipFill>
        <p:spPr bwMode="auto">
          <a:xfrm>
            <a:off x="6095576" y="5389368"/>
            <a:ext cx="36165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47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Catégorie</a:t>
            </a:r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 </a:t>
            </a:r>
            <a:r>
              <a:rPr lang="en-US" sz="3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Pnns_Groups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00" y="1974838"/>
            <a:ext cx="5850000" cy="2908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Les catégories du produit sont bien représenté par ‘pnns_groups_2’.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Il y a assez des catégories pour faire des analyses intéressants.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Nous trouvons des produits dans plusieurs magasins. C’est intéressant comme ça permet le client de choisir où il souhaite acheter le produit.</a:t>
            </a: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4704"/>
            <a:chOff x="247067" y="115305"/>
            <a:chExt cx="11700000" cy="364704"/>
          </a:xfrm>
          <a:solidFill>
            <a:srgbClr val="FFC000">
              <a:alpha val="80000"/>
            </a:srgbClr>
          </a:solidFill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00E53406-1127-4969-8DA1-9A4D0B550B45}"/>
                </a:ext>
              </a:extLst>
            </p:cNvPr>
            <p:cNvSpPr/>
            <p:nvPr/>
          </p:nvSpPr>
          <p:spPr>
            <a:xfrm>
              <a:off x="247067" y="120009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Analyse exploratoire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Nettoyage des données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NutriCHOICE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4">
            <a:extLst>
              <a:ext uri="{FF2B5EF4-FFF2-40B4-BE49-F238E27FC236}">
                <a16:creationId xmlns:a16="http://schemas.microsoft.com/office/drawing/2014/main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12/25              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29DEF5-4231-4925-BB4D-BA5E95288F24}"/>
              </a:ext>
            </a:extLst>
          </p:cNvPr>
          <p:cNvGraphicFramePr>
            <a:graphicFrameLocks noGrp="1"/>
          </p:cNvGraphicFramePr>
          <p:nvPr/>
        </p:nvGraphicFramePr>
        <p:xfrm>
          <a:off x="7163647" y="1189909"/>
          <a:ext cx="2544706" cy="520480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268716">
                  <a:extLst>
                    <a:ext uri="{9D8B030D-6E8A-4147-A177-3AD203B41FA5}">
                      <a16:colId xmlns:a16="http://schemas.microsoft.com/office/drawing/2014/main" val="1708061576"/>
                    </a:ext>
                  </a:extLst>
                </a:gridCol>
                <a:gridCol w="686710">
                  <a:extLst>
                    <a:ext uri="{9D8B030D-6E8A-4147-A177-3AD203B41FA5}">
                      <a16:colId xmlns:a16="http://schemas.microsoft.com/office/drawing/2014/main" val="941213099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2403824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50" b="1" dirty="0">
                          <a:effectLst/>
                        </a:rPr>
                        <a:t>pnns_groups_2</a:t>
                      </a:r>
                    </a:p>
                  </a:txBody>
                  <a:tcPr marL="24865" marR="24865" marT="12432" marB="12432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50" b="1" dirty="0" err="1">
                          <a:effectLst/>
                        </a:rPr>
                        <a:t>product_name</a:t>
                      </a:r>
                      <a:endParaRPr lang="en-IN" sz="650" b="1" dirty="0">
                        <a:effectLst/>
                      </a:endParaRPr>
                    </a:p>
                  </a:txBody>
                  <a:tcPr marL="24865" marR="24865" marT="12432" marB="12432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50" b="1" dirty="0">
                          <a:effectLst/>
                        </a:rPr>
                        <a:t>Brands</a:t>
                      </a:r>
                    </a:p>
                  </a:txBody>
                  <a:tcPr marL="24865" marR="24865" marT="12432" marB="12432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76586"/>
                  </a:ext>
                </a:extLst>
              </a:tr>
              <a:tr h="994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dirty="0">
                          <a:effectLst/>
                        </a:rPr>
                        <a:t>Alcoholic beverages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dirty="0">
                          <a:effectLst/>
                        </a:rPr>
                        <a:t>10222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dirty="0">
                          <a:effectLst/>
                        </a:rPr>
                        <a:t>6841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4264143315"/>
                  </a:ext>
                </a:extLst>
              </a:tr>
              <a:tr h="994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>
                          <a:effectLst/>
                        </a:rPr>
                        <a:t>Appetizers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dirty="0">
                          <a:effectLst/>
                        </a:rPr>
                        <a:t>5691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4645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1291112544"/>
                  </a:ext>
                </a:extLst>
              </a:tr>
              <a:tr h="994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>
                          <a:effectLst/>
                        </a:rPr>
                        <a:t>Artificially sweetened beverages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dirty="0">
                          <a:effectLst/>
                        </a:rPr>
                        <a:t>1398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1372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278732067"/>
                  </a:ext>
                </a:extLst>
              </a:tr>
              <a:tr h="994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>
                          <a:effectLst/>
                        </a:rPr>
                        <a:t>Biscuits and cakes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dirty="0">
                          <a:effectLst/>
                        </a:rPr>
                        <a:t>22549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16818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4065278"/>
                  </a:ext>
                </a:extLst>
              </a:tr>
              <a:tr h="994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>
                          <a:effectLst/>
                        </a:rPr>
                        <a:t>Bread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dirty="0">
                          <a:effectLst/>
                        </a:rPr>
                        <a:t>5748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4164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642143126"/>
                  </a:ext>
                </a:extLst>
              </a:tr>
              <a:tr h="994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>
                          <a:effectLst/>
                        </a:rPr>
                        <a:t>Breakfast cereals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dirty="0">
                          <a:effectLst/>
                        </a:rPr>
                        <a:t>3006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2665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2559343789"/>
                  </a:ext>
                </a:extLst>
              </a:tr>
              <a:tr h="994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>
                          <a:effectLst/>
                        </a:rPr>
                        <a:t>Cereals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dirty="0">
                          <a:effectLst/>
                        </a:rPr>
                        <a:t>11220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9188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1530538138"/>
                  </a:ext>
                </a:extLst>
              </a:tr>
              <a:tr h="994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>
                          <a:effectLst/>
                        </a:rPr>
                        <a:t>Cheese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dirty="0">
                          <a:effectLst/>
                        </a:rPr>
                        <a:t>18618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11281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229215340"/>
                  </a:ext>
                </a:extLst>
              </a:tr>
              <a:tr h="994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>
                          <a:effectLst/>
                        </a:rPr>
                        <a:t>Chocolate products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dirty="0">
                          <a:effectLst/>
                        </a:rPr>
                        <a:t>6740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6214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1536050914"/>
                  </a:ext>
                </a:extLst>
              </a:tr>
              <a:tr h="994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>
                          <a:effectLst/>
                        </a:rPr>
                        <a:t>Dairy desserts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dirty="0">
                          <a:effectLst/>
                        </a:rPr>
                        <a:t>4263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3705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1832558285"/>
                  </a:ext>
                </a:extLst>
              </a:tr>
              <a:tr h="994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dirty="0">
                          <a:effectLst/>
                        </a:rPr>
                        <a:t>Dressings and sauces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dirty="0">
                          <a:effectLst/>
                        </a:rPr>
                        <a:t>12842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9401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2410652791"/>
                  </a:ext>
                </a:extLst>
              </a:tr>
              <a:tr h="994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>
                          <a:effectLst/>
                        </a:rPr>
                        <a:t>Dried fruits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dirty="0">
                          <a:effectLst/>
                        </a:rPr>
                        <a:t>3742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2203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1360027879"/>
                  </a:ext>
                </a:extLst>
              </a:tr>
              <a:tr h="994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>
                          <a:effectLst/>
                        </a:rPr>
                        <a:t>Eggs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dirty="0">
                          <a:effectLst/>
                        </a:rPr>
                        <a:t>1638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1141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1574326275"/>
                  </a:ext>
                </a:extLst>
              </a:tr>
              <a:tr h="994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>
                          <a:effectLst/>
                        </a:rPr>
                        <a:t>Fats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dirty="0">
                          <a:effectLst/>
                        </a:rPr>
                        <a:t>7835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4845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1428560329"/>
                  </a:ext>
                </a:extLst>
              </a:tr>
              <a:tr h="994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dirty="0">
                          <a:effectLst/>
                        </a:rPr>
                        <a:t>Fish and seafood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11975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8341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913834339"/>
                  </a:ext>
                </a:extLst>
              </a:tr>
              <a:tr h="994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dirty="0">
                          <a:effectLst/>
                        </a:rPr>
                        <a:t>Fruit juices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5171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3997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2635160307"/>
                  </a:ext>
                </a:extLst>
              </a:tr>
              <a:tr h="994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dirty="0">
                          <a:effectLst/>
                        </a:rPr>
                        <a:t>Fruit nectars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846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483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1532861804"/>
                  </a:ext>
                </a:extLst>
              </a:tr>
              <a:tr h="994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dirty="0">
                          <a:effectLst/>
                        </a:rPr>
                        <a:t>Fruits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7558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5428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3454230400"/>
                  </a:ext>
                </a:extLst>
              </a:tr>
              <a:tr h="994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dirty="0">
                          <a:effectLst/>
                        </a:rPr>
                        <a:t>Ice cream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3317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3049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1086047971"/>
                  </a:ext>
                </a:extLst>
              </a:tr>
              <a:tr h="994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dirty="0">
                          <a:effectLst/>
                        </a:rPr>
                        <a:t>Legumes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2601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1967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1514581252"/>
                  </a:ext>
                </a:extLst>
              </a:tr>
              <a:tr h="994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dirty="0">
                          <a:effectLst/>
                        </a:rPr>
                        <a:t>Meat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20326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11074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1358626260"/>
                  </a:ext>
                </a:extLst>
              </a:tr>
              <a:tr h="994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dirty="0">
                          <a:effectLst/>
                        </a:rPr>
                        <a:t>Milk and yogurt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8516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7561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845371699"/>
                  </a:ext>
                </a:extLst>
              </a:tr>
              <a:tr h="994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dirty="0">
                          <a:effectLst/>
                        </a:rPr>
                        <a:t>Nuts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3658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2029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1851641372"/>
                  </a:ext>
                </a:extLst>
              </a:tr>
              <a:tr h="994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dirty="0" err="1">
                          <a:effectLst/>
                        </a:rPr>
                        <a:t>Offals</a:t>
                      </a:r>
                      <a:endParaRPr lang="en-IN" sz="650" b="1" dirty="0">
                        <a:effectLst/>
                      </a:endParaRP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1172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697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3943283640"/>
                  </a:ext>
                </a:extLst>
              </a:tr>
              <a:tr h="994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dirty="0">
                          <a:effectLst/>
                        </a:rPr>
                        <a:t>One-dish meals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21077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16795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2358441654"/>
                  </a:ext>
                </a:extLst>
              </a:tr>
              <a:tr h="994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dirty="0">
                          <a:effectLst/>
                        </a:rPr>
                        <a:t>Pastries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4574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2509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833728750"/>
                  </a:ext>
                </a:extLst>
              </a:tr>
              <a:tr h="994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dirty="0">
                          <a:effectLst/>
                        </a:rPr>
                        <a:t>Pizza pies and quiches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3205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2425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1301858793"/>
                  </a:ext>
                </a:extLst>
              </a:tr>
              <a:tr h="994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dirty="0">
                          <a:effectLst/>
                        </a:rPr>
                        <a:t>Plant-based milk substitutes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1031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944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1192122568"/>
                  </a:ext>
                </a:extLst>
              </a:tr>
              <a:tr h="994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dirty="0">
                          <a:effectLst/>
                        </a:rPr>
                        <a:t>Potatoes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1638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1335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3520366113"/>
                  </a:ext>
                </a:extLst>
              </a:tr>
              <a:tr h="994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dirty="0">
                          <a:effectLst/>
                        </a:rPr>
                        <a:t>Processed meat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21795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12206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510278970"/>
                  </a:ext>
                </a:extLst>
              </a:tr>
              <a:tr h="994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dirty="0">
                          <a:effectLst/>
                        </a:rPr>
                        <a:t>Salty and fatty products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9608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6844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85633984"/>
                  </a:ext>
                </a:extLst>
              </a:tr>
              <a:tr h="994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dirty="0">
                          <a:effectLst/>
                        </a:rPr>
                        <a:t>Sandwiches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1882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1620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3922617571"/>
                  </a:ext>
                </a:extLst>
              </a:tr>
              <a:tr h="994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dirty="0">
                          <a:effectLst/>
                        </a:rPr>
                        <a:t>Soups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1722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1435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833260184"/>
                  </a:ext>
                </a:extLst>
              </a:tr>
              <a:tr h="994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dirty="0">
                          <a:effectLst/>
                        </a:rPr>
                        <a:t>Sweetened beverages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7150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6263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3520986894"/>
                  </a:ext>
                </a:extLst>
              </a:tr>
              <a:tr h="994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dirty="0">
                          <a:effectLst/>
                        </a:rPr>
                        <a:t>Sweets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25315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18734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384025490"/>
                  </a:ext>
                </a:extLst>
              </a:tr>
              <a:tr h="994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dirty="0">
                          <a:effectLst/>
                        </a:rPr>
                        <a:t>Teas and herbal teas and coffees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578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379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2569772387"/>
                  </a:ext>
                </a:extLst>
              </a:tr>
              <a:tr h="994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>
                          <a:effectLst/>
                        </a:rPr>
                        <a:t>Unsweetened beverages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3449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3413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4228910942"/>
                  </a:ext>
                </a:extLst>
              </a:tr>
              <a:tr h="994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>
                          <a:effectLst/>
                        </a:rPr>
                        <a:t>Vegetables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10164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8042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2783006439"/>
                  </a:ext>
                </a:extLst>
              </a:tr>
              <a:tr h="994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>
                          <a:effectLst/>
                        </a:rPr>
                        <a:t>Waters and flavored waters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1139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873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3408612173"/>
                  </a:ext>
                </a:extLst>
              </a:tr>
              <a:tr h="994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>
                          <a:effectLst/>
                        </a:rPr>
                        <a:t>pastries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2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2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202831941"/>
                  </a:ext>
                </a:extLst>
              </a:tr>
              <a:tr h="994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>
                          <a:effectLst/>
                        </a:rPr>
                        <a:t>unknown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>
                          <a:effectLst/>
                        </a:rPr>
                        <a:t>434831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dirty="0">
                          <a:effectLst/>
                        </a:rPr>
                        <a:t>159188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1078925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78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en-US" sz="3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produits</a:t>
            </a:r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classes par </a:t>
            </a:r>
            <a:r>
              <a:rPr lang="en-US" sz="3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catégorie</a:t>
            </a:r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marque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000" y="1574381"/>
            <a:ext cx="5583000" cy="50400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Les 30 meilleurs marques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4704"/>
            <a:chOff x="247067" y="115305"/>
            <a:chExt cx="11700000" cy="364704"/>
          </a:xfrm>
          <a:solidFill>
            <a:srgbClr val="FFC000">
              <a:alpha val="80000"/>
            </a:srgbClr>
          </a:solidFill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00E53406-1127-4969-8DA1-9A4D0B550B45}"/>
                </a:ext>
              </a:extLst>
            </p:cNvPr>
            <p:cNvSpPr/>
            <p:nvPr/>
          </p:nvSpPr>
          <p:spPr>
            <a:xfrm>
              <a:off x="247067" y="120009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Analyse exploratoire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Nettoyage des données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NutriCHOICE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4">
            <a:extLst>
              <a:ext uri="{FF2B5EF4-FFF2-40B4-BE49-F238E27FC236}">
                <a16:creationId xmlns:a16="http://schemas.microsoft.com/office/drawing/2014/main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13/25              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E2DDDD-6505-41DD-9DC5-98C010DE1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00" y="1258323"/>
            <a:ext cx="5901000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AB756D4-7F4A-462D-AF57-52C336C49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975" y="1979555"/>
            <a:ext cx="553402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01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Nutri-Score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00" y="1258323"/>
            <a:ext cx="11946000" cy="53560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dirty="0">
                <a:solidFill>
                  <a:srgbClr val="000000"/>
                </a:solidFill>
                <a:latin typeface="Helvetica Neue"/>
              </a:rPr>
              <a:t>1.937.688 </a:t>
            </a:r>
            <a:r>
              <a:rPr lang="en-IN" sz="1800" dirty="0" err="1">
                <a:solidFill>
                  <a:srgbClr val="000000"/>
                </a:solidFill>
                <a:latin typeface="Helvetica Neue"/>
              </a:rPr>
              <a:t>produits</a:t>
            </a:r>
            <a:r>
              <a:rPr lang="en-IN" sz="1800" dirty="0">
                <a:solidFill>
                  <a:srgbClr val="000000"/>
                </a:solidFill>
                <a:latin typeface="Helvetica Neue"/>
              </a:rPr>
              <a:t> dans le monde.</a:t>
            </a:r>
          </a:p>
          <a:p>
            <a:pPr marL="0" indent="0" algn="ctr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751.346 produits en France.</a:t>
            </a:r>
          </a:p>
          <a:p>
            <a:pPr marL="0" indent="0" algn="ctr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295.900 produits alimentaires en France.</a:t>
            </a:r>
          </a:p>
          <a:p>
            <a:pPr marL="0" indent="0" algn="ctr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252.231 produits avec assez des données.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4704"/>
            <a:chOff x="247067" y="115305"/>
            <a:chExt cx="11700000" cy="364704"/>
          </a:xfrm>
          <a:solidFill>
            <a:srgbClr val="FFC000">
              <a:alpha val="80000"/>
            </a:srgbClr>
          </a:solidFill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00E53406-1127-4969-8DA1-9A4D0B550B45}"/>
                </a:ext>
              </a:extLst>
            </p:cNvPr>
            <p:cNvSpPr/>
            <p:nvPr/>
          </p:nvSpPr>
          <p:spPr>
            <a:xfrm>
              <a:off x="247067" y="120009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Analyse exploratoire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Nettoyage des données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NutriCHOICE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4">
            <a:extLst>
              <a:ext uri="{FF2B5EF4-FFF2-40B4-BE49-F238E27FC236}">
                <a16:creationId xmlns:a16="http://schemas.microsoft.com/office/drawing/2014/main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14/25              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59299E-0890-4F90-8C42-278CB9C3A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42" y="2741002"/>
            <a:ext cx="3807458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FDC2EB98-32BC-4559-9768-A499CB64C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988" y="2741002"/>
            <a:ext cx="3820023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43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>
            <a:extLst>
              <a:ext uri="{FF2B5EF4-FFF2-40B4-BE49-F238E27FC236}">
                <a16:creationId xmlns:a16="http://schemas.microsoft.com/office/drawing/2014/main" id="{347D5788-E324-4FDE-A0CC-4665F5F11C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31" b="833"/>
          <a:stretch/>
        </p:blipFill>
        <p:spPr bwMode="auto">
          <a:xfrm>
            <a:off x="5646000" y="1062808"/>
            <a:ext cx="5400000" cy="534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Nutri-Grade de </a:t>
            </a:r>
            <a:r>
              <a:rPr lang="en-US" sz="3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chaque</a:t>
            </a:r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catégorie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4704"/>
            <a:chOff x="247067" y="115305"/>
            <a:chExt cx="11700000" cy="364704"/>
          </a:xfrm>
          <a:solidFill>
            <a:srgbClr val="FFC000">
              <a:alpha val="80000"/>
            </a:srgbClr>
          </a:solidFill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00E53406-1127-4969-8DA1-9A4D0B550B45}"/>
                </a:ext>
              </a:extLst>
            </p:cNvPr>
            <p:cNvSpPr/>
            <p:nvPr/>
          </p:nvSpPr>
          <p:spPr>
            <a:xfrm>
              <a:off x="247067" y="120009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Analyse exploratoire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Nettoyage des données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NutriCHOICE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4">
            <a:extLst>
              <a:ext uri="{FF2B5EF4-FFF2-40B4-BE49-F238E27FC236}">
                <a16:creationId xmlns:a16="http://schemas.microsoft.com/office/drawing/2014/main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15/25               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4A8515D3-26C8-4873-B941-6469525928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65"/>
          <a:stretch/>
        </p:blipFill>
        <p:spPr bwMode="auto">
          <a:xfrm>
            <a:off x="246000" y="1062808"/>
            <a:ext cx="5400000" cy="534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A new brand identity for OpenClassrooms - The OpenClassrooms Blog">
            <a:extLst>
              <a:ext uri="{FF2B5EF4-FFF2-40B4-BE49-F238E27FC236}">
                <a16:creationId xmlns:a16="http://schemas.microsoft.com/office/drawing/2014/main" id="{B769BC86-0120-4269-8645-1B3E9EBD7F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" t="31564" r="7154" b="24102"/>
          <a:stretch/>
        </p:blipFill>
        <p:spPr bwMode="auto">
          <a:xfrm>
            <a:off x="10575292" y="6032339"/>
            <a:ext cx="155701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062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Ingrédient</a:t>
            </a:r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Nutri-Score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4704"/>
            <a:chOff x="247067" y="115305"/>
            <a:chExt cx="11700000" cy="364704"/>
          </a:xfrm>
          <a:solidFill>
            <a:srgbClr val="FFC000">
              <a:alpha val="80000"/>
            </a:srgbClr>
          </a:solidFill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00E53406-1127-4969-8DA1-9A4D0B550B45}"/>
                </a:ext>
              </a:extLst>
            </p:cNvPr>
            <p:cNvSpPr/>
            <p:nvPr/>
          </p:nvSpPr>
          <p:spPr>
            <a:xfrm>
              <a:off x="247067" y="120009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Analyse exploratoire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Nettoyage des données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NutriCHOICE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4">
            <a:extLst>
              <a:ext uri="{FF2B5EF4-FFF2-40B4-BE49-F238E27FC236}">
                <a16:creationId xmlns:a16="http://schemas.microsoft.com/office/drawing/2014/main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16/25              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8AB57A4-9F1C-4E29-A0F8-EA927814D1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08" t="33222" r="31334" b="33556"/>
          <a:stretch/>
        </p:blipFill>
        <p:spPr bwMode="auto">
          <a:xfrm>
            <a:off x="5269590" y="1178699"/>
            <a:ext cx="2568312" cy="25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BE789B4B-98F1-4BA8-95BA-17133689C8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0" t="66969" r="66443" b="-71"/>
          <a:stretch/>
        </p:blipFill>
        <p:spPr bwMode="auto">
          <a:xfrm>
            <a:off x="5280207" y="3698699"/>
            <a:ext cx="2568312" cy="252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BC1DB3A9-8C33-4852-A486-EC0AE7EDF1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0" t="66661" r="32913" b="169"/>
          <a:stretch/>
        </p:blipFill>
        <p:spPr bwMode="auto">
          <a:xfrm>
            <a:off x="7837896" y="3698696"/>
            <a:ext cx="2563001" cy="252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6F2D5C71-9F50-4F35-B35F-6225B3FC19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91" t="33222" r="-578" b="33556"/>
          <a:stretch/>
        </p:blipFill>
        <p:spPr bwMode="auto">
          <a:xfrm>
            <a:off x="7837897" y="1178699"/>
            <a:ext cx="2563001" cy="252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5E66BBF9-0ABC-4035-967B-FB7646906C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6211" b="66778"/>
          <a:stretch/>
        </p:blipFill>
        <p:spPr bwMode="auto">
          <a:xfrm>
            <a:off x="148899" y="1178700"/>
            <a:ext cx="2563001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B3AF98D9-50B5-495A-A052-E7949A8D5A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63" b="66898"/>
          <a:stretch/>
        </p:blipFill>
        <p:spPr bwMode="auto">
          <a:xfrm>
            <a:off x="148899" y="3698700"/>
            <a:ext cx="2568312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DBEF503-D966-4DB3-8609-7E777B3AEE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82" r="66263" b="33547"/>
          <a:stretch/>
        </p:blipFill>
        <p:spPr bwMode="auto">
          <a:xfrm>
            <a:off x="2717206" y="3698700"/>
            <a:ext cx="2563001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7DC51D9D-7ADA-44F0-B21C-AF77448C09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2" r="33210" b="66778"/>
          <a:stretch/>
        </p:blipFill>
        <p:spPr bwMode="auto">
          <a:xfrm>
            <a:off x="2711900" y="1178700"/>
            <a:ext cx="2563001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8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Influence de </a:t>
            </a:r>
            <a:r>
              <a:rPr lang="en-US" sz="3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chaque</a:t>
            </a:r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ingrédient</a:t>
            </a:r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le Nutri-Score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00" y="1293337"/>
            <a:ext cx="1008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Une courte analyse des ingrédients démontre que les protéines, les fibres et les fruits/légumes/noix ont une influence positive sur le Nutri-Score.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Les autres ingrédients ont une influence négative sur le Nutri-Score.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Avec les données, des modèles peuvent être proposé afin d’analyser l’influence de chaque ingrédient sur le Nutri-Score.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Par contre, il n’y a pas un besoin de modéliser cette influence pour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NutriCHOICE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Les méthodes comme la corrélation Pearson et l’ANOVA peuvent décrire cette influence de manière simple.</a:t>
            </a:r>
          </a:p>
          <a:p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Ces méthodes peuvent démontrer la relation entre les ingrédients.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4704"/>
            <a:chOff x="247067" y="115305"/>
            <a:chExt cx="11700000" cy="364704"/>
          </a:xfrm>
          <a:solidFill>
            <a:srgbClr val="FFC000">
              <a:alpha val="80000"/>
            </a:srgbClr>
          </a:solidFill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00E53406-1127-4969-8DA1-9A4D0B550B45}"/>
                </a:ext>
              </a:extLst>
            </p:cNvPr>
            <p:cNvSpPr/>
            <p:nvPr/>
          </p:nvSpPr>
          <p:spPr>
            <a:xfrm>
              <a:off x="247067" y="120009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Analyse exploratoire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Nettoyage des données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NutriCHOICE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4">
            <a:extLst>
              <a:ext uri="{FF2B5EF4-FFF2-40B4-BE49-F238E27FC236}">
                <a16:creationId xmlns:a16="http://schemas.microsoft.com/office/drawing/2014/main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17/25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0660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Corrélation</a:t>
            </a:r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Pearson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03801"/>
            <a:ext cx="5960882" cy="3247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Le classement de l’influence de l’ingrédient sur le Nutri-Score du produit est donné par:</a:t>
            </a:r>
          </a:p>
          <a:p>
            <a:pPr marL="342900" indent="-342900">
              <a:buAutoNum type="arabicParenR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Fat</a:t>
            </a:r>
          </a:p>
          <a:p>
            <a:pPr marL="342900" indent="-342900">
              <a:buAutoNum type="arabicParenR"/>
            </a:pP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Sugars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</a:p>
          <a:p>
            <a:pPr marL="342900" indent="-342900">
              <a:buAutoNum type="arabicParenR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Salt</a:t>
            </a:r>
          </a:p>
          <a:p>
            <a:pPr marL="342900" indent="-342900">
              <a:buAutoNum type="arabicParenR"/>
            </a:pP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Fiber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AutoNum type="arabicParenR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Fruits (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AutoNum type="arabicParenR"/>
            </a:pP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Proteins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4704"/>
            <a:chOff x="247067" y="115305"/>
            <a:chExt cx="11700000" cy="364704"/>
          </a:xfrm>
          <a:solidFill>
            <a:srgbClr val="FFC000">
              <a:alpha val="80000"/>
            </a:srgbClr>
          </a:solidFill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00E53406-1127-4969-8DA1-9A4D0B550B45}"/>
                </a:ext>
              </a:extLst>
            </p:cNvPr>
            <p:cNvSpPr/>
            <p:nvPr/>
          </p:nvSpPr>
          <p:spPr>
            <a:xfrm>
              <a:off x="247067" y="120009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Analyse exploratoire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Nettoyage des données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NutriCHOICE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4">
            <a:extLst>
              <a:ext uri="{FF2B5EF4-FFF2-40B4-BE49-F238E27FC236}">
                <a16:creationId xmlns:a16="http://schemas.microsoft.com/office/drawing/2014/main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18/25              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76F734-8CE8-4B9A-8FDB-38BE57B70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92" y="1178701"/>
            <a:ext cx="4902208" cy="52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51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644" y="1717055"/>
            <a:ext cx="4380156" cy="4504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ANOVA Ingrédient vs Nutri-Score</a:t>
            </a:r>
            <a:endParaRPr lang="fr-FR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4704"/>
            <a:chOff x="247067" y="115305"/>
            <a:chExt cx="11700000" cy="364704"/>
          </a:xfrm>
          <a:solidFill>
            <a:srgbClr val="FFC000">
              <a:alpha val="80000"/>
            </a:srgbClr>
          </a:solidFill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00E53406-1127-4969-8DA1-9A4D0B550B45}"/>
                </a:ext>
              </a:extLst>
            </p:cNvPr>
            <p:cNvSpPr/>
            <p:nvPr/>
          </p:nvSpPr>
          <p:spPr>
            <a:xfrm>
              <a:off x="247067" y="120009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Analyse exploratoire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Nettoyage des données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NutriCHOICE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4">
            <a:extLst>
              <a:ext uri="{FF2B5EF4-FFF2-40B4-BE49-F238E27FC236}">
                <a16:creationId xmlns:a16="http://schemas.microsoft.com/office/drawing/2014/main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19/25              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4ACF413-422C-4737-8EBA-0AC821C6D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63518"/>
              </p:ext>
            </p:extLst>
          </p:nvPr>
        </p:nvGraphicFramePr>
        <p:xfrm>
          <a:off x="1728412" y="2264797"/>
          <a:ext cx="244304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080">
                  <a:extLst>
                    <a:ext uri="{9D8B030D-6E8A-4147-A177-3AD203B41FA5}">
                      <a16:colId xmlns:a16="http://schemas.microsoft.com/office/drawing/2014/main" val="2342800690"/>
                    </a:ext>
                  </a:extLst>
                </a:gridCol>
                <a:gridCol w="1425963">
                  <a:extLst>
                    <a:ext uri="{9D8B030D-6E8A-4147-A177-3AD203B41FA5}">
                      <a16:colId xmlns:a16="http://schemas.microsoft.com/office/drawing/2014/main" val="3989630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eta_squared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68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fruits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0.063450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137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proteins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0.177671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121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salt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0.212157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2801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>
                          <a:effectLst/>
                        </a:rPr>
                        <a:t>fiber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0.232517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9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sugars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0.302446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88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0.309946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317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fat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0.559899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895957"/>
                  </a:ext>
                </a:extLst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7477748-1725-4ADB-A882-A3D0B46725E9}"/>
              </a:ext>
            </a:extLst>
          </p:cNvPr>
          <p:cNvSpPr txBox="1">
            <a:spLocks/>
          </p:cNvSpPr>
          <p:nvPr/>
        </p:nvSpPr>
        <p:spPr>
          <a:xfrm>
            <a:off x="6096000" y="2124312"/>
            <a:ext cx="5960882" cy="32476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En considérant les deux méthodes, le classement de l’influence de l’ingrédient sur le Nutri-Score du produit est donné par: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Fat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Sugars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Salt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Fiber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Proteins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Fruits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39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Appel des </a:t>
            </a:r>
            <a:r>
              <a:rPr lang="en-US" sz="3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projets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00" y="1258323"/>
            <a:ext cx="5850000" cy="5356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		Appel des projets</a:t>
            </a:r>
            <a:endParaRPr lang="fr-FR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Des idées innovantes d’applications en lien avec </a:t>
            </a:r>
          </a:p>
          <a:p>
            <a:pPr marL="0" indent="0" algn="ctr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l'alimentation.</a:t>
            </a:r>
            <a:endParaRPr lang="fr-FR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4704"/>
            <a:chOff x="247067" y="115305"/>
            <a:chExt cx="11700000" cy="364704"/>
          </a:xfrm>
          <a:solidFill>
            <a:srgbClr val="FFC000">
              <a:alpha val="80000"/>
            </a:srgbClr>
          </a:solidFill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00E53406-1127-4969-8DA1-9A4D0B550B45}"/>
                </a:ext>
              </a:extLst>
            </p:cNvPr>
            <p:cNvSpPr/>
            <p:nvPr/>
          </p:nvSpPr>
          <p:spPr>
            <a:xfrm>
              <a:off x="247067" y="120009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Analyse exploratoire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Nettoyage des données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NutriCHOICE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4">
            <a:extLst>
              <a:ext uri="{FF2B5EF4-FFF2-40B4-BE49-F238E27FC236}">
                <a16:creationId xmlns:a16="http://schemas.microsoft.com/office/drawing/2014/main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2/25               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5723791" y="1258323"/>
            <a:ext cx="6348047" cy="5170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Open Food </a:t>
            </a:r>
            <a:r>
              <a:rPr lang="fr-F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Facts</a:t>
            </a: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Jeu des données sur les produits alimentaires.</a:t>
            </a: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Les informations générales sur le produit.</a:t>
            </a: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Les ingrédients composant les produits et leurs additifs éventuels.</a:t>
            </a: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Des informations nutritionnelles pour 100 g du produit.</a:t>
            </a:r>
          </a:p>
        </p:txBody>
      </p:sp>
      <p:pic>
        <p:nvPicPr>
          <p:cNvPr id="1026" name="Picture 2" descr="Agence nationale de santé publique — Wikipédia">
            <a:extLst>
              <a:ext uri="{FF2B5EF4-FFF2-40B4-BE49-F238E27FC236}">
                <a16:creationId xmlns:a16="http://schemas.microsoft.com/office/drawing/2014/main" id="{53D83BE8-D0F0-401D-B0F3-963599EFA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622" y="2043416"/>
            <a:ext cx="319054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2C7EC26-B56A-4B85-9F24-1EAA6EA75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605" y="2043416"/>
            <a:ext cx="260041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18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00" y="1166555"/>
            <a:ext cx="11160000" cy="5040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Suite à l’analyse exploratoire, nous constatons qu’il y a assez des données afin de créer l’application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NutriCHOICE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Les différentes catégories et magasins à disposition dans le jeu de données pour les produits alimentaires français rend l’utilisation de l’application intéressante.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Les Nutri-Score et Nutri-Grades sont attribués avec le système proposé par la Santé publique France.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L’influence de chaque ingrédient sur le Nutri-Score est analysé à partir des méthodes de la corrélation Pearson et de l’ANOVA.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Avec les données à disposition,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NutriCHOICE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peut conduire les comparaisons et analyses exigées par le client.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4704"/>
            <a:chOff x="247067" y="115305"/>
            <a:chExt cx="11700000" cy="364704"/>
          </a:xfrm>
          <a:solidFill>
            <a:srgbClr val="FFC000">
              <a:alpha val="80000"/>
            </a:srgbClr>
          </a:solidFill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00E53406-1127-4969-8DA1-9A4D0B550B45}"/>
                </a:ext>
              </a:extLst>
            </p:cNvPr>
            <p:cNvSpPr/>
            <p:nvPr/>
          </p:nvSpPr>
          <p:spPr>
            <a:xfrm>
              <a:off x="247067" y="120009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Analyse exploratoire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Nettoyage des données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NutriCHOICE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4">
            <a:extLst>
              <a:ext uri="{FF2B5EF4-FFF2-40B4-BE49-F238E27FC236}">
                <a16:creationId xmlns:a16="http://schemas.microsoft.com/office/drawing/2014/main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20/25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82808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</a:t>
            </a:r>
            <a:r>
              <a:rPr lang="en-US" sz="3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requises</a:t>
            </a:r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pour </a:t>
            </a:r>
            <a:r>
              <a:rPr lang="en-US" sz="3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l’analyse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00" y="1178701"/>
            <a:ext cx="11685600" cy="522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Les analyses et comparaisons faites par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NutriCHOICE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seront très vite grâce à l’utilisation de la version réduite du jeu des données (22/186 colonnes). Elle aura une visualisation esthétique grâce au petit nombre des options et variables.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u="sng" dirty="0">
                <a:latin typeface="Arial" panose="020B0604020202020204" pitchFamily="34" charset="0"/>
                <a:cs typeface="Arial" panose="020B0604020202020204" pitchFamily="34" charset="0"/>
              </a:rPr>
              <a:t>Variable entrée(s):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	Code du produit (remplacé par le bar-code).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u="sng" dirty="0">
                <a:latin typeface="Arial" panose="020B0604020202020204" pitchFamily="34" charset="0"/>
                <a:cs typeface="Arial" panose="020B0604020202020204" pitchFamily="34" charset="0"/>
              </a:rPr>
              <a:t>Variables de préférence (optionnelles):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	1) Magasin, 2) Additifs à éviter, 3) Allergènes à éviter, 4) Ingrédients à éviter, </a:t>
            </a: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	5) Ingrédients à comparer avec les autres produits et 6) Nombre de produits à proposer.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u="sng" dirty="0">
                <a:latin typeface="Arial" panose="020B0604020202020204" pitchFamily="34" charset="0"/>
                <a:cs typeface="Arial" panose="020B0604020202020204" pitchFamily="34" charset="0"/>
              </a:rPr>
              <a:t>Variables de sorties:</a:t>
            </a: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	1) Liste des produits proposés, 2) Nutri-Grade du produit choisi et</a:t>
            </a: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	 3) Les comparaisons exigées par le client.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4704"/>
            <a:chOff x="247067" y="115305"/>
            <a:chExt cx="11700000" cy="364704"/>
          </a:xfrm>
          <a:solidFill>
            <a:srgbClr val="FFC000">
              <a:alpha val="80000"/>
            </a:srgbClr>
          </a:solidFill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00E53406-1127-4969-8DA1-9A4D0B550B45}"/>
                </a:ext>
              </a:extLst>
            </p:cNvPr>
            <p:cNvSpPr/>
            <p:nvPr/>
          </p:nvSpPr>
          <p:spPr>
            <a:xfrm>
              <a:off x="247067" y="120009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Analyse exploratoire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Nettoyage des données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NutriCHOICE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4">
            <a:extLst>
              <a:ext uri="{FF2B5EF4-FFF2-40B4-BE49-F238E27FC236}">
                <a16:creationId xmlns:a16="http://schemas.microsoft.com/office/drawing/2014/main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21/25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8612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en-US" sz="3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préférences</a:t>
            </a:r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00" y="1258323"/>
            <a:ext cx="11700000" cy="5356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Comme montré dans les notebooks,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NutriCHOICE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peut prendre en compte les différentes préférences des clients.</a:t>
            </a:r>
          </a:p>
          <a:p>
            <a:pPr marL="0" indent="0">
              <a:buNone/>
            </a:pPr>
            <a:endParaRPr lang="fr-FR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u="sng" dirty="0">
                <a:latin typeface="Arial" panose="020B0604020202020204" pitchFamily="34" charset="0"/>
                <a:cs typeface="Arial" panose="020B0604020202020204" pitchFamily="34" charset="0"/>
              </a:rPr>
              <a:t>Gabriel:</a:t>
            </a:r>
          </a:p>
          <a:p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NutriCHOICE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facilite les clients avec des allergies à trouver des produits sans besoin de lire la fiche du produit.</a:t>
            </a:r>
          </a:p>
          <a:p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NutriCHOICE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peut répondre aux besoins du client (éviter du sel pour le régime du Gabriel).</a:t>
            </a:r>
          </a:p>
          <a:p>
            <a:pPr marL="0" indent="0">
              <a:buNone/>
            </a:pPr>
            <a:endParaRPr lang="fr-FR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u="sng" dirty="0">
                <a:latin typeface="Arial" panose="020B0604020202020204" pitchFamily="34" charset="0"/>
                <a:cs typeface="Arial" panose="020B0604020202020204" pitchFamily="34" charset="0"/>
              </a:rPr>
              <a:t>Louise:</a:t>
            </a:r>
          </a:p>
          <a:p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NutriCHOICE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permet les clients de trouver des produits dans leur magasin préféré. </a:t>
            </a: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L’application devient utile quand le magasin contient peu de produits (Peu des options soupes à Auchan).</a:t>
            </a:r>
          </a:p>
          <a:p>
            <a:pPr marL="0" indent="0">
              <a:buNone/>
            </a:pPr>
            <a:endParaRPr lang="fr-FR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u="sng" dirty="0">
                <a:latin typeface="Arial" panose="020B0604020202020204" pitchFamily="34" charset="0"/>
                <a:cs typeface="Arial" panose="020B0604020202020204" pitchFamily="34" charset="0"/>
              </a:rPr>
              <a:t>Emma:</a:t>
            </a:r>
          </a:p>
          <a:p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NutriCHOICE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permet le client à faire des comparaisons et des analyses personnalisées du produit.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4704"/>
            <a:chOff x="247067" y="115305"/>
            <a:chExt cx="11700000" cy="364704"/>
          </a:xfrm>
          <a:solidFill>
            <a:srgbClr val="FFC000">
              <a:alpha val="80000"/>
            </a:srgbClr>
          </a:solidFill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00E53406-1127-4969-8DA1-9A4D0B550B45}"/>
                </a:ext>
              </a:extLst>
            </p:cNvPr>
            <p:cNvSpPr/>
            <p:nvPr/>
          </p:nvSpPr>
          <p:spPr>
            <a:xfrm>
              <a:off x="247067" y="120009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Analyse exploratoire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Nettoyage des données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NutriCHOICE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4">
            <a:extLst>
              <a:ext uri="{FF2B5EF4-FFF2-40B4-BE49-F238E27FC236}">
                <a16:creationId xmlns:a16="http://schemas.microsoft.com/office/drawing/2014/main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22/25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93836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 des </a:t>
            </a:r>
            <a:r>
              <a:rPr lang="en-US" sz="3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produits</a:t>
            </a:r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spéciaux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028" y="1191797"/>
            <a:ext cx="9093943" cy="5356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Compte tenu du fait qu’il y a beaucoup des produits, on attend à qu’il y a beaucoup des produits qui ont à peu près le même Nutri-Score. Par contre,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NutriCHOICE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démontre qu’un petit nombre de produits sont bien meilleur que les autres.</a:t>
            </a:r>
          </a:p>
          <a:p>
            <a:pPr marL="0" indent="0">
              <a:buNone/>
            </a:pPr>
            <a:endParaRPr lang="fr-FR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u="sng" dirty="0">
                <a:latin typeface="Arial" panose="020B0604020202020204" pitchFamily="34" charset="0"/>
                <a:cs typeface="Arial" panose="020B0604020202020204" pitchFamily="34" charset="0"/>
              </a:rPr>
              <a:t>Gabriel:</a:t>
            </a: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Gabriel trouve 20951 biscuits à choisir au début.</a:t>
            </a: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Enfin, il n’y a que 3 produits avec un Nutri-Score de -10 qui répond à ses besoins.</a:t>
            </a:r>
          </a:p>
          <a:p>
            <a:pPr marL="0" indent="0">
              <a:buNone/>
            </a:pPr>
            <a:endParaRPr lang="fr-FR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u="sng" dirty="0">
                <a:latin typeface="Arial" panose="020B0604020202020204" pitchFamily="34" charset="0"/>
                <a:cs typeface="Arial" panose="020B0604020202020204" pitchFamily="34" charset="0"/>
              </a:rPr>
              <a:t>Louise:</a:t>
            </a: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Il n’y a que 37 soupes dans le magasin Auchan.</a:t>
            </a:r>
          </a:p>
          <a:p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NutriCHOICE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identifie les 3 produits qui ont un Nutri-Score de 3.</a:t>
            </a:r>
          </a:p>
          <a:p>
            <a:pPr marL="0" indent="0">
              <a:buNone/>
            </a:pPr>
            <a:endParaRPr lang="fr-FR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u="sng" dirty="0">
                <a:latin typeface="Arial" panose="020B0604020202020204" pitchFamily="34" charset="0"/>
                <a:cs typeface="Arial" panose="020B0604020202020204" pitchFamily="34" charset="0"/>
              </a:rPr>
              <a:t>Emma:</a:t>
            </a:r>
          </a:p>
          <a:p>
            <a:r>
              <a:rPr lang="it-IT" sz="1800" dirty="0">
                <a:solidFill>
                  <a:srgbClr val="000000"/>
                </a:solidFill>
                <a:latin typeface="Helvetica Neue"/>
              </a:rPr>
              <a:t>«Mini pizza edam jambon cuit» est le seul produit avec un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Nutri-Score de -7.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4704"/>
            <a:chOff x="247067" y="115305"/>
            <a:chExt cx="11700000" cy="364704"/>
          </a:xfrm>
          <a:solidFill>
            <a:srgbClr val="FFC000">
              <a:alpha val="80000"/>
            </a:srgbClr>
          </a:solidFill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00E53406-1127-4969-8DA1-9A4D0B550B45}"/>
                </a:ext>
              </a:extLst>
            </p:cNvPr>
            <p:cNvSpPr/>
            <p:nvPr/>
          </p:nvSpPr>
          <p:spPr>
            <a:xfrm>
              <a:off x="247067" y="120009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Analyse exploratoire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Nettoyage des données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NutriCHOICE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4">
            <a:extLst>
              <a:ext uri="{FF2B5EF4-FFF2-40B4-BE49-F238E27FC236}">
                <a16:creationId xmlns:a16="http://schemas.microsoft.com/office/drawing/2014/main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23/25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574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Comparsion</a:t>
            </a:r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entre les </a:t>
            </a:r>
            <a:r>
              <a:rPr lang="en-US" sz="3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produits</a:t>
            </a:r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3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même</a:t>
            </a:r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catégorie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000" y="1191797"/>
            <a:ext cx="9117888" cy="5356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Considérons l’exemple d’Emma.</a:t>
            </a:r>
          </a:p>
          <a:p>
            <a:pPr marL="0" indent="0">
              <a:buNone/>
            </a:pPr>
            <a:endParaRPr lang="fr-FR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Suite à l’analyse demandé par Emma, elle constate que sa pizza préférée ne contient pas beaucoup du sucre. Par contre, elle découvre qu’il y a des meilleures options de pizza par rapport à leur contenu du sel et leur énergie calorifique. 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4704"/>
            <a:chOff x="247067" y="115305"/>
            <a:chExt cx="11700000" cy="364704"/>
          </a:xfrm>
          <a:solidFill>
            <a:srgbClr val="FFC000">
              <a:alpha val="80000"/>
            </a:srgbClr>
          </a:solidFill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00E53406-1127-4969-8DA1-9A4D0B550B45}"/>
                </a:ext>
              </a:extLst>
            </p:cNvPr>
            <p:cNvSpPr/>
            <p:nvPr/>
          </p:nvSpPr>
          <p:spPr>
            <a:xfrm>
              <a:off x="247067" y="120009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Analyse exploratoire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Nettoyage des données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NutriCHOICE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4">
            <a:extLst>
              <a:ext uri="{FF2B5EF4-FFF2-40B4-BE49-F238E27FC236}">
                <a16:creationId xmlns:a16="http://schemas.microsoft.com/office/drawing/2014/main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24/25              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C66D65B-0C20-45D5-8CEE-3AD311902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39" y="1629000"/>
            <a:ext cx="3611921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68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Perspectives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4704"/>
            <a:chOff x="247067" y="115305"/>
            <a:chExt cx="11700000" cy="364704"/>
          </a:xfrm>
          <a:solidFill>
            <a:srgbClr val="FFC000">
              <a:alpha val="80000"/>
            </a:srgbClr>
          </a:solidFill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00E53406-1127-4969-8DA1-9A4D0B550B45}"/>
                </a:ext>
              </a:extLst>
            </p:cNvPr>
            <p:cNvSpPr/>
            <p:nvPr/>
          </p:nvSpPr>
          <p:spPr>
            <a:xfrm>
              <a:off x="247067" y="120009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Analyse exploratoire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Nettoyage des données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NutriCHOICE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4">
            <a:extLst>
              <a:ext uri="{FF2B5EF4-FFF2-40B4-BE49-F238E27FC236}">
                <a16:creationId xmlns:a16="http://schemas.microsoft.com/office/drawing/2014/main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25/25              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1D53AE6-5ADE-4C54-8FDF-6CFCF5F76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02" y="1396543"/>
            <a:ext cx="6580195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9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NutriCHOICE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00" y="1175199"/>
            <a:ext cx="11946000" cy="5356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En réponse à cet appel, nous proposons: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NutriCHOICE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est une application dédiée à mieux choisir des produits alimentaires.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4704"/>
            <a:chOff x="247067" y="115305"/>
            <a:chExt cx="11700000" cy="364704"/>
          </a:xfrm>
          <a:solidFill>
            <a:srgbClr val="FFC000">
              <a:alpha val="80000"/>
            </a:srgbClr>
          </a:solidFill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00E53406-1127-4969-8DA1-9A4D0B550B45}"/>
                </a:ext>
              </a:extLst>
            </p:cNvPr>
            <p:cNvSpPr/>
            <p:nvPr/>
          </p:nvSpPr>
          <p:spPr>
            <a:xfrm>
              <a:off x="247067" y="120009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Analyse exploratoire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Nettoyage des données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NutriCHOICE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4">
            <a:extLst>
              <a:ext uri="{FF2B5EF4-FFF2-40B4-BE49-F238E27FC236}">
                <a16:creationId xmlns:a16="http://schemas.microsoft.com/office/drawing/2014/main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3/25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41279-23A8-4BD8-B277-91034BEFF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126" y="1527400"/>
            <a:ext cx="2741748" cy="180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C92D2CD-AFB1-46BE-BE8A-93AE92AAE5AF}"/>
              </a:ext>
            </a:extLst>
          </p:cNvPr>
          <p:cNvSpPr txBox="1"/>
          <p:nvPr/>
        </p:nvSpPr>
        <p:spPr>
          <a:xfrm>
            <a:off x="3112477" y="3936750"/>
            <a:ext cx="5967046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Application dédiée aux produits alimentaires français.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Les préférences du client sont prises en compte.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Une liste des meilleurs produits pour la santé est proposée au client.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Le produit choisi par le client peut être comparé aux autres produits de sa catégorie.</a:t>
            </a:r>
          </a:p>
        </p:txBody>
      </p:sp>
    </p:spTree>
    <p:extLst>
      <p:ext uri="{BB962C8B-B14F-4D97-AF65-F5344CB8AC3E}">
        <p14:creationId xmlns:p14="http://schemas.microsoft.com/office/powerpoint/2010/main" val="75610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Nutri-Score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00" y="1193664"/>
            <a:ext cx="11946000" cy="3267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La qualité du produit alimentaire est mesuré par son Nutri-Score.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Mise en place depuis 2017.</a:t>
            </a: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Chaque produit est attribué un score d’A à E.</a:t>
            </a: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Le score est attribué en considérant les ingrédients à favoriser et à limiter.</a:t>
            </a:r>
          </a:p>
          <a:p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NutriCHOICE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utilise ces variables du jeu des données pour évaluer le Nutri-Score: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4704"/>
            <a:chOff x="247067" y="115305"/>
            <a:chExt cx="11700000" cy="364704"/>
          </a:xfrm>
          <a:solidFill>
            <a:srgbClr val="FFC000">
              <a:alpha val="80000"/>
            </a:srgbClr>
          </a:solidFill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00E53406-1127-4969-8DA1-9A4D0B550B45}"/>
                </a:ext>
              </a:extLst>
            </p:cNvPr>
            <p:cNvSpPr/>
            <p:nvPr/>
          </p:nvSpPr>
          <p:spPr>
            <a:xfrm>
              <a:off x="247067" y="120009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Analyse exploratoire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Nettoyage des données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NutriCHOICE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4">
            <a:extLst>
              <a:ext uri="{FF2B5EF4-FFF2-40B4-BE49-F238E27FC236}">
                <a16:creationId xmlns:a16="http://schemas.microsoft.com/office/drawing/2014/main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4/25             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A3F2BBD-39DA-44EE-8E83-1F2163000B89}"/>
              </a:ext>
            </a:extLst>
          </p:cNvPr>
          <p:cNvGrpSpPr>
            <a:grpSpLocks noChangeAspect="1"/>
          </p:cNvGrpSpPr>
          <p:nvPr/>
        </p:nvGrpSpPr>
        <p:grpSpPr>
          <a:xfrm>
            <a:off x="383957" y="1579122"/>
            <a:ext cx="11670086" cy="1080000"/>
            <a:chOff x="1526323" y="1616203"/>
            <a:chExt cx="9385353" cy="86856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10D9468-0DC0-46A3-8BDB-9EDA7D7C839E}"/>
                </a:ext>
              </a:extLst>
            </p:cNvPr>
            <p:cNvGrpSpPr/>
            <p:nvPr/>
          </p:nvGrpSpPr>
          <p:grpSpPr>
            <a:xfrm>
              <a:off x="1526323" y="1616206"/>
              <a:ext cx="3128451" cy="868558"/>
              <a:chOff x="4531774" y="1600068"/>
              <a:chExt cx="3128451" cy="868558"/>
            </a:xfrm>
          </p:grpSpPr>
          <p:pic>
            <p:nvPicPr>
              <p:cNvPr id="2052" name="Picture 4" descr="Mérieux_NutriSciences_nutriscore">
                <a:extLst>
                  <a:ext uri="{FF2B5EF4-FFF2-40B4-BE49-F238E27FC236}">
                    <a16:creationId xmlns:a16="http://schemas.microsoft.com/office/drawing/2014/main" id="{1CDDB8C2-507B-4C42-ADD2-8326C4169A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60" t="11712" r="52491" b="65217"/>
              <a:stretch/>
            </p:blipFill>
            <p:spPr bwMode="auto">
              <a:xfrm>
                <a:off x="4531774" y="1600068"/>
                <a:ext cx="1564226" cy="8685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4" descr="Mérieux_NutriSciences_nutriscore">
                <a:extLst>
                  <a:ext uri="{FF2B5EF4-FFF2-40B4-BE49-F238E27FC236}">
                    <a16:creationId xmlns:a16="http://schemas.microsoft.com/office/drawing/2014/main" id="{FA0C29E3-3558-4C6C-A9A7-FFB792CC6C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222" t="11712" r="6229" b="65217"/>
              <a:stretch/>
            </p:blipFill>
            <p:spPr bwMode="auto">
              <a:xfrm>
                <a:off x="6096000" y="1600068"/>
                <a:ext cx="1564225" cy="8685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0184AC7-ABEE-4DAC-A895-B4D9B4E810AE}"/>
                </a:ext>
              </a:extLst>
            </p:cNvPr>
            <p:cNvGrpSpPr/>
            <p:nvPr/>
          </p:nvGrpSpPr>
          <p:grpSpPr>
            <a:xfrm>
              <a:off x="4654774" y="1616205"/>
              <a:ext cx="3128451" cy="868559"/>
              <a:chOff x="4531774" y="2588516"/>
              <a:chExt cx="3128451" cy="868559"/>
            </a:xfrm>
          </p:grpSpPr>
          <p:pic>
            <p:nvPicPr>
              <p:cNvPr id="21" name="Picture 4" descr="Mérieux_NutriSciences_nutriscore">
                <a:extLst>
                  <a:ext uri="{FF2B5EF4-FFF2-40B4-BE49-F238E27FC236}">
                    <a16:creationId xmlns:a16="http://schemas.microsoft.com/office/drawing/2014/main" id="{BBB73101-2421-4E26-82B6-7EA9F42303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60" t="37968" r="52491" b="38962"/>
              <a:stretch/>
            </p:blipFill>
            <p:spPr bwMode="auto">
              <a:xfrm>
                <a:off x="4531774" y="2588516"/>
                <a:ext cx="1564226" cy="8685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4" descr="Mérieux_NutriSciences_nutriscore">
                <a:extLst>
                  <a:ext uri="{FF2B5EF4-FFF2-40B4-BE49-F238E27FC236}">
                    <a16:creationId xmlns:a16="http://schemas.microsoft.com/office/drawing/2014/main" id="{CAAA8128-443F-4E12-9E6A-9697378DF4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222" t="37968" r="6229" b="38962"/>
              <a:stretch/>
            </p:blipFill>
            <p:spPr bwMode="auto">
              <a:xfrm>
                <a:off x="6096000" y="2588516"/>
                <a:ext cx="1564225" cy="8685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BB9A090-6C44-4D59-8035-C5F6404E34B7}"/>
                </a:ext>
              </a:extLst>
            </p:cNvPr>
            <p:cNvGrpSpPr/>
            <p:nvPr/>
          </p:nvGrpSpPr>
          <p:grpSpPr>
            <a:xfrm>
              <a:off x="7783225" y="1616203"/>
              <a:ext cx="3128451" cy="868560"/>
              <a:chOff x="4531774" y="3611508"/>
              <a:chExt cx="3128451" cy="868560"/>
            </a:xfrm>
          </p:grpSpPr>
          <p:pic>
            <p:nvPicPr>
              <p:cNvPr id="24" name="Picture 4" descr="Mérieux_NutriSciences_nutriscore">
                <a:extLst>
                  <a:ext uri="{FF2B5EF4-FFF2-40B4-BE49-F238E27FC236}">
                    <a16:creationId xmlns:a16="http://schemas.microsoft.com/office/drawing/2014/main" id="{BEDB5767-846C-4431-8B61-3388507FA2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60" t="65141" r="52491" b="11789"/>
              <a:stretch/>
            </p:blipFill>
            <p:spPr bwMode="auto">
              <a:xfrm>
                <a:off x="4531774" y="3611508"/>
                <a:ext cx="1564226" cy="8685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4" descr="Mérieux_NutriSciences_nutriscore">
                <a:extLst>
                  <a:ext uri="{FF2B5EF4-FFF2-40B4-BE49-F238E27FC236}">
                    <a16:creationId xmlns:a16="http://schemas.microsoft.com/office/drawing/2014/main" id="{3B86A411-34E4-4DC7-82F3-F0E84C2BFE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222" t="65141" r="6229" b="11789"/>
              <a:stretch/>
            </p:blipFill>
            <p:spPr bwMode="auto">
              <a:xfrm>
                <a:off x="6096000" y="3611508"/>
                <a:ext cx="1564225" cy="8685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DFFF732-B7A9-4382-9EF1-A4FEB93E4B96}"/>
              </a:ext>
            </a:extLst>
          </p:cNvPr>
          <p:cNvSpPr txBox="1"/>
          <p:nvPr/>
        </p:nvSpPr>
        <p:spPr>
          <a:xfrm>
            <a:off x="6219000" y="4124579"/>
            <a:ext cx="43148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energy-kcal_100g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saturated-fat_100g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carbohydrates_100g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sugars_100g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fiber_100g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proteins_100g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salt_100g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fruits-vegetables-nuts-estimate_100g</a:t>
            </a:r>
          </a:p>
        </p:txBody>
      </p:sp>
    </p:spTree>
    <p:extLst>
      <p:ext uri="{BB962C8B-B14F-4D97-AF65-F5344CB8AC3E}">
        <p14:creationId xmlns:p14="http://schemas.microsoft.com/office/powerpoint/2010/main" val="143511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Préférences</a:t>
            </a:r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accordées</a:t>
            </a:r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 </a:t>
            </a:r>
            <a:r>
              <a:rPr lang="en-US" sz="3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NutriCHOICE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999" y="1320693"/>
            <a:ext cx="11946000" cy="5356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NutriCHOICE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peut accorder des préférences du client: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Éventuellement des autres préférences peuvent être accordées par l’application selon le besoin du client.</a:t>
            </a: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Une liste non-exhaustive de ces préférences est présentée ci-dessous:</a:t>
            </a: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4704"/>
            <a:chOff x="247067" y="115305"/>
            <a:chExt cx="11700000" cy="364704"/>
          </a:xfrm>
          <a:solidFill>
            <a:srgbClr val="FFC000">
              <a:alpha val="80000"/>
            </a:srgbClr>
          </a:solidFill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00E53406-1127-4969-8DA1-9A4D0B550B45}"/>
                </a:ext>
              </a:extLst>
            </p:cNvPr>
            <p:cNvSpPr/>
            <p:nvPr/>
          </p:nvSpPr>
          <p:spPr>
            <a:xfrm>
              <a:off x="247067" y="120009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Analyse exploratoire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Nettoyage des données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NutriCHOICE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4">
            <a:extLst>
              <a:ext uri="{FF2B5EF4-FFF2-40B4-BE49-F238E27FC236}">
                <a16:creationId xmlns:a16="http://schemas.microsoft.com/office/drawing/2014/main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5/25             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94AC30-C9FA-42A1-9AF3-446B6B818902}"/>
              </a:ext>
            </a:extLst>
          </p:cNvPr>
          <p:cNvSpPr txBox="1"/>
          <p:nvPr/>
        </p:nvSpPr>
        <p:spPr>
          <a:xfrm>
            <a:off x="6218999" y="1756434"/>
            <a:ext cx="37325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magasin,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allergènes,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additives,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nombre de produits à suggérer.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C825B1-B8EA-4A31-A270-95424DE67EEA}"/>
              </a:ext>
            </a:extLst>
          </p:cNvPr>
          <p:cNvSpPr txBox="1"/>
          <p:nvPr/>
        </p:nvSpPr>
        <p:spPr>
          <a:xfrm>
            <a:off x="6218999" y="3998723"/>
            <a:ext cx="397270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pays,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origine du produit,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ingrédients spécifiques,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ingrédients spécifiques à favoriser,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Nutri-Score modifié,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empreinte carbone,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eco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-score …</a:t>
            </a:r>
          </a:p>
        </p:txBody>
      </p:sp>
    </p:spTree>
    <p:extLst>
      <p:ext uri="{BB962C8B-B14F-4D97-AF65-F5344CB8AC3E}">
        <p14:creationId xmlns:p14="http://schemas.microsoft.com/office/powerpoint/2010/main" val="197150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Jeu de </a:t>
            </a:r>
            <a:r>
              <a:rPr lang="en-US" sz="3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9582" y="1265685"/>
            <a:ext cx="7992836" cy="5356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Open Food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Facts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a à sa disposition les données de 1.937.688 produits.</a:t>
            </a: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Par contre, les produits ne sont pas exclusivement des produits alimentaires.</a:t>
            </a: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Nous avons les données de 751.346 produits en France.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Le jeu de données contient des informations pertinentes du produit comme :</a:t>
            </a: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sa création dans le jeu de données,</a:t>
            </a: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son packaging,</a:t>
            </a: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sa catégorie,</a:t>
            </a: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ses logistiques,</a:t>
            </a: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les ingrédients allergiques dans le produit,</a:t>
            </a: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ses ratings,</a:t>
            </a: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les ingrédients par 100g du produit,</a:t>
            </a: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l'énergie calorifique du produit.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4704"/>
            <a:chOff x="247067" y="115305"/>
            <a:chExt cx="11700000" cy="364704"/>
          </a:xfrm>
          <a:solidFill>
            <a:srgbClr val="FFC000">
              <a:alpha val="80000"/>
            </a:srgbClr>
          </a:solidFill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00E53406-1127-4969-8DA1-9A4D0B550B45}"/>
                </a:ext>
              </a:extLst>
            </p:cNvPr>
            <p:cNvSpPr/>
            <p:nvPr/>
          </p:nvSpPr>
          <p:spPr>
            <a:xfrm>
              <a:off x="247067" y="120009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Analyse exploratoire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Nettoyage des données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NutriCHOICE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4">
            <a:extLst>
              <a:ext uri="{FF2B5EF4-FFF2-40B4-BE49-F238E27FC236}">
                <a16:creationId xmlns:a16="http://schemas.microsoft.com/office/drawing/2014/main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6/25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02060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lang="en-US" sz="3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produits</a:t>
            </a:r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français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999" y="1258323"/>
            <a:ext cx="11945999" cy="5356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Open Food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Facts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contient les données des produits du monde entier.</a:t>
            </a: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Il y a 434.831 produits sans catégorie alimentaire.</a:t>
            </a: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Différents valeurs sont attribuées aux produits disponible en France comme:</a:t>
            </a: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		'France', '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en:fr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en:france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en:FR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en:France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Parmi les 186 colonnes de données, il n’y a que 24 colonnes qui contient en sous de 25% de données manquantes.</a:t>
            </a:r>
          </a:p>
          <a:p>
            <a:pPr marL="0" indent="0">
              <a:buNone/>
            </a:pPr>
            <a:endParaRPr lang="fr-FR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Les Nutri-Scores sont recalculé afin d’assurer leur qualité.</a:t>
            </a: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Le Nutri-Score est calculé à partir de 7 variables uniquement (sauf pour l’eau).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4704"/>
            <a:chOff x="247067" y="115305"/>
            <a:chExt cx="11700000" cy="364704"/>
          </a:xfrm>
          <a:solidFill>
            <a:srgbClr val="FFC000">
              <a:alpha val="80000"/>
            </a:srgbClr>
          </a:solidFill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00E53406-1127-4969-8DA1-9A4D0B550B45}"/>
                </a:ext>
              </a:extLst>
            </p:cNvPr>
            <p:cNvSpPr/>
            <p:nvPr/>
          </p:nvSpPr>
          <p:spPr>
            <a:xfrm>
              <a:off x="247067" y="120009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Analyse exploratoire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Nettoyage des données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NutriCHOICE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4">
            <a:extLst>
              <a:ext uri="{FF2B5EF4-FFF2-40B4-BE49-F238E27FC236}">
                <a16:creationId xmlns:a16="http://schemas.microsoft.com/office/drawing/2014/main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7/25              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11C1A72-2D3F-48AC-8BFA-882FF7DA6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763" y="3619677"/>
            <a:ext cx="5568073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24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527" y="1396543"/>
            <a:ext cx="8426945" cy="5356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u="sng" dirty="0">
                <a:latin typeface="Arial" panose="020B0604020202020204" pitchFamily="34" charset="0"/>
                <a:cs typeface="Arial" panose="020B0604020202020204" pitchFamily="34" charset="0"/>
              </a:rPr>
              <a:t>Nettoyage</a:t>
            </a: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Remplacer le nom des produits, les allergènes et les additifs manquants.</a:t>
            </a: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Homogénéiser l’énergie calorifique.</a:t>
            </a: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Remplacer les données manquantes du sel par les données du sodium.</a:t>
            </a: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Remplacer les valeurs manquantes des fruits, légumes et noix.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  <a:endParaRPr lang="fr-FR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Ingrédient par 100g entre 0 et 100g.</a:t>
            </a: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Énergie calorifique entre 0 et 3700 kcal.</a:t>
            </a: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Vérifier que le contenu en sucre n’est pas supérieur à celui des carbohydrates.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4704"/>
            <a:chOff x="247067" y="115305"/>
            <a:chExt cx="11700000" cy="364704"/>
          </a:xfrm>
          <a:solidFill>
            <a:srgbClr val="FFC000">
              <a:alpha val="80000"/>
            </a:srgbClr>
          </a:solidFill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00E53406-1127-4969-8DA1-9A4D0B550B45}"/>
                </a:ext>
              </a:extLst>
            </p:cNvPr>
            <p:cNvSpPr/>
            <p:nvPr/>
          </p:nvSpPr>
          <p:spPr>
            <a:xfrm>
              <a:off x="247067" y="120009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Analyse exploratoire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Nettoyage des données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NutriCHOICE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4">
            <a:extLst>
              <a:ext uri="{FF2B5EF4-FFF2-40B4-BE49-F238E27FC236}">
                <a16:creationId xmlns:a16="http://schemas.microsoft.com/office/drawing/2014/main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8/25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8246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Nutri-Grade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00" y="1616658"/>
            <a:ext cx="7020000" cy="36246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Chaque produit peut avoir un Nutri-Score entre -15 et 40.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Moins est le Nutri-Score, mieux est le produit.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Afin de mieux comparer les produits, nous utilisons le Nutri-Grade.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Différents systèmes pour l’eau, les solides et les liquides.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L’intérêt de l’application est de choisir plus de produits avec un Nutri-Grade ‘A’ ou ‘B’.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4704"/>
            <a:chOff x="247067" y="115305"/>
            <a:chExt cx="11700000" cy="364704"/>
          </a:xfrm>
          <a:solidFill>
            <a:srgbClr val="FFC000">
              <a:alpha val="80000"/>
            </a:srgbClr>
          </a:solidFill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00E53406-1127-4969-8DA1-9A4D0B550B45}"/>
                </a:ext>
              </a:extLst>
            </p:cNvPr>
            <p:cNvSpPr/>
            <p:nvPr/>
          </p:nvSpPr>
          <p:spPr>
            <a:xfrm>
              <a:off x="247067" y="120009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Analyse exploratoire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Nettoyage des données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NutriCHOICE</a:t>
              </a:r>
              <a:endParaRPr lang="en-I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4">
            <a:extLst>
              <a:ext uri="{FF2B5EF4-FFF2-40B4-BE49-F238E27FC236}">
                <a16:creationId xmlns:a16="http://schemas.microsoft.com/office/drawing/2014/main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9/25              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1A76A0A-653C-4683-934A-817754D02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974" y="1359000"/>
            <a:ext cx="4393026" cy="41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62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14585</TotalTime>
  <Words>2052</Words>
  <Application>Microsoft Office PowerPoint</Application>
  <PresentationFormat>Widescreen</PresentationFormat>
  <Paragraphs>581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Helvetica Neue</vt:lpstr>
      <vt:lpstr>Wingdings</vt:lpstr>
      <vt:lpstr>Office Theme</vt:lpstr>
      <vt:lpstr>Concevez une application au service de la santé publique</vt:lpstr>
      <vt:lpstr>Appel des projets</vt:lpstr>
      <vt:lpstr>NutriCHOICE</vt:lpstr>
      <vt:lpstr>Nutri-Score</vt:lpstr>
      <vt:lpstr>Préférences accordées par NutriCHOICE</vt:lpstr>
      <vt:lpstr>Jeu de données</vt:lpstr>
      <vt:lpstr>Données des produits français</vt:lpstr>
      <vt:lpstr>Outliers</vt:lpstr>
      <vt:lpstr>Nutri-Grade</vt:lpstr>
      <vt:lpstr>Limitations dûes au jeu de données</vt:lpstr>
      <vt:lpstr>Qualité des données</vt:lpstr>
      <vt:lpstr>Catégorie par Pnns_Groups</vt:lpstr>
      <vt:lpstr>Les produits classes par catégorie et marque</vt:lpstr>
      <vt:lpstr>Nutri-Score</vt:lpstr>
      <vt:lpstr>Nutri-Grade de chaque catégorie</vt:lpstr>
      <vt:lpstr>Ingrédient vs Nutri-Score</vt:lpstr>
      <vt:lpstr>Influence de chaque ingrédient sur le Nutri-Score</vt:lpstr>
      <vt:lpstr>Corrélation Pearson</vt:lpstr>
      <vt:lpstr>Correlation ANOVA</vt:lpstr>
      <vt:lpstr>Conclusions</vt:lpstr>
      <vt:lpstr>Variables requises pour l’analyse</vt:lpstr>
      <vt:lpstr>Les préférences du client</vt:lpstr>
      <vt:lpstr>Identifier des produits spéciaux</vt:lpstr>
      <vt:lpstr>Comparsion entre les produits du même catégorie</vt:lpstr>
      <vt:lpstr>Perspectives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title</dc:title>
  <dc:creator>Prashanth Thirunavukkarasu</dc:creator>
  <cp:lastModifiedBy>Prashanth Thirunavukkarasu</cp:lastModifiedBy>
  <cp:revision>439</cp:revision>
  <dcterms:created xsi:type="dcterms:W3CDTF">2021-03-01T14:31:32Z</dcterms:created>
  <dcterms:modified xsi:type="dcterms:W3CDTF">2021-10-26T14:48:27Z</dcterms:modified>
</cp:coreProperties>
</file>