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73" r:id="rId3"/>
    <p:sldId id="650" r:id="rId4"/>
    <p:sldId id="651" r:id="rId5"/>
    <p:sldId id="652" r:id="rId6"/>
    <p:sldId id="653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74" r:id="rId15"/>
    <p:sldId id="666" r:id="rId16"/>
    <p:sldId id="667" r:id="rId17"/>
    <p:sldId id="669" r:id="rId18"/>
    <p:sldId id="670" r:id="rId19"/>
    <p:sldId id="671" r:id="rId20"/>
    <p:sldId id="6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h Thirunavukkarasu" initials="PT" lastIdx="3" clrIdx="0">
    <p:extLst>
      <p:ext uri="{19B8F6BF-5375-455C-9EA6-DF929625EA0E}">
        <p15:presenceInfo xmlns:p15="http://schemas.microsoft.com/office/powerpoint/2012/main" userId="8a0a04307e8eb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A81E66"/>
    <a:srgbClr val="F08888"/>
    <a:srgbClr val="E42424"/>
    <a:srgbClr val="E1721F"/>
    <a:srgbClr val="637400"/>
    <a:srgbClr val="44546A"/>
    <a:srgbClr val="FF3300"/>
    <a:srgbClr val="3B6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3" autoAdjust="0"/>
    <p:restoredTop sz="95256" autoAdjust="0"/>
  </p:normalViewPr>
  <p:slideViewPr>
    <p:cSldViewPr snapToGrid="0">
      <p:cViewPr varScale="1">
        <p:scale>
          <a:sx n="88" d="100"/>
          <a:sy n="8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5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FCF80-CABD-4F1D-9DCD-96A9DFF7F0E4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3EC64ED5-2DDF-4B69-B59C-028424CEEBB9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Nettoyage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604D00-B212-4390-961C-1A4AEBD43F87}" type="parTrans" cxnId="{D40C0632-69BE-4DC8-88DA-E7E63F434FE4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0E250-AF1C-48CA-A4BF-24B008D92319}" type="sibTrans" cxnId="{D40C0632-69BE-4DC8-88DA-E7E63F434FE4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3A953D-2A46-4C3B-9D12-070BE2E8E40F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Segmentation</a:t>
          </a:r>
        </a:p>
      </dgm:t>
    </dgm:pt>
    <dgm:pt modelId="{C7F870E7-84DE-4F08-883D-1F4F05A89E05}" type="parTrans" cxnId="{FB0D5713-1955-497D-9BF2-E62466499F2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ED59F-EDE2-4D15-8C64-642C2C4D6B56}" type="sibTrans" cxnId="{FB0D5713-1955-497D-9BF2-E62466499F2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4B1BFF-7A39-4787-8EEE-8CFC09372198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Préparation des </a:t>
          </a:r>
          <a:r>
            <a:rPr lang="fr-FR" sz="1600" b="1" dirty="0" err="1" smtClean="0">
              <a:latin typeface="Arial" panose="020B0604020202020204" pitchFamily="34" charset="0"/>
              <a:cs typeface="Arial" panose="020B0604020202020204" pitchFamily="34" charset="0"/>
            </a:rPr>
            <a:t>dataframes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84CBBB-CCC3-4375-89D6-556A1D791CDB}" type="sibTrans" cxnId="{BBC7B852-1CCD-4FDE-98F1-B63A17D06D1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E8D13B-0598-4266-9523-B7CDAE6EAD9B}" type="parTrans" cxnId="{BBC7B852-1CCD-4FDE-98F1-B63A17D06D1B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BB7CBE-DED6-4B5B-8A45-025037155E7A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Fréquence de la maintenance</a:t>
          </a:r>
        </a:p>
      </dgm:t>
    </dgm:pt>
    <dgm:pt modelId="{D0A78D9F-FBAA-4FA1-9198-B87C1707B817}" type="sibTrans" cxnId="{691B9BE3-40A2-4CAC-A78C-33900AFF74CC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155F70-0136-404C-B3F3-B0B311B2429F}" type="parTrans" cxnId="{691B9BE3-40A2-4CAC-A78C-33900AFF74CC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1B1E98-10CB-455E-8A5F-4BC9DEEEACA8}">
      <dgm:prSet phldrT="[Text]" custT="1"/>
      <dgm:spPr/>
      <dgm:t>
        <a:bodyPr/>
        <a:lstStyle/>
        <a:p>
          <a:r>
            <a:rPr lang="fr-FR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Identification du meilleur ‘k’</a:t>
          </a:r>
        </a:p>
      </dgm:t>
    </dgm:pt>
    <dgm:pt modelId="{405F9B0E-5231-496E-A555-EA17B956EC6C}" type="sibTrans" cxnId="{A036E2AF-1998-4DD8-89CE-EE0991CC57F7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27A7D5-D405-4AAC-9784-8CAAD1A7CAAA}" type="parTrans" cxnId="{A036E2AF-1998-4DD8-89CE-EE0991CC57F7}">
      <dgm:prSet/>
      <dgm:spPr/>
      <dgm:t>
        <a:bodyPr/>
        <a:lstStyle/>
        <a:p>
          <a:endParaRPr lang="en-IN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C8AFEA-4F52-4969-9868-88C4A539AEE2}" type="pres">
      <dgm:prSet presAssocID="{F47FCF80-CABD-4F1D-9DCD-96A9DFF7F0E4}" presName="Name0" presStyleCnt="0">
        <dgm:presLayoutVars>
          <dgm:dir/>
          <dgm:resizeHandles val="exact"/>
        </dgm:presLayoutVars>
      </dgm:prSet>
      <dgm:spPr/>
    </dgm:pt>
    <dgm:pt modelId="{91F3AEF7-D299-4FA4-9B58-3F4ABE9327C3}" type="pres">
      <dgm:prSet presAssocID="{F47FCF80-CABD-4F1D-9DCD-96A9DFF7F0E4}" presName="arrow" presStyleLbl="bgShp" presStyleIdx="0" presStyleCnt="1"/>
      <dgm:spPr>
        <a:solidFill>
          <a:schemeClr val="bg1">
            <a:lumMod val="65000"/>
          </a:schemeClr>
        </a:solidFill>
        <a:ln w="28575">
          <a:solidFill>
            <a:schemeClr val="tx1"/>
          </a:solidFill>
        </a:ln>
      </dgm:spPr>
    </dgm:pt>
    <dgm:pt modelId="{5F36BB04-9012-4BAF-8BE0-DE02DA34C587}" type="pres">
      <dgm:prSet presAssocID="{F47FCF80-CABD-4F1D-9DCD-96A9DFF7F0E4}" presName="points" presStyleCnt="0"/>
      <dgm:spPr/>
    </dgm:pt>
    <dgm:pt modelId="{CCC2A3B3-A297-4456-A408-472BED39DF0D}" type="pres">
      <dgm:prSet presAssocID="{3EC64ED5-2DDF-4B69-B59C-028424CEEBB9}" presName="compositeA" presStyleCnt="0"/>
      <dgm:spPr/>
    </dgm:pt>
    <dgm:pt modelId="{57AA14F9-091A-4A93-BA7F-CBA174858080}" type="pres">
      <dgm:prSet presAssocID="{3EC64ED5-2DDF-4B69-B59C-028424CEEBB9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B04F94-03DE-4A5F-B6AA-98B7DCD2F9C6}" type="pres">
      <dgm:prSet presAssocID="{3EC64ED5-2DDF-4B69-B59C-028424CEEBB9}" presName="circleA" presStyleLbl="node1" presStyleIdx="0" presStyleCnt="5"/>
      <dgm:spPr>
        <a:solidFill>
          <a:schemeClr val="accent1"/>
        </a:solidFill>
        <a:ln w="28575">
          <a:solidFill>
            <a:schemeClr val="tx1"/>
          </a:solidFill>
        </a:ln>
      </dgm:spPr>
    </dgm:pt>
    <dgm:pt modelId="{D08EF156-1DCB-49BA-9E1C-7DA49C5F1B98}" type="pres">
      <dgm:prSet presAssocID="{3EC64ED5-2DDF-4B69-B59C-028424CEEBB9}" presName="spaceA" presStyleCnt="0"/>
      <dgm:spPr/>
    </dgm:pt>
    <dgm:pt modelId="{C764ADA1-B682-46C9-A9FA-35F075D30CB7}" type="pres">
      <dgm:prSet presAssocID="{CEB0E250-AF1C-48CA-A4BF-24B008D92319}" presName="space" presStyleCnt="0"/>
      <dgm:spPr/>
    </dgm:pt>
    <dgm:pt modelId="{0B87822E-373F-49F1-872C-A06FF82F7E58}" type="pres">
      <dgm:prSet presAssocID="{724B1BFF-7A39-4787-8EEE-8CFC09372198}" presName="compositeB" presStyleCnt="0"/>
      <dgm:spPr/>
    </dgm:pt>
    <dgm:pt modelId="{3AF823EC-17DF-45AA-A299-7D6E2635256C}" type="pres">
      <dgm:prSet presAssocID="{724B1BFF-7A39-4787-8EEE-8CFC09372198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4DDC26-C825-49CB-8CAD-B92E7DED1D28}" type="pres">
      <dgm:prSet presAssocID="{724B1BFF-7A39-4787-8EEE-8CFC09372198}" presName="circleB" presStyleLbl="node1" presStyleIdx="1" presStyleCnt="5"/>
      <dgm:spPr>
        <a:solidFill>
          <a:srgbClr val="7030A0"/>
        </a:solidFill>
        <a:ln w="28575">
          <a:solidFill>
            <a:schemeClr val="tx1"/>
          </a:solidFill>
        </a:ln>
      </dgm:spPr>
    </dgm:pt>
    <dgm:pt modelId="{859DFB60-FF1B-459D-8DA9-84D3F75AACDC}" type="pres">
      <dgm:prSet presAssocID="{724B1BFF-7A39-4787-8EEE-8CFC09372198}" presName="spaceB" presStyleCnt="0"/>
      <dgm:spPr/>
    </dgm:pt>
    <dgm:pt modelId="{B7FED870-8779-4906-B2E3-5246565385CF}" type="pres">
      <dgm:prSet presAssocID="{C384CBBB-CCC3-4375-89D6-556A1D791CDB}" presName="space" presStyleCnt="0"/>
      <dgm:spPr/>
    </dgm:pt>
    <dgm:pt modelId="{7D13B19F-65F5-4B23-AD35-098A69044C4E}" type="pres">
      <dgm:prSet presAssocID="{8E1B1E98-10CB-455E-8A5F-4BC9DEEEACA8}" presName="compositeA" presStyleCnt="0"/>
      <dgm:spPr/>
    </dgm:pt>
    <dgm:pt modelId="{B4B66E3E-638F-4791-A9EB-E9FFFA1FFA2F}" type="pres">
      <dgm:prSet presAssocID="{8E1B1E98-10CB-455E-8A5F-4BC9DEEEACA8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BDF4C6-5E9A-489D-AC70-F45CB0A9F63F}" type="pres">
      <dgm:prSet presAssocID="{8E1B1E98-10CB-455E-8A5F-4BC9DEEEACA8}" presName="circleA" presStyleLbl="node1" presStyleIdx="2" presStyleCnt="5"/>
      <dgm:spPr>
        <a:solidFill>
          <a:srgbClr val="FF0000"/>
        </a:solidFill>
        <a:ln w="28575">
          <a:solidFill>
            <a:schemeClr val="tx1"/>
          </a:solidFill>
        </a:ln>
      </dgm:spPr>
    </dgm:pt>
    <dgm:pt modelId="{483ADB5D-0218-4BA7-8B66-4000B34EEE19}" type="pres">
      <dgm:prSet presAssocID="{8E1B1E98-10CB-455E-8A5F-4BC9DEEEACA8}" presName="spaceA" presStyleCnt="0"/>
      <dgm:spPr/>
    </dgm:pt>
    <dgm:pt modelId="{CA11FD26-A13D-49C6-ACB6-8B46B9ECE3AB}" type="pres">
      <dgm:prSet presAssocID="{405F9B0E-5231-496E-A555-EA17B956EC6C}" presName="space" presStyleCnt="0"/>
      <dgm:spPr/>
    </dgm:pt>
    <dgm:pt modelId="{3109A31C-16AB-48C9-9B3C-5BCB3A0ECDE8}" type="pres">
      <dgm:prSet presAssocID="{C33A953D-2A46-4C3B-9D12-070BE2E8E40F}" presName="compositeB" presStyleCnt="0"/>
      <dgm:spPr/>
    </dgm:pt>
    <dgm:pt modelId="{C630609D-E714-447D-B866-74988A2BB7FD}" type="pres">
      <dgm:prSet presAssocID="{C33A953D-2A46-4C3B-9D12-070BE2E8E40F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C65961-43AD-412C-9DA0-41B15BE8F5F8}" type="pres">
      <dgm:prSet presAssocID="{C33A953D-2A46-4C3B-9D12-070BE2E8E40F}" presName="circleB" presStyleLbl="node1" presStyleIdx="3" presStyleCnt="5"/>
      <dgm:spPr>
        <a:solidFill>
          <a:srgbClr val="FFC000"/>
        </a:solidFill>
        <a:ln w="28575">
          <a:solidFill>
            <a:schemeClr val="tx1"/>
          </a:solidFill>
        </a:ln>
      </dgm:spPr>
    </dgm:pt>
    <dgm:pt modelId="{7E72207A-1049-487C-BC3E-B403086DEA94}" type="pres">
      <dgm:prSet presAssocID="{C33A953D-2A46-4C3B-9D12-070BE2E8E40F}" presName="spaceB" presStyleCnt="0"/>
      <dgm:spPr/>
    </dgm:pt>
    <dgm:pt modelId="{3926B507-3C8C-4855-9D0E-8BC4D27B63CA}" type="pres">
      <dgm:prSet presAssocID="{857ED59F-EDE2-4D15-8C64-642C2C4D6B56}" presName="space" presStyleCnt="0"/>
      <dgm:spPr/>
    </dgm:pt>
    <dgm:pt modelId="{98D58867-ACF9-4AC0-B603-47B292141EEE}" type="pres">
      <dgm:prSet presAssocID="{1ABB7CBE-DED6-4B5B-8A45-025037155E7A}" presName="compositeA" presStyleCnt="0"/>
      <dgm:spPr/>
    </dgm:pt>
    <dgm:pt modelId="{01D3CFA5-C16C-4F94-85E4-DB71F154D4D6}" type="pres">
      <dgm:prSet presAssocID="{1ABB7CBE-DED6-4B5B-8A45-025037155E7A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056A72-7F8F-47A8-8EC1-9C620EE4FD50}" type="pres">
      <dgm:prSet presAssocID="{1ABB7CBE-DED6-4B5B-8A45-025037155E7A}" presName="circleA" presStyleLbl="node1" presStyleIdx="4" presStyleCnt="5"/>
      <dgm:spPr>
        <a:solidFill>
          <a:srgbClr val="009900"/>
        </a:solidFill>
        <a:ln w="28575">
          <a:solidFill>
            <a:schemeClr val="tx1"/>
          </a:solidFill>
        </a:ln>
      </dgm:spPr>
    </dgm:pt>
    <dgm:pt modelId="{E07B1E34-2DCB-4402-9E57-A142F7D95844}" type="pres">
      <dgm:prSet presAssocID="{1ABB7CBE-DED6-4B5B-8A45-025037155E7A}" presName="spaceA" presStyleCnt="0"/>
      <dgm:spPr/>
    </dgm:pt>
  </dgm:ptLst>
  <dgm:cxnLst>
    <dgm:cxn modelId="{FB0D5713-1955-497D-9BF2-E62466499F2B}" srcId="{F47FCF80-CABD-4F1D-9DCD-96A9DFF7F0E4}" destId="{C33A953D-2A46-4C3B-9D12-070BE2E8E40F}" srcOrd="3" destOrd="0" parTransId="{C7F870E7-84DE-4F08-883D-1F4F05A89E05}" sibTransId="{857ED59F-EDE2-4D15-8C64-642C2C4D6B56}"/>
    <dgm:cxn modelId="{D40C0632-69BE-4DC8-88DA-E7E63F434FE4}" srcId="{F47FCF80-CABD-4F1D-9DCD-96A9DFF7F0E4}" destId="{3EC64ED5-2DDF-4B69-B59C-028424CEEBB9}" srcOrd="0" destOrd="0" parTransId="{B6604D00-B212-4390-961C-1A4AEBD43F87}" sibTransId="{CEB0E250-AF1C-48CA-A4BF-24B008D92319}"/>
    <dgm:cxn modelId="{BBC7B852-1CCD-4FDE-98F1-B63A17D06D1B}" srcId="{F47FCF80-CABD-4F1D-9DCD-96A9DFF7F0E4}" destId="{724B1BFF-7A39-4787-8EEE-8CFC09372198}" srcOrd="1" destOrd="0" parTransId="{91E8D13B-0598-4266-9523-B7CDAE6EAD9B}" sibTransId="{C384CBBB-CCC3-4375-89D6-556A1D791CDB}"/>
    <dgm:cxn modelId="{A036E2AF-1998-4DD8-89CE-EE0991CC57F7}" srcId="{F47FCF80-CABD-4F1D-9DCD-96A9DFF7F0E4}" destId="{8E1B1E98-10CB-455E-8A5F-4BC9DEEEACA8}" srcOrd="2" destOrd="0" parTransId="{1327A7D5-D405-4AAC-9784-8CAAD1A7CAAA}" sibTransId="{405F9B0E-5231-496E-A555-EA17B956EC6C}"/>
    <dgm:cxn modelId="{849843EF-753A-4D51-B807-A9DFEC536BAA}" type="presOf" srcId="{C33A953D-2A46-4C3B-9D12-070BE2E8E40F}" destId="{C630609D-E714-447D-B866-74988A2BB7FD}" srcOrd="0" destOrd="0" presId="urn:microsoft.com/office/officeart/2005/8/layout/hProcess11"/>
    <dgm:cxn modelId="{BDFF5C13-B24F-4137-A3FB-6B6D4765792F}" type="presOf" srcId="{F47FCF80-CABD-4F1D-9DCD-96A9DFF7F0E4}" destId="{F4C8AFEA-4F52-4969-9868-88C4A539AEE2}" srcOrd="0" destOrd="0" presId="urn:microsoft.com/office/officeart/2005/8/layout/hProcess11"/>
    <dgm:cxn modelId="{7D408496-A9E2-4214-BF1C-BBD9430E4DBE}" type="presOf" srcId="{8E1B1E98-10CB-455E-8A5F-4BC9DEEEACA8}" destId="{B4B66E3E-638F-4791-A9EB-E9FFFA1FFA2F}" srcOrd="0" destOrd="0" presId="urn:microsoft.com/office/officeart/2005/8/layout/hProcess11"/>
    <dgm:cxn modelId="{F6F8729A-BEF0-483E-8AB3-E7A8C744203D}" type="presOf" srcId="{1ABB7CBE-DED6-4B5B-8A45-025037155E7A}" destId="{01D3CFA5-C16C-4F94-85E4-DB71F154D4D6}" srcOrd="0" destOrd="0" presId="urn:microsoft.com/office/officeart/2005/8/layout/hProcess11"/>
    <dgm:cxn modelId="{B276F373-2382-48C2-89F0-506E49BF3E6E}" type="presOf" srcId="{724B1BFF-7A39-4787-8EEE-8CFC09372198}" destId="{3AF823EC-17DF-45AA-A299-7D6E2635256C}" srcOrd="0" destOrd="0" presId="urn:microsoft.com/office/officeart/2005/8/layout/hProcess11"/>
    <dgm:cxn modelId="{E2044392-67FA-432B-813B-95CF1E4164EB}" type="presOf" srcId="{3EC64ED5-2DDF-4B69-B59C-028424CEEBB9}" destId="{57AA14F9-091A-4A93-BA7F-CBA174858080}" srcOrd="0" destOrd="0" presId="urn:microsoft.com/office/officeart/2005/8/layout/hProcess11"/>
    <dgm:cxn modelId="{691B9BE3-40A2-4CAC-A78C-33900AFF74CC}" srcId="{F47FCF80-CABD-4F1D-9DCD-96A9DFF7F0E4}" destId="{1ABB7CBE-DED6-4B5B-8A45-025037155E7A}" srcOrd="4" destOrd="0" parTransId="{EA155F70-0136-404C-B3F3-B0B311B2429F}" sibTransId="{D0A78D9F-FBAA-4FA1-9198-B87C1707B817}"/>
    <dgm:cxn modelId="{67AE2424-F063-4F12-AEB9-985FDE4F6CBC}" type="presParOf" srcId="{F4C8AFEA-4F52-4969-9868-88C4A539AEE2}" destId="{91F3AEF7-D299-4FA4-9B58-3F4ABE9327C3}" srcOrd="0" destOrd="0" presId="urn:microsoft.com/office/officeart/2005/8/layout/hProcess11"/>
    <dgm:cxn modelId="{C9B87EA5-4AA4-41CD-A1F0-CB77D11F9100}" type="presParOf" srcId="{F4C8AFEA-4F52-4969-9868-88C4A539AEE2}" destId="{5F36BB04-9012-4BAF-8BE0-DE02DA34C587}" srcOrd="1" destOrd="0" presId="urn:microsoft.com/office/officeart/2005/8/layout/hProcess11"/>
    <dgm:cxn modelId="{EFF9B4D1-844C-4E01-AA79-13BB48FE8D6F}" type="presParOf" srcId="{5F36BB04-9012-4BAF-8BE0-DE02DA34C587}" destId="{CCC2A3B3-A297-4456-A408-472BED39DF0D}" srcOrd="0" destOrd="0" presId="urn:microsoft.com/office/officeart/2005/8/layout/hProcess11"/>
    <dgm:cxn modelId="{168B2AE2-884B-4268-8356-1D8D880DAF44}" type="presParOf" srcId="{CCC2A3B3-A297-4456-A408-472BED39DF0D}" destId="{57AA14F9-091A-4A93-BA7F-CBA174858080}" srcOrd="0" destOrd="0" presId="urn:microsoft.com/office/officeart/2005/8/layout/hProcess11"/>
    <dgm:cxn modelId="{17E574D6-2A7B-4334-84C7-BF675E85A456}" type="presParOf" srcId="{CCC2A3B3-A297-4456-A408-472BED39DF0D}" destId="{40B04F94-03DE-4A5F-B6AA-98B7DCD2F9C6}" srcOrd="1" destOrd="0" presId="urn:microsoft.com/office/officeart/2005/8/layout/hProcess11"/>
    <dgm:cxn modelId="{95BBCA9F-2F4C-40E4-A3E6-8DFFF30ADAAF}" type="presParOf" srcId="{CCC2A3B3-A297-4456-A408-472BED39DF0D}" destId="{D08EF156-1DCB-49BA-9E1C-7DA49C5F1B98}" srcOrd="2" destOrd="0" presId="urn:microsoft.com/office/officeart/2005/8/layout/hProcess11"/>
    <dgm:cxn modelId="{81F5594B-946F-4D90-8C78-7F5840CE02F1}" type="presParOf" srcId="{5F36BB04-9012-4BAF-8BE0-DE02DA34C587}" destId="{C764ADA1-B682-46C9-A9FA-35F075D30CB7}" srcOrd="1" destOrd="0" presId="urn:microsoft.com/office/officeart/2005/8/layout/hProcess11"/>
    <dgm:cxn modelId="{8FC83F9A-A65C-44F0-B6EF-57E46D870506}" type="presParOf" srcId="{5F36BB04-9012-4BAF-8BE0-DE02DA34C587}" destId="{0B87822E-373F-49F1-872C-A06FF82F7E58}" srcOrd="2" destOrd="0" presId="urn:microsoft.com/office/officeart/2005/8/layout/hProcess11"/>
    <dgm:cxn modelId="{7CA236DA-FBA4-4DAF-9662-33F79DF49687}" type="presParOf" srcId="{0B87822E-373F-49F1-872C-A06FF82F7E58}" destId="{3AF823EC-17DF-45AA-A299-7D6E2635256C}" srcOrd="0" destOrd="0" presId="urn:microsoft.com/office/officeart/2005/8/layout/hProcess11"/>
    <dgm:cxn modelId="{DAB4E766-7E91-4AEE-9BD5-27099AAF79AA}" type="presParOf" srcId="{0B87822E-373F-49F1-872C-A06FF82F7E58}" destId="{044DDC26-C825-49CB-8CAD-B92E7DED1D28}" srcOrd="1" destOrd="0" presId="urn:microsoft.com/office/officeart/2005/8/layout/hProcess11"/>
    <dgm:cxn modelId="{45AF48DD-CA8C-4447-8312-EE6F9D461A06}" type="presParOf" srcId="{0B87822E-373F-49F1-872C-A06FF82F7E58}" destId="{859DFB60-FF1B-459D-8DA9-84D3F75AACDC}" srcOrd="2" destOrd="0" presId="urn:microsoft.com/office/officeart/2005/8/layout/hProcess11"/>
    <dgm:cxn modelId="{83EEB12F-71A7-4633-8311-46CED167487C}" type="presParOf" srcId="{5F36BB04-9012-4BAF-8BE0-DE02DA34C587}" destId="{B7FED870-8779-4906-B2E3-5246565385CF}" srcOrd="3" destOrd="0" presId="urn:microsoft.com/office/officeart/2005/8/layout/hProcess11"/>
    <dgm:cxn modelId="{34428D3C-36A1-4692-B0DB-68DD45465AD9}" type="presParOf" srcId="{5F36BB04-9012-4BAF-8BE0-DE02DA34C587}" destId="{7D13B19F-65F5-4B23-AD35-098A69044C4E}" srcOrd="4" destOrd="0" presId="urn:microsoft.com/office/officeart/2005/8/layout/hProcess11"/>
    <dgm:cxn modelId="{83D53B96-7A44-4E22-84B8-60120A5A5DD1}" type="presParOf" srcId="{7D13B19F-65F5-4B23-AD35-098A69044C4E}" destId="{B4B66E3E-638F-4791-A9EB-E9FFFA1FFA2F}" srcOrd="0" destOrd="0" presId="urn:microsoft.com/office/officeart/2005/8/layout/hProcess11"/>
    <dgm:cxn modelId="{413D362E-B230-4F42-B45B-2E70099C8965}" type="presParOf" srcId="{7D13B19F-65F5-4B23-AD35-098A69044C4E}" destId="{50BDF4C6-5E9A-489D-AC70-F45CB0A9F63F}" srcOrd="1" destOrd="0" presId="urn:microsoft.com/office/officeart/2005/8/layout/hProcess11"/>
    <dgm:cxn modelId="{DD70F1BD-6755-4487-8D6D-FCB1AB79E0F3}" type="presParOf" srcId="{7D13B19F-65F5-4B23-AD35-098A69044C4E}" destId="{483ADB5D-0218-4BA7-8B66-4000B34EEE19}" srcOrd="2" destOrd="0" presId="urn:microsoft.com/office/officeart/2005/8/layout/hProcess11"/>
    <dgm:cxn modelId="{5DC8F916-5465-4CEC-82DF-19CE6C750E1F}" type="presParOf" srcId="{5F36BB04-9012-4BAF-8BE0-DE02DA34C587}" destId="{CA11FD26-A13D-49C6-ACB6-8B46B9ECE3AB}" srcOrd="5" destOrd="0" presId="urn:microsoft.com/office/officeart/2005/8/layout/hProcess11"/>
    <dgm:cxn modelId="{0925768E-1B28-49A4-AA13-662CC6627FEB}" type="presParOf" srcId="{5F36BB04-9012-4BAF-8BE0-DE02DA34C587}" destId="{3109A31C-16AB-48C9-9B3C-5BCB3A0ECDE8}" srcOrd="6" destOrd="0" presId="urn:microsoft.com/office/officeart/2005/8/layout/hProcess11"/>
    <dgm:cxn modelId="{62425B17-D708-48BF-BA49-291AF905563A}" type="presParOf" srcId="{3109A31C-16AB-48C9-9B3C-5BCB3A0ECDE8}" destId="{C630609D-E714-447D-B866-74988A2BB7FD}" srcOrd="0" destOrd="0" presId="urn:microsoft.com/office/officeart/2005/8/layout/hProcess11"/>
    <dgm:cxn modelId="{2A8F8AE0-41A6-45C5-ACFD-DF8CB5396F7A}" type="presParOf" srcId="{3109A31C-16AB-48C9-9B3C-5BCB3A0ECDE8}" destId="{C1C65961-43AD-412C-9DA0-41B15BE8F5F8}" srcOrd="1" destOrd="0" presId="urn:microsoft.com/office/officeart/2005/8/layout/hProcess11"/>
    <dgm:cxn modelId="{B76CF0FB-5280-42F2-85AC-78BEE1B696D3}" type="presParOf" srcId="{3109A31C-16AB-48C9-9B3C-5BCB3A0ECDE8}" destId="{7E72207A-1049-487C-BC3E-B403086DEA94}" srcOrd="2" destOrd="0" presId="urn:microsoft.com/office/officeart/2005/8/layout/hProcess11"/>
    <dgm:cxn modelId="{BF0C4105-E990-4232-8D25-CF45E463A425}" type="presParOf" srcId="{5F36BB04-9012-4BAF-8BE0-DE02DA34C587}" destId="{3926B507-3C8C-4855-9D0E-8BC4D27B63CA}" srcOrd="7" destOrd="0" presId="urn:microsoft.com/office/officeart/2005/8/layout/hProcess11"/>
    <dgm:cxn modelId="{8D9431FB-B724-49FC-802F-94BF4E338723}" type="presParOf" srcId="{5F36BB04-9012-4BAF-8BE0-DE02DA34C587}" destId="{98D58867-ACF9-4AC0-B603-47B292141EEE}" srcOrd="8" destOrd="0" presId="urn:microsoft.com/office/officeart/2005/8/layout/hProcess11"/>
    <dgm:cxn modelId="{05D368D1-4F22-430E-83C3-FACD1910EF79}" type="presParOf" srcId="{98D58867-ACF9-4AC0-B603-47B292141EEE}" destId="{01D3CFA5-C16C-4F94-85E4-DB71F154D4D6}" srcOrd="0" destOrd="0" presId="urn:microsoft.com/office/officeart/2005/8/layout/hProcess11"/>
    <dgm:cxn modelId="{5B0DD62C-695F-4CA8-8D95-798DAB2D17A2}" type="presParOf" srcId="{98D58867-ACF9-4AC0-B603-47B292141EEE}" destId="{BE056A72-7F8F-47A8-8EC1-9C620EE4FD50}" srcOrd="1" destOrd="0" presId="urn:microsoft.com/office/officeart/2005/8/layout/hProcess11"/>
    <dgm:cxn modelId="{5A685B1E-F262-49BE-9BAD-B825941C1EDC}" type="presParOf" srcId="{98D58867-ACF9-4AC0-B603-47B292141EEE}" destId="{E07B1E34-2DCB-4402-9E57-A142F7D9584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3AEF7-D299-4FA4-9B58-3F4ABE9327C3}">
      <dsp:nvSpPr>
        <dsp:cNvPr id="0" name=""/>
        <dsp:cNvSpPr/>
      </dsp:nvSpPr>
      <dsp:spPr>
        <a:xfrm>
          <a:off x="0" y="894177"/>
          <a:ext cx="10532209" cy="1192236"/>
        </a:xfrm>
        <a:prstGeom prst="notchedRightArrow">
          <a:avLst/>
        </a:prstGeom>
        <a:solidFill>
          <a:schemeClr val="bg1">
            <a:lumMod val="65000"/>
          </a:schemeClr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A14F9-091A-4A93-BA7F-CBA174858080}">
      <dsp:nvSpPr>
        <dsp:cNvPr id="0" name=""/>
        <dsp:cNvSpPr/>
      </dsp:nvSpPr>
      <dsp:spPr>
        <a:xfrm>
          <a:off x="4165" y="0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Nettoyage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65" y="0"/>
        <a:ext cx="1821280" cy="1192236"/>
      </dsp:txXfrm>
    </dsp:sp>
    <dsp:sp modelId="{40B04F94-03DE-4A5F-B6AA-98B7DCD2F9C6}">
      <dsp:nvSpPr>
        <dsp:cNvPr id="0" name=""/>
        <dsp:cNvSpPr/>
      </dsp:nvSpPr>
      <dsp:spPr>
        <a:xfrm>
          <a:off x="765776" y="1341266"/>
          <a:ext cx="298059" cy="298059"/>
        </a:xfrm>
        <a:prstGeom prst="ellipse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823EC-17DF-45AA-A299-7D6E2635256C}">
      <dsp:nvSpPr>
        <dsp:cNvPr id="0" name=""/>
        <dsp:cNvSpPr/>
      </dsp:nvSpPr>
      <dsp:spPr>
        <a:xfrm>
          <a:off x="1916509" y="1788355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Préparation des </a:t>
          </a:r>
          <a:r>
            <a:rPr lang="fr-FR" sz="16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dataframes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6509" y="1788355"/>
        <a:ext cx="1821280" cy="1192236"/>
      </dsp:txXfrm>
    </dsp:sp>
    <dsp:sp modelId="{044DDC26-C825-49CB-8CAD-B92E7DED1D28}">
      <dsp:nvSpPr>
        <dsp:cNvPr id="0" name=""/>
        <dsp:cNvSpPr/>
      </dsp:nvSpPr>
      <dsp:spPr>
        <a:xfrm>
          <a:off x="2678120" y="1341266"/>
          <a:ext cx="298059" cy="298059"/>
        </a:xfrm>
        <a:prstGeom prst="ellipse">
          <a:avLst/>
        </a:prstGeom>
        <a:solidFill>
          <a:srgbClr val="7030A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6E3E-638F-4791-A9EB-E9FFFA1FFA2F}">
      <dsp:nvSpPr>
        <dsp:cNvPr id="0" name=""/>
        <dsp:cNvSpPr/>
      </dsp:nvSpPr>
      <dsp:spPr>
        <a:xfrm>
          <a:off x="3828853" y="0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Identification du meilleur ‘k’</a:t>
          </a:r>
        </a:p>
      </dsp:txBody>
      <dsp:txXfrm>
        <a:off x="3828853" y="0"/>
        <a:ext cx="1821280" cy="1192236"/>
      </dsp:txXfrm>
    </dsp:sp>
    <dsp:sp modelId="{50BDF4C6-5E9A-489D-AC70-F45CB0A9F63F}">
      <dsp:nvSpPr>
        <dsp:cNvPr id="0" name=""/>
        <dsp:cNvSpPr/>
      </dsp:nvSpPr>
      <dsp:spPr>
        <a:xfrm>
          <a:off x="4590464" y="1341266"/>
          <a:ext cx="298059" cy="298059"/>
        </a:xfrm>
        <a:prstGeom prst="ellipse">
          <a:avLst/>
        </a:prstGeom>
        <a:solidFill>
          <a:srgbClr val="FF00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0609D-E714-447D-B866-74988A2BB7FD}">
      <dsp:nvSpPr>
        <dsp:cNvPr id="0" name=""/>
        <dsp:cNvSpPr/>
      </dsp:nvSpPr>
      <dsp:spPr>
        <a:xfrm>
          <a:off x="5741198" y="1788355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Segmentation</a:t>
          </a:r>
        </a:p>
      </dsp:txBody>
      <dsp:txXfrm>
        <a:off x="5741198" y="1788355"/>
        <a:ext cx="1821280" cy="1192236"/>
      </dsp:txXfrm>
    </dsp:sp>
    <dsp:sp modelId="{C1C65961-43AD-412C-9DA0-41B15BE8F5F8}">
      <dsp:nvSpPr>
        <dsp:cNvPr id="0" name=""/>
        <dsp:cNvSpPr/>
      </dsp:nvSpPr>
      <dsp:spPr>
        <a:xfrm>
          <a:off x="6502808" y="1341266"/>
          <a:ext cx="298059" cy="298059"/>
        </a:xfrm>
        <a:prstGeom prst="ellipse">
          <a:avLst/>
        </a:prstGeom>
        <a:solidFill>
          <a:srgbClr val="FFC0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3CFA5-C16C-4F94-85E4-DB71F154D4D6}">
      <dsp:nvSpPr>
        <dsp:cNvPr id="0" name=""/>
        <dsp:cNvSpPr/>
      </dsp:nvSpPr>
      <dsp:spPr>
        <a:xfrm>
          <a:off x="7653542" y="0"/>
          <a:ext cx="1821280" cy="119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Fréquence de la maintenance</a:t>
          </a:r>
        </a:p>
      </dsp:txBody>
      <dsp:txXfrm>
        <a:off x="7653542" y="0"/>
        <a:ext cx="1821280" cy="1192236"/>
      </dsp:txXfrm>
    </dsp:sp>
    <dsp:sp modelId="{BE056A72-7F8F-47A8-8EC1-9C620EE4FD50}">
      <dsp:nvSpPr>
        <dsp:cNvPr id="0" name=""/>
        <dsp:cNvSpPr/>
      </dsp:nvSpPr>
      <dsp:spPr>
        <a:xfrm>
          <a:off x="8415152" y="1341266"/>
          <a:ext cx="298059" cy="298059"/>
        </a:xfrm>
        <a:prstGeom prst="ellipse">
          <a:avLst/>
        </a:prstGeom>
        <a:solidFill>
          <a:srgbClr val="009900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C288D2D-946F-4EE5-B54B-9639CCCDF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8E44D7-8FB9-46D4-A8C2-898C3B21D3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3ECC-B4E0-410F-BD5B-AC42F878C40E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A6AB8E-3801-4B24-98BA-67611533E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C6DCF8-313E-4737-9A77-6E819F9915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945BE-0D87-457C-BC9C-2FF50360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4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7A7B9-9C14-444F-B8A2-59C6F4C88F7E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11A0-CB55-447E-BBD8-4E262AC99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4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4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0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2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7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53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6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11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6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40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7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5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4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2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3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6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6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11A0-CB55-447E-BBD8-4E262AC99E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9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4E05B69-E069-4836-BBF6-3908C0A92B6D}"/>
              </a:ext>
            </a:extLst>
          </p:cNvPr>
          <p:cNvSpPr/>
          <p:nvPr userDrawn="1"/>
        </p:nvSpPr>
        <p:spPr>
          <a:xfrm>
            <a:off x="0" y="0"/>
            <a:ext cx="12191999" cy="6479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D6EC38-B49F-4D82-955E-3B3E6C14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F51668-9D49-4749-8510-5DCE84C7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72270E-703A-487D-A4BF-FE5B38A2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CD65FC-8EB8-43BF-AF64-7086635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F824B7-D9D8-4CF9-8CFE-149E1F8F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547CD40-6014-4FC9-B7B8-E21146DD457F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9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38106-2905-4867-81ED-997CEF88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B6799D-808D-4C43-92B5-80DE98A4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FA7198-C655-40C9-90FD-FCCEB0E1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CE2B62-5BED-486C-BB77-83228ED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AA16AA-EBDA-44B3-AE5B-88B5095E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FD508E-CFFE-47F9-BF0B-111F39D86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3D6A2C-B2D4-49DE-9E34-CE99399A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DC285D-9B0D-4971-B6DC-208196A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6625E2-7FBB-41AF-B353-D75E419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5FE20F-174D-4536-9B88-85D86883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FDCC9F5-F990-49E4-A646-5837BFB799DE}"/>
              </a:ext>
            </a:extLst>
          </p:cNvPr>
          <p:cNvSpPr/>
          <p:nvPr userDrawn="1"/>
        </p:nvSpPr>
        <p:spPr>
          <a:xfrm>
            <a:off x="0" y="1043999"/>
            <a:ext cx="12191999" cy="543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8AD8D1-1DB1-4A0B-A9D6-D8D10907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FF058B-03AE-4B01-9AD6-6F292478669F}"/>
              </a:ext>
            </a:extLst>
          </p:cNvPr>
          <p:cNvSpPr/>
          <p:nvPr userDrawn="1"/>
        </p:nvSpPr>
        <p:spPr>
          <a:xfrm>
            <a:off x="1" y="0"/>
            <a:ext cx="12205502" cy="1043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60D53C1-2A52-4052-83EA-50D633E1AA63}"/>
              </a:ext>
            </a:extLst>
          </p:cNvPr>
          <p:cNvSpPr/>
          <p:nvPr userDrawn="1"/>
        </p:nvSpPr>
        <p:spPr>
          <a:xfrm>
            <a:off x="0" y="6479999"/>
            <a:ext cx="12192000" cy="378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A new brand identity for OpenClassrooms - The OpenClassrooms Blog">
            <a:extLst>
              <a:ext uri="{FF2B5EF4-FFF2-40B4-BE49-F238E27FC236}">
                <a16:creationId xmlns="" xmlns:a16="http://schemas.microsoft.com/office/drawing/2014/main" id="{CD024E5A-0F50-8C49-BAB8-753A2950E0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10575292" y="6032339"/>
            <a:ext cx="155701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7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39D59-A30D-476B-A449-7F66C452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36914F-582F-400C-9907-22ABDDF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B51A45-08A9-4C16-9AB0-91CF1C3A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FF65A6-4523-4895-A613-6FF8C9C9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CBEDE5-DE63-4291-B177-0632125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50835-E043-4B2E-8A30-F843B998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88EF49-420A-4B8B-BB54-BE514941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1708B5-A30F-4336-991F-B4192D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8FE44A-9B32-45CC-88C8-40BCC9E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971CDD-0287-4DED-B59B-E7DF2012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57EE10-E841-41A1-9527-94BE3C3F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8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1892B-0E05-44C2-9CEE-6E2A902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AAFA0-C592-4D4D-8D3D-1CDF988F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BD4BBD-AC0C-4C1E-943E-7B31DF69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5B7BF0F-2A3E-4B14-99A1-8579970E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EDD65F-D8C0-4182-BC63-345474AA8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2725FF-F68A-4EB8-BBCC-0612434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ACC31D-4B06-4F2A-B1D0-4A3A53F6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3496945-2859-4E1C-8D1B-233A123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BB7719-44E3-4733-9260-5CEFA677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39047D1-F23E-4349-8315-F02197D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D09C055-698B-4B4A-BBCA-D776FD3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690B0E-3607-4FD4-BD57-BE0B28CD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6B7E63-FD59-4FA7-9762-9003AD8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89AE537-6B36-4ED4-BFE8-FCFAA008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29EF74-202F-43E7-B875-2B406B2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C381A-AE0B-4FB5-B627-1575A28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08670E-E789-45E0-932C-98667E5C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70C3FA-7B62-4103-B50C-4E905F07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DE0200-D16D-474F-BBA2-2A8FE11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CC8F45-7152-4732-ADCE-07C66B1B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4CBAC-F96D-4D5B-9307-B62D363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4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43E76B-07C6-4426-A5F3-57746384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8E4FDA-F19E-45E2-9D88-C1092373A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A8E1F8-01C4-4BCA-9D2C-FA5DA7D1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1835DC-48D0-488C-A961-C2B428DE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9583-F5BC-4A60-B10D-D3DF8F8C3C32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71D779-6B2F-4035-83C4-2AC7432B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B3E345-F056-42F0-BD17-B7F6FFDD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CAF4-ECFC-4139-B9A2-C9322CE2796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70B551B-A96F-4BA7-95DF-FDDDFF508AEC}"/>
              </a:ext>
            </a:extLst>
          </p:cNvPr>
          <p:cNvSpPr/>
          <p:nvPr userDrawn="1"/>
        </p:nvSpPr>
        <p:spPr>
          <a:xfrm>
            <a:off x="-2263" y="-1"/>
            <a:ext cx="12193200" cy="6468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Image 5">
            <a:extLst>
              <a:ext uri="{FF2B5EF4-FFF2-40B4-BE49-F238E27FC236}">
                <a16:creationId xmlns="" xmlns:a16="http://schemas.microsoft.com/office/drawing/2014/main" id="{30EA10FA-FECD-4548-B26B-2B4EEB8EA6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97" y="5896982"/>
            <a:ext cx="1980000" cy="52887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CE4D53F-60AB-4AF5-A767-BD716B23A221}"/>
              </a:ext>
            </a:extLst>
          </p:cNvPr>
          <p:cNvGrpSpPr/>
          <p:nvPr userDrawn="1"/>
        </p:nvGrpSpPr>
        <p:grpSpPr>
          <a:xfrm>
            <a:off x="100807" y="5931904"/>
            <a:ext cx="1382400" cy="459029"/>
            <a:chOff x="605468" y="4101442"/>
            <a:chExt cx="1382400" cy="459029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799A602-BDB1-4229-A7C3-2E56400383DE}"/>
                </a:ext>
              </a:extLst>
            </p:cNvPr>
            <p:cNvSpPr/>
            <p:nvPr/>
          </p:nvSpPr>
          <p:spPr>
            <a:xfrm>
              <a:off x="605468" y="4101442"/>
              <a:ext cx="1382400" cy="45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2" name="Image 10">
              <a:extLst>
                <a:ext uri="{FF2B5EF4-FFF2-40B4-BE49-F238E27FC236}">
                  <a16:creationId xmlns="" xmlns:a16="http://schemas.microsoft.com/office/drawing/2014/main" id="{AA14E32E-642C-4E60-A579-DBC9B001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68" y="4101442"/>
              <a:ext cx="1381724" cy="45902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1ACBCA6-62D9-440B-919C-AD8DF2C86859}"/>
              </a:ext>
            </a:extLst>
          </p:cNvPr>
          <p:cNvSpPr/>
          <p:nvPr userDrawn="1"/>
        </p:nvSpPr>
        <p:spPr>
          <a:xfrm>
            <a:off x="1" y="6461788"/>
            <a:ext cx="12192000" cy="396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49DA593-5429-4B92-A8DD-7B7E31EAE790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48BE5F-95E1-4458-9634-84B3968C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BBF977-EE09-4E8C-AB28-45DB5863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57FCF6-41A5-45B4-B787-3335DCFBE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9583-F5BC-4A60-B10D-D3DF8F8C3C32}" type="datetimeFigureOut">
              <a:rPr lang="en-IN" smtClean="0"/>
              <a:t>20-01-2022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3183D3-5BB6-49D5-A7F6-D5DADD8D8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BD3A13-4D5A-43D6-8C53-1EAC5DF0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CAF4-ECFC-4139-B9A2-C9322CE2796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6D59ACF4-1EB7-4D18-9291-6EB26453EF9C}"/>
              </a:ext>
            </a:extLst>
          </p:cNvPr>
          <p:cNvSpPr txBox="1">
            <a:spLocks/>
          </p:cNvSpPr>
          <p:nvPr userDrawn="1"/>
        </p:nvSpPr>
        <p:spPr>
          <a:xfrm>
            <a:off x="0" y="6476762"/>
            <a:ext cx="11055928" cy="3812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20/01/2022       |      Data </a:t>
            </a: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Scientist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|     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      |      </a:t>
            </a:r>
            <a:r>
              <a:rPr lang="en-IN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Segmentez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clients d’un site e-commerce</a:t>
            </a:r>
            <a:r>
              <a:rPr lang="fr-FR" sz="1600" i="1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EBC22-29EC-48F8-9544-F2E4E3E2B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994" y="3326258"/>
            <a:ext cx="9000000" cy="1042542"/>
          </a:xfr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Segmentez des clients d’un site e-commerce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AF40D26-1F32-4D3B-BE07-C82B813D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758" y="2012448"/>
            <a:ext cx="9090473" cy="38803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Formation: 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Prashanth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THIRUNAVUKKARASU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20 janvier 2022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A new brand identity for OpenClassrooms - The OpenClassrooms Blog">
            <a:extLst>
              <a:ext uri="{FF2B5EF4-FFF2-40B4-BE49-F238E27FC236}">
                <a16:creationId xmlns="" xmlns:a16="http://schemas.microsoft.com/office/drawing/2014/main" id="{CD024E5A-0F50-8C49-BAB8-753A2950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31564" r="7154" b="24102"/>
          <a:stretch/>
        </p:blipFill>
        <p:spPr bwMode="auto">
          <a:xfrm>
            <a:off x="4025147" y="500674"/>
            <a:ext cx="4141694" cy="9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Ségment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géographique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 k-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*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SSE: k = 4, 5, 6 (k = 5 par Elbow Method)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CHS: k = 6, 7, 8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Silhouette: k = 4, 6, 7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 = 6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09" y="1573516"/>
            <a:ext cx="902362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ségmentation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8790981" y="4698151"/>
            <a:ext cx="3385037" cy="1520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Région: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0: Sud-Est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1: Nord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2: Centre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3: Sao Paulo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4: Sud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5: Nord-Est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0" y="1178701"/>
            <a:ext cx="6326015" cy="50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69" y="1178701"/>
            <a:ext cx="5254931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des clients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Total Value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Freight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Value +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remière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2016-09-04 21:15:19       3.04% des clients qui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Montant =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(Total Value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Dernière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commande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2018-09-03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09:06:57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fréquente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 site </a:t>
            </a: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plusieurs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    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 ans de commandes			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fois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‘Montant’			‘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Recénce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				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‘Fréquence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0" y="1178701"/>
            <a:ext cx="3317245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217" y="1178701"/>
            <a:ext cx="3294519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428" y="1178701"/>
            <a:ext cx="325580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Segmentation: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751465" y="4778701"/>
            <a:ext cx="9504669" cy="163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1) clients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perdus depuis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longtemps			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2) clients non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confirmés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3) clients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réguliers perdus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récemment		4) clients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récents à petit CA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5) clients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récents à fort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				6) clients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réguliers en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décroissance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7) clients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réguliers à petit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			8) clients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réguliers en développement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9) très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bons clients réguliers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r="21648"/>
          <a:stretch/>
        </p:blipFill>
        <p:spPr>
          <a:xfrm>
            <a:off x="131701" y="1538701"/>
            <a:ext cx="4053523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24" y="1538701"/>
            <a:ext cx="75333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de 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‘k’: RFM Segmentation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 k-</a:t>
            </a:r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*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SSE: k = 4, 5, 6 (k = 5 par Elbow Method)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CHS: k =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4, 7, 9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Silhouette: k = 4, 6,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 = 4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01" y="1573516"/>
            <a:ext cx="906463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Segmentation: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Automatique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6285384" y="4809391"/>
            <a:ext cx="5786454" cy="155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3 : Clients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perdus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1: Clients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réguliers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à petits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0 : Clients en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développement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 : Bons c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0" y="1178701"/>
            <a:ext cx="6039384" cy="50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85" y="1178701"/>
            <a:ext cx="417858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clusters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20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 par l’avis du client: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Viser les clients par leur intérêt sur les produits.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12 types de produits définis.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Communiquer aux clients plus des catégories de produits.</a:t>
            </a: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Segmentation par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géolocalisation: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 des clients satisfaits.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 clusters.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Définir la démarche marketing par zone.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Segmentation par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 RFM (notre conseil):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 clusters définis.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Conseil du type d’action à effectuer sur chaque type de client.</a:t>
            </a: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 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par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 RFM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clusters.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 qui sera maintenue avec un contrat de maintenance.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temps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remière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commande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04/09/2016</a:t>
            </a:r>
          </a:p>
          <a:p>
            <a:pPr marL="0" indent="0">
              <a:buNone/>
            </a:pPr>
            <a:r>
              <a:rPr lang="en-US" alt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Dernière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commande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03/09/2018</a:t>
            </a: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Période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de base de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2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rfm_def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contiendra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mois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ajoutons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mois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mois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L’ARI Score nous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permet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d’évaluer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stabilité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modèle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ARI Score = 1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indique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correlation parfait.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= 0.5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indique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besoin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d’un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à jour.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= 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indique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aucune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47570"/>
              </p:ext>
            </p:extLst>
          </p:nvPr>
        </p:nvGraphicFramePr>
        <p:xfrm>
          <a:off x="7039004" y="1178701"/>
          <a:ext cx="320370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/>
                <a:gridCol w="25001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commandes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22600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27554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32001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39775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45171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52487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59231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66386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73425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79922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86119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92701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98205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Période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jour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 Scores:				ARI Scores après la maintenance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Période de maintenance = 3 mois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764" y="1475089"/>
            <a:ext cx="1582800" cy="4853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427" y="1621890"/>
            <a:ext cx="1575267" cy="38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462326"/>
            <a:ext cx="11825838" cy="484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1) La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données contient assez de données pour faire une première analyse.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Plusieurs types de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sont possible. Nous pouvons fournir des autres types de segmentation en fonction de la préférence du client (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fournissons 4 types de segmentation à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pouvons obtenir des résultats plus intéressantes avec une base de donnée complète.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 segmentation RFM montre les clients à viser pour les communications de marketing.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6) Nous évaluons que la période de maintenance du code de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doit être 3 mois.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19/20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2617693"/>
            <a:ext cx="11825838" cy="405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Comprendre les différents types d’utilisateurs grâce à leur comportement et à leurs données personnelles.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Données: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données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anonymisée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et réduite.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Que 3% des clients ont utilisé le site plusieurs fois.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Livrables: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 ’équipe Marketing attend une description de la segmentation.</a:t>
            </a: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Un contrat de maintenance en prenant compte la stabilité du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modèle.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9" b="33982"/>
          <a:stretch/>
        </p:blipFill>
        <p:spPr>
          <a:xfrm>
            <a:off x="4444419" y="1342385"/>
            <a:ext cx="3429000" cy="11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2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9" b="33982"/>
          <a:stretch/>
        </p:blipFill>
        <p:spPr>
          <a:xfrm>
            <a:off x="1599633" y="2214646"/>
            <a:ext cx="8883867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20/20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2220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Parmi la base de données, nous trouvons 9 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Id, Product Id, Coût des produits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Id, Customer Id, Temps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d’achat, Situation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d’achat 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Customer Id, Unique Id, infos sur la localisation</a:t>
            </a: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Id, Avis Score, Avis message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Product Id, infos sur la localisation </a:t>
            </a:r>
          </a:p>
          <a:p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Infos sur la localisation, Latitude, Longitude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Noms de catégories en anglais et portugais	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Payments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Type, valeur et versement du paiement</a:t>
            </a:r>
          </a:p>
          <a:p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Informations sur les vendeurs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Comportement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clients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314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96419 clients uniques dans la base de données.</a:t>
            </a:r>
          </a:p>
          <a:p>
            <a:pPr marL="0" indent="0" algn="ctr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3.04% des clients ont réutilisé le site.</a:t>
            </a:r>
          </a:p>
          <a:p>
            <a:pPr marL="0" indent="0" algn="ctr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625 clients ont annulé leurs commandes.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00" y="4967687"/>
            <a:ext cx="5529375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38" y="2186626"/>
            <a:ext cx="2928462" cy="28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978" y="2186626"/>
            <a:ext cx="295152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325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types de segmentations</a:t>
            </a:r>
          </a:p>
          <a:p>
            <a:pPr marL="0" indent="0" algn="ctr">
              <a:buNone/>
            </a:pP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Avis du client:				Géolocalisation:				RFM: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Satisfaction du client			- Satisfaction du client			- Récence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Type du produit acheté			- Géolocalisation du client			- Fréquence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- Montant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092966593"/>
              </p:ext>
            </p:extLst>
          </p:nvPr>
        </p:nvGraphicFramePr>
        <p:xfrm>
          <a:off x="892814" y="3254802"/>
          <a:ext cx="10532209" cy="298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9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Préparation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3311769" y="1178701"/>
            <a:ext cx="5709231" cy="520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Segmentation: Avis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Avis rendu positive ou négative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du type de produit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des clients par produit acheté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Segmentation: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Géolocalisation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Suppression des points dehors de la frontière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Une position par Zip Code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Une position par client unique</a:t>
            </a:r>
          </a:p>
          <a:p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Segmentation: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RFM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Récence :  Dernier jour – Jour d’achat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Fréquence : Nombres de commandes</a:t>
            </a:r>
          </a:p>
          <a:p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Montant : Valeur totale pour toutes les commandes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4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 des clients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5999" y="1401247"/>
            <a:ext cx="11562070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- 99244 avis laissés sur les commandes.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La base de données a été choisie afin d’avoir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plus des avis possibles.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considérons un scor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 de 4 ou 5 comme un avis positif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- 75917 avis positifs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0" y="2628082"/>
            <a:ext cx="4168041" cy="2889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58" y="2462207"/>
            <a:ext cx="2705684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316" y="2462207"/>
            <a:ext cx="270568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Ségmentation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5850000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- 73 catégories de produits.</a:t>
            </a:r>
          </a:p>
          <a:p>
            <a:pPr>
              <a:buFontTx/>
              <a:buChar char="-"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Nous définissons 12 types de produits.</a:t>
            </a:r>
          </a:p>
          <a:p>
            <a:pPr>
              <a:buFontTx/>
              <a:buChar char="-"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Ces catégories sont plus représentatives.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01916" y="599445"/>
            <a:ext cx="3471546" cy="656613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54728"/>
              </p:ext>
            </p:extLst>
          </p:nvPr>
        </p:nvGraphicFramePr>
        <p:xfrm>
          <a:off x="7707060" y="1178701"/>
          <a:ext cx="359156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080"/>
                <a:gridCol w="2062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Catégorie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Clients satisfaits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Construction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1448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Industrie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3298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3560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Groceries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4135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Enfants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5138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Sports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5964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Furniture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6838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Fashion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9310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12549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14372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65FBD-8559-4BC3-A810-29D920953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00" y="310143"/>
            <a:ext cx="10515600" cy="8685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Nettoyage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Géolocalisation</a:t>
            </a:r>
            <a:endParaRPr lang="en-US" sz="3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125D99D-8C28-4C5A-8A97-F307AD6BA811}"/>
              </a:ext>
            </a:extLst>
          </p:cNvPr>
          <p:cNvGrpSpPr/>
          <p:nvPr/>
        </p:nvGrpSpPr>
        <p:grpSpPr>
          <a:xfrm>
            <a:off x="246000" y="87597"/>
            <a:ext cx="11700000" cy="360000"/>
            <a:chOff x="2587067" y="115305"/>
            <a:chExt cx="9360000" cy="360000"/>
          </a:xfrm>
          <a:solidFill>
            <a:srgbClr val="FFC000">
              <a:alpha val="80000"/>
            </a:srgbClr>
          </a:solidFill>
        </p:grpSpPr>
        <p:sp>
          <p:nvSpPr>
            <p:cNvPr id="13" name="Arrow: Chevron 12">
              <a:extLst>
                <a:ext uri="{FF2B5EF4-FFF2-40B4-BE49-F238E27FC236}">
                  <a16:creationId xmlns="" xmlns:a16="http://schemas.microsoft.com/office/drawing/2014/main" id="{CF70A21E-5E6E-474A-BEDB-3FA0CD1A37A1}"/>
                </a:ext>
              </a:extLst>
            </p:cNvPr>
            <p:cNvSpPr/>
            <p:nvPr/>
          </p:nvSpPr>
          <p:spPr>
            <a:xfrm>
              <a:off x="960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Fréquence de mise à jour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="" xmlns:a16="http://schemas.microsoft.com/office/drawing/2014/main" id="{239E3E3D-B2E0-4BA1-ABD1-AC8B97BBAA93}"/>
                </a:ext>
              </a:extLst>
            </p:cNvPr>
            <p:cNvSpPr/>
            <p:nvPr/>
          </p:nvSpPr>
          <p:spPr>
            <a:xfrm>
              <a:off x="726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RFM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="" xmlns:a16="http://schemas.microsoft.com/office/drawing/2014/main" id="{85312030-12B7-4B07-987F-FB44CC3C5EFB}"/>
                </a:ext>
              </a:extLst>
            </p:cNvPr>
            <p:cNvSpPr/>
            <p:nvPr/>
          </p:nvSpPr>
          <p:spPr>
            <a:xfrm>
              <a:off x="4927067" y="115305"/>
              <a:ext cx="2340000" cy="360000"/>
            </a:xfrm>
            <a:prstGeom prst="chevron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Segmentation: Avis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="" xmlns:a16="http://schemas.microsoft.com/office/drawing/2014/main" id="{D15A877B-B801-4C6B-837D-641DFD87BC1E}"/>
                </a:ext>
              </a:extLst>
            </p:cNvPr>
            <p:cNvSpPr/>
            <p:nvPr/>
          </p:nvSpPr>
          <p:spPr>
            <a:xfrm>
              <a:off x="2587067" y="115305"/>
              <a:ext cx="2340000" cy="360000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IN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B0C8FAF-56B8-4B64-AED7-5A6BB683B49A}"/>
              </a:ext>
            </a:extLst>
          </p:cNvPr>
          <p:cNvSpPr txBox="1">
            <a:spLocks/>
          </p:cNvSpPr>
          <p:nvPr/>
        </p:nvSpPr>
        <p:spPr>
          <a:xfrm>
            <a:off x="246000" y="1178701"/>
            <a:ext cx="11825838" cy="549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Carte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non-corrigée:				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Carte corrigée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Définition des limites géographiques.</a:t>
            </a:r>
          </a:p>
          <a:p>
            <a:pPr marL="0" indent="0">
              <a:buNone/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 point par Zip Code.</a:t>
            </a:r>
          </a:p>
          <a:p>
            <a:pPr marL="0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7E45519-7370-400C-95CF-530B68EC497E}"/>
              </a:ext>
            </a:extLst>
          </p:cNvPr>
          <p:cNvSpPr txBox="1"/>
          <p:nvPr/>
        </p:nvSpPr>
        <p:spPr>
          <a:xfrm>
            <a:off x="10604537" y="6493236"/>
            <a:ext cx="15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Page </a:t>
            </a:r>
            <a:r>
              <a:rPr lang="en-IN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9/20           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0" y="1987594"/>
            <a:ext cx="5760000" cy="2929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500" y="1603891"/>
            <a:ext cx="3600000" cy="46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18977</TotalTime>
  <Words>980</Words>
  <Application>Microsoft Office PowerPoint</Application>
  <PresentationFormat>Widescreen</PresentationFormat>
  <Paragraphs>406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Segmentez des clients d’un site e-commerce</vt:lpstr>
      <vt:lpstr>Problématique</vt:lpstr>
      <vt:lpstr>Base de données</vt:lpstr>
      <vt:lpstr>Comportement des clients</vt:lpstr>
      <vt:lpstr>Méthodologie</vt:lpstr>
      <vt:lpstr>Préparation des données</vt:lpstr>
      <vt:lpstr>Avis des clients</vt:lpstr>
      <vt:lpstr>Ségmentation par avis</vt:lpstr>
      <vt:lpstr>Nettoyage: Géolocalisation</vt:lpstr>
      <vt:lpstr>Ségment ation géographique</vt:lpstr>
      <vt:lpstr>Visualisation de la ségmentation</vt:lpstr>
      <vt:lpstr>RFM des clients</vt:lpstr>
      <vt:lpstr>RFM Segmentation: Manuelle</vt:lpstr>
      <vt:lpstr>Identification de ‘k’: RFM Segmentation</vt:lpstr>
      <vt:lpstr>RFM Segmentation: Automatique</vt:lpstr>
      <vt:lpstr>Sommaire des clusters</vt:lpstr>
      <vt:lpstr>Nombre de commandes au cours du temps</vt:lpstr>
      <vt:lpstr>Période de mise à jour</vt:lpstr>
      <vt:lpstr>Conclusions</vt:lpstr>
      <vt:lpstr>Perspectives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title</dc:title>
  <dc:creator>Prashanth Thirunavukkarasu</dc:creator>
  <cp:lastModifiedBy>Prashanth Thirunavukkarasu</cp:lastModifiedBy>
  <cp:revision>574</cp:revision>
  <dcterms:created xsi:type="dcterms:W3CDTF">2021-03-01T14:31:32Z</dcterms:created>
  <dcterms:modified xsi:type="dcterms:W3CDTF">2022-01-20T06:57:25Z</dcterms:modified>
</cp:coreProperties>
</file>