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671" r:id="rId3"/>
    <p:sldId id="573" r:id="rId4"/>
    <p:sldId id="652" r:id="rId5"/>
    <p:sldId id="690" r:id="rId6"/>
    <p:sldId id="650" r:id="rId7"/>
    <p:sldId id="672" r:id="rId8"/>
    <p:sldId id="691" r:id="rId9"/>
    <p:sldId id="692" r:id="rId10"/>
    <p:sldId id="693" r:id="rId11"/>
    <p:sldId id="653" r:id="rId12"/>
    <p:sldId id="695" r:id="rId13"/>
    <p:sldId id="675" r:id="rId14"/>
    <p:sldId id="676" r:id="rId15"/>
    <p:sldId id="678" r:id="rId16"/>
    <p:sldId id="667" r:id="rId17"/>
    <p:sldId id="669" r:id="rId18"/>
    <p:sldId id="670" r:id="rId19"/>
    <p:sldId id="69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ashanth Thirunavukkarasu" initials="PT" lastIdx="3" clrIdx="0">
    <p:extLst>
      <p:ext uri="{19B8F6BF-5375-455C-9EA6-DF929625EA0E}">
        <p15:presenceInfo xmlns:p15="http://schemas.microsoft.com/office/powerpoint/2012/main" userId="8a0a04307e8eb24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A81E66"/>
    <a:srgbClr val="F08888"/>
    <a:srgbClr val="E42424"/>
    <a:srgbClr val="E1721F"/>
    <a:srgbClr val="637400"/>
    <a:srgbClr val="44546A"/>
    <a:srgbClr val="FF3300"/>
    <a:srgbClr val="3B68C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239664-0114-4A8B-B1B3-E198A22A8425}" v="4" dt="2022-05-28T12:23:05.409"/>
    <p1510:client id="{5B8DD22B-542B-4601-9C1D-B23D50625B25}" v="2" dt="2022-05-14T00:35:18.315"/>
    <p1510:client id="{86150BF3-160B-4433-9704-9E7B185F8167}" v="2063" dt="2022-05-14T09:47:35.305"/>
    <p1510:client id="{D37EC3C4-949A-46B6-8AF4-564ACFF92DB5}" v="41" dt="2022-05-14T00:21:43.5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54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shanth Thirunavukkarasu" userId="8a0a04307e8eb244" providerId="Windows Live" clId="Web-{24239664-0114-4A8B-B1B3-E198A22A8425}"/>
    <pc:docChg chg="modSld">
      <pc:chgData name="Prashanth Thirunavukkarasu" userId="8a0a04307e8eb244" providerId="Windows Live" clId="Web-{24239664-0114-4A8B-B1B3-E198A22A8425}" dt="2022-05-28T12:22:59.722" v="0" actId="20577"/>
      <pc:docMkLst>
        <pc:docMk/>
      </pc:docMkLst>
      <pc:sldChg chg="modSp">
        <pc:chgData name="Prashanth Thirunavukkarasu" userId="8a0a04307e8eb244" providerId="Windows Live" clId="Web-{24239664-0114-4A8B-B1B3-E198A22A8425}" dt="2022-05-28T12:22:59.722" v="0" actId="20577"/>
        <pc:sldMkLst>
          <pc:docMk/>
          <pc:sldMk cId="2978616185" sldId="256"/>
        </pc:sldMkLst>
        <pc:spChg chg="mod">
          <ac:chgData name="Prashanth Thirunavukkarasu" userId="8a0a04307e8eb244" providerId="Windows Live" clId="Web-{24239664-0114-4A8B-B1B3-E198A22A8425}" dt="2022-05-28T12:22:59.722" v="0" actId="20577"/>
          <ac:spMkLst>
            <pc:docMk/>
            <pc:sldMk cId="2978616185" sldId="256"/>
            <ac:spMk id="3" creationId="{3AF40D26-1F32-4D3B-BE07-C82B813D03F2}"/>
          </ac:spMkLst>
        </pc:spChg>
      </pc:sldChg>
    </pc:docChg>
  </pc:docChgLst>
  <pc:docChgLst>
    <pc:chgData clId="Web-{24239664-0114-4A8B-B1B3-E198A22A8425}"/>
    <pc:docChg chg="modSld">
      <pc:chgData name="" userId="" providerId="" clId="Web-{24239664-0114-4A8B-B1B3-E198A22A8425}" dt="2022-05-28T12:22:52.081" v="0" actId="20577"/>
      <pc:docMkLst>
        <pc:docMk/>
      </pc:docMkLst>
      <pc:sldChg chg="modSp">
        <pc:chgData name="" userId="" providerId="" clId="Web-{24239664-0114-4A8B-B1B3-E198A22A8425}" dt="2022-05-28T12:22:52.081" v="0" actId="20577"/>
        <pc:sldMkLst>
          <pc:docMk/>
          <pc:sldMk cId="2978616185" sldId="256"/>
        </pc:sldMkLst>
        <pc:spChg chg="mod">
          <ac:chgData name="" userId="" providerId="" clId="Web-{24239664-0114-4A8B-B1B3-E198A22A8425}" dt="2022-05-28T12:22:52.081" v="0" actId="20577"/>
          <ac:spMkLst>
            <pc:docMk/>
            <pc:sldMk cId="2978616185" sldId="256"/>
            <ac:spMk id="3" creationId="{3AF40D26-1F32-4D3B-BE07-C82B813D03F2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7FCF80-CABD-4F1D-9DCD-96A9DFF7F0E4}" type="doc">
      <dgm:prSet loTypeId="urn:microsoft.com/office/officeart/2005/8/layout/hProcess11" loCatId="process" qsTypeId="urn:microsoft.com/office/officeart/2005/8/quickstyle/simple1" qsCatId="simple" csTypeId="urn:microsoft.com/office/officeart/2005/8/colors/colorful4" csCatId="colorful" phldr="1"/>
      <dgm:spPr/>
    </dgm:pt>
    <dgm:pt modelId="{3EC64ED5-2DDF-4B69-B59C-028424CEEBB9}">
      <dgm:prSet phldrT="[Text]" custT="1"/>
      <dgm:spPr/>
      <dgm:t>
        <a:bodyPr/>
        <a:lstStyle/>
        <a:p>
          <a:r>
            <a:rPr lang="en-IN" sz="1600" b="1" dirty="0" err="1" smtClean="0">
              <a:latin typeface="Arial" panose="020B0604020202020204" pitchFamily="34" charset="0"/>
              <a:cs typeface="Arial" panose="020B0604020202020204" pitchFamily="34" charset="0"/>
            </a:rPr>
            <a:t>Création</a:t>
          </a:r>
          <a:r>
            <a:rPr lang="en-IN" sz="1600" b="1" dirty="0" smtClean="0">
              <a:latin typeface="Arial" panose="020B0604020202020204" pitchFamily="34" charset="0"/>
              <a:cs typeface="Arial" panose="020B0604020202020204" pitchFamily="34" charset="0"/>
            </a:rPr>
            <a:t> de </a:t>
          </a:r>
          <a:r>
            <a:rPr lang="en-IN" sz="1600" b="1" dirty="0" err="1" smtClean="0">
              <a:latin typeface="Arial" panose="020B0604020202020204" pitchFamily="34" charset="0"/>
              <a:cs typeface="Arial" panose="020B0604020202020204" pitchFamily="34" charset="0"/>
            </a:rPr>
            <a:t>l’architecture</a:t>
          </a:r>
          <a:r>
            <a:rPr lang="en-IN" sz="1600" b="1" dirty="0" smtClean="0">
              <a:latin typeface="Arial" panose="020B0604020202020204" pitchFamily="34" charset="0"/>
              <a:cs typeface="Arial" panose="020B0604020202020204" pitchFamily="34" charset="0"/>
            </a:rPr>
            <a:t> Big Data</a:t>
          </a:r>
          <a:endParaRPr lang="en-IN" sz="1600" b="1" dirty="0">
            <a:latin typeface="Arial"/>
            <a:cs typeface="Arial"/>
          </a:endParaRPr>
        </a:p>
      </dgm:t>
    </dgm:pt>
    <dgm:pt modelId="{B6604D00-B212-4390-961C-1A4AEBD43F87}" type="parTrans" cxnId="{D40C0632-69BE-4DC8-88DA-E7E63F434FE4}">
      <dgm:prSet/>
      <dgm:spPr/>
      <dgm:t>
        <a:bodyPr/>
        <a:lstStyle/>
        <a:p>
          <a:endParaRPr lang="en-IN" sz="16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EB0E250-AF1C-48CA-A4BF-24B008D92319}" type="sibTrans" cxnId="{D40C0632-69BE-4DC8-88DA-E7E63F434FE4}">
      <dgm:prSet/>
      <dgm:spPr/>
      <dgm:t>
        <a:bodyPr/>
        <a:lstStyle/>
        <a:p>
          <a:endParaRPr lang="en-IN" sz="16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33A953D-2A46-4C3B-9D12-070BE2E8E40F}">
      <dgm:prSet phldrT="[Text]" custT="1"/>
      <dgm:spPr/>
      <dgm:t>
        <a:bodyPr/>
        <a:lstStyle/>
        <a:p>
          <a:pPr rtl="0"/>
          <a:r>
            <a:rPr lang="fr-FR" sz="1600" b="1" dirty="0" smtClean="0">
              <a:latin typeface="Arial"/>
              <a:cs typeface="Arial"/>
            </a:rPr>
            <a:t>Extraction des </a:t>
          </a:r>
          <a:r>
            <a:rPr lang="fr-FR" sz="1600" b="1" dirty="0" err="1" smtClean="0">
              <a:latin typeface="Arial"/>
              <a:cs typeface="Arial"/>
            </a:rPr>
            <a:t>features</a:t>
          </a:r>
          <a:endParaRPr lang="fr-FR" sz="1600" b="1" dirty="0">
            <a:latin typeface="Arial"/>
            <a:cs typeface="Arial"/>
          </a:endParaRPr>
        </a:p>
      </dgm:t>
    </dgm:pt>
    <dgm:pt modelId="{C7F870E7-84DE-4F08-883D-1F4F05A89E05}" type="parTrans" cxnId="{FB0D5713-1955-497D-9BF2-E62466499F2B}">
      <dgm:prSet/>
      <dgm:spPr/>
      <dgm:t>
        <a:bodyPr/>
        <a:lstStyle/>
        <a:p>
          <a:endParaRPr lang="en-IN" sz="16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57ED59F-EDE2-4D15-8C64-642C2C4D6B56}" type="sibTrans" cxnId="{FB0D5713-1955-497D-9BF2-E62466499F2B}">
      <dgm:prSet/>
      <dgm:spPr/>
      <dgm:t>
        <a:bodyPr/>
        <a:lstStyle/>
        <a:p>
          <a:endParaRPr lang="en-IN" sz="16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24B1BFF-7A39-4787-8EEE-8CFC09372198}">
      <dgm:prSet phldrT="[Text]" custT="1"/>
      <dgm:spPr/>
      <dgm:t>
        <a:bodyPr/>
        <a:lstStyle/>
        <a:p>
          <a:pPr rtl="0"/>
          <a:r>
            <a:rPr lang="en-IN" sz="1600" b="1" dirty="0" err="1" smtClean="0">
              <a:latin typeface="Arial" panose="020B0604020202020204" pitchFamily="34" charset="0"/>
              <a:cs typeface="Arial" panose="020B0604020202020204" pitchFamily="34" charset="0"/>
            </a:rPr>
            <a:t>Stockage</a:t>
          </a:r>
          <a:r>
            <a:rPr lang="en-IN" sz="1600" b="1" dirty="0" smtClean="0">
              <a:latin typeface="Arial" panose="020B0604020202020204" pitchFamily="34" charset="0"/>
              <a:cs typeface="Arial" panose="020B0604020202020204" pitchFamily="34" charset="0"/>
            </a:rPr>
            <a:t> des images </a:t>
          </a:r>
          <a:r>
            <a:rPr lang="en-IN" sz="1600" b="1" dirty="0" err="1" smtClean="0">
              <a:latin typeface="Arial" panose="020B0604020202020204" pitchFamily="34" charset="0"/>
              <a:cs typeface="Arial" panose="020B0604020202020204" pitchFamily="34" charset="0"/>
            </a:rPr>
            <a:t>sur</a:t>
          </a:r>
          <a:r>
            <a:rPr lang="en-IN" sz="1600" b="1" dirty="0" smtClean="0">
              <a:latin typeface="Arial" panose="020B0604020202020204" pitchFamily="34" charset="0"/>
              <a:cs typeface="Arial" panose="020B0604020202020204" pitchFamily="34" charset="0"/>
            </a:rPr>
            <a:t> le cloud</a:t>
          </a:r>
          <a:endParaRPr lang="en-IN" sz="16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384CBBB-CCC3-4375-89D6-556A1D791CDB}" type="sibTrans" cxnId="{BBC7B852-1CCD-4FDE-98F1-B63A17D06D1B}">
      <dgm:prSet/>
      <dgm:spPr/>
      <dgm:t>
        <a:bodyPr/>
        <a:lstStyle/>
        <a:p>
          <a:endParaRPr lang="en-IN" sz="16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1E8D13B-0598-4266-9523-B7CDAE6EAD9B}" type="parTrans" cxnId="{BBC7B852-1CCD-4FDE-98F1-B63A17D06D1B}">
      <dgm:prSet/>
      <dgm:spPr/>
      <dgm:t>
        <a:bodyPr/>
        <a:lstStyle/>
        <a:p>
          <a:endParaRPr lang="en-IN" sz="16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ABB7CBE-DED6-4B5B-8A45-025037155E7A}">
      <dgm:prSet phldrT="[Text]" custT="1"/>
      <dgm:spPr/>
      <dgm:t>
        <a:bodyPr/>
        <a:lstStyle/>
        <a:p>
          <a:pPr rtl="0"/>
          <a:r>
            <a:rPr lang="fr-FR" sz="1600" b="1" dirty="0" smtClean="0">
              <a:latin typeface="Arial"/>
              <a:cs typeface="Arial"/>
            </a:rPr>
            <a:t>Réduction de dimension</a:t>
          </a:r>
          <a:endParaRPr lang="fr-FR" sz="1600" dirty="0"/>
        </a:p>
      </dgm:t>
    </dgm:pt>
    <dgm:pt modelId="{D0A78D9F-FBAA-4FA1-9198-B87C1707B817}" type="sibTrans" cxnId="{691B9BE3-40A2-4CAC-A78C-33900AFF74CC}">
      <dgm:prSet/>
      <dgm:spPr/>
      <dgm:t>
        <a:bodyPr/>
        <a:lstStyle/>
        <a:p>
          <a:endParaRPr lang="en-IN" sz="16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A155F70-0136-404C-B3F3-B0B311B2429F}" type="parTrans" cxnId="{691B9BE3-40A2-4CAC-A78C-33900AFF74CC}">
      <dgm:prSet/>
      <dgm:spPr/>
      <dgm:t>
        <a:bodyPr/>
        <a:lstStyle/>
        <a:p>
          <a:endParaRPr lang="en-IN" sz="16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E1B1E98-10CB-455E-8A5F-4BC9DEEEACA8}">
      <dgm:prSet phldrT="[Text]" custT="1"/>
      <dgm:spPr/>
      <dgm:t>
        <a:bodyPr/>
        <a:lstStyle/>
        <a:p>
          <a:pPr rtl="0"/>
          <a:r>
            <a:rPr lang="fr-FR" sz="1600" b="1" dirty="0" smtClean="0">
              <a:latin typeface="Arial"/>
              <a:cs typeface="Arial"/>
            </a:rPr>
            <a:t>Prétraitement des images</a:t>
          </a:r>
          <a:endParaRPr lang="fr-FR" sz="1600" b="1" dirty="0">
            <a:latin typeface="Arial"/>
            <a:cs typeface="Arial"/>
          </a:endParaRPr>
        </a:p>
      </dgm:t>
    </dgm:pt>
    <dgm:pt modelId="{405F9B0E-5231-496E-A555-EA17B956EC6C}" type="sibTrans" cxnId="{A036E2AF-1998-4DD8-89CE-EE0991CC57F7}">
      <dgm:prSet/>
      <dgm:spPr/>
      <dgm:t>
        <a:bodyPr/>
        <a:lstStyle/>
        <a:p>
          <a:endParaRPr lang="en-IN" sz="16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327A7D5-D405-4AAC-9784-8CAAD1A7CAAA}" type="parTrans" cxnId="{A036E2AF-1998-4DD8-89CE-EE0991CC57F7}">
      <dgm:prSet/>
      <dgm:spPr/>
      <dgm:t>
        <a:bodyPr/>
        <a:lstStyle/>
        <a:p>
          <a:endParaRPr lang="en-IN" sz="16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4C8AFEA-4F52-4969-9868-88C4A539AEE2}" type="pres">
      <dgm:prSet presAssocID="{F47FCF80-CABD-4F1D-9DCD-96A9DFF7F0E4}" presName="Name0" presStyleCnt="0">
        <dgm:presLayoutVars>
          <dgm:dir/>
          <dgm:resizeHandles val="exact"/>
        </dgm:presLayoutVars>
      </dgm:prSet>
      <dgm:spPr/>
    </dgm:pt>
    <dgm:pt modelId="{91F3AEF7-D299-4FA4-9B58-3F4ABE9327C3}" type="pres">
      <dgm:prSet presAssocID="{F47FCF80-CABD-4F1D-9DCD-96A9DFF7F0E4}" presName="arrow" presStyleLbl="bgShp" presStyleIdx="0" presStyleCnt="1"/>
      <dgm:spPr>
        <a:solidFill>
          <a:schemeClr val="bg1">
            <a:lumMod val="65000"/>
          </a:schemeClr>
        </a:solidFill>
        <a:ln w="28575">
          <a:solidFill>
            <a:schemeClr val="tx1"/>
          </a:solidFill>
        </a:ln>
      </dgm:spPr>
    </dgm:pt>
    <dgm:pt modelId="{5F36BB04-9012-4BAF-8BE0-DE02DA34C587}" type="pres">
      <dgm:prSet presAssocID="{F47FCF80-CABD-4F1D-9DCD-96A9DFF7F0E4}" presName="points" presStyleCnt="0"/>
      <dgm:spPr/>
    </dgm:pt>
    <dgm:pt modelId="{CCC2A3B3-A297-4456-A408-472BED39DF0D}" type="pres">
      <dgm:prSet presAssocID="{3EC64ED5-2DDF-4B69-B59C-028424CEEBB9}" presName="compositeA" presStyleCnt="0"/>
      <dgm:spPr/>
    </dgm:pt>
    <dgm:pt modelId="{57AA14F9-091A-4A93-BA7F-CBA174858080}" type="pres">
      <dgm:prSet presAssocID="{3EC64ED5-2DDF-4B69-B59C-028424CEEBB9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0B04F94-03DE-4A5F-B6AA-98B7DCD2F9C6}" type="pres">
      <dgm:prSet presAssocID="{3EC64ED5-2DDF-4B69-B59C-028424CEEBB9}" presName="circleA" presStyleLbl="node1" presStyleIdx="0" presStyleCnt="5"/>
      <dgm:spPr>
        <a:solidFill>
          <a:schemeClr val="accent1"/>
        </a:solidFill>
        <a:ln w="28575">
          <a:solidFill>
            <a:schemeClr val="tx1"/>
          </a:solidFill>
        </a:ln>
      </dgm:spPr>
    </dgm:pt>
    <dgm:pt modelId="{D08EF156-1DCB-49BA-9E1C-7DA49C5F1B98}" type="pres">
      <dgm:prSet presAssocID="{3EC64ED5-2DDF-4B69-B59C-028424CEEBB9}" presName="spaceA" presStyleCnt="0"/>
      <dgm:spPr/>
    </dgm:pt>
    <dgm:pt modelId="{C764ADA1-B682-46C9-A9FA-35F075D30CB7}" type="pres">
      <dgm:prSet presAssocID="{CEB0E250-AF1C-48CA-A4BF-24B008D92319}" presName="space" presStyleCnt="0"/>
      <dgm:spPr/>
    </dgm:pt>
    <dgm:pt modelId="{0B87822E-373F-49F1-872C-A06FF82F7E58}" type="pres">
      <dgm:prSet presAssocID="{724B1BFF-7A39-4787-8EEE-8CFC09372198}" presName="compositeB" presStyleCnt="0"/>
      <dgm:spPr/>
    </dgm:pt>
    <dgm:pt modelId="{3AF823EC-17DF-45AA-A299-7D6E2635256C}" type="pres">
      <dgm:prSet presAssocID="{724B1BFF-7A39-4787-8EEE-8CFC09372198}" presName="textB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44DDC26-C825-49CB-8CAD-B92E7DED1D28}" type="pres">
      <dgm:prSet presAssocID="{724B1BFF-7A39-4787-8EEE-8CFC09372198}" presName="circleB" presStyleLbl="node1" presStyleIdx="1" presStyleCnt="5"/>
      <dgm:spPr>
        <a:solidFill>
          <a:srgbClr val="7030A0"/>
        </a:solidFill>
        <a:ln w="28575">
          <a:solidFill>
            <a:schemeClr val="tx1"/>
          </a:solidFill>
        </a:ln>
      </dgm:spPr>
    </dgm:pt>
    <dgm:pt modelId="{859DFB60-FF1B-459D-8DA9-84D3F75AACDC}" type="pres">
      <dgm:prSet presAssocID="{724B1BFF-7A39-4787-8EEE-8CFC09372198}" presName="spaceB" presStyleCnt="0"/>
      <dgm:spPr/>
    </dgm:pt>
    <dgm:pt modelId="{B7FED870-8779-4906-B2E3-5246565385CF}" type="pres">
      <dgm:prSet presAssocID="{C384CBBB-CCC3-4375-89D6-556A1D791CDB}" presName="space" presStyleCnt="0"/>
      <dgm:spPr/>
    </dgm:pt>
    <dgm:pt modelId="{7D13B19F-65F5-4B23-AD35-098A69044C4E}" type="pres">
      <dgm:prSet presAssocID="{8E1B1E98-10CB-455E-8A5F-4BC9DEEEACA8}" presName="compositeA" presStyleCnt="0"/>
      <dgm:spPr/>
    </dgm:pt>
    <dgm:pt modelId="{B4B66E3E-638F-4791-A9EB-E9FFFA1FFA2F}" type="pres">
      <dgm:prSet presAssocID="{8E1B1E98-10CB-455E-8A5F-4BC9DEEEACA8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0BDF4C6-5E9A-489D-AC70-F45CB0A9F63F}" type="pres">
      <dgm:prSet presAssocID="{8E1B1E98-10CB-455E-8A5F-4BC9DEEEACA8}" presName="circleA" presStyleLbl="node1" presStyleIdx="2" presStyleCnt="5"/>
      <dgm:spPr>
        <a:solidFill>
          <a:srgbClr val="FF0000"/>
        </a:solidFill>
        <a:ln w="28575">
          <a:solidFill>
            <a:schemeClr val="tx1"/>
          </a:solidFill>
        </a:ln>
      </dgm:spPr>
    </dgm:pt>
    <dgm:pt modelId="{483ADB5D-0218-4BA7-8B66-4000B34EEE19}" type="pres">
      <dgm:prSet presAssocID="{8E1B1E98-10CB-455E-8A5F-4BC9DEEEACA8}" presName="spaceA" presStyleCnt="0"/>
      <dgm:spPr/>
    </dgm:pt>
    <dgm:pt modelId="{CA11FD26-A13D-49C6-ACB6-8B46B9ECE3AB}" type="pres">
      <dgm:prSet presAssocID="{405F9B0E-5231-496E-A555-EA17B956EC6C}" presName="space" presStyleCnt="0"/>
      <dgm:spPr/>
    </dgm:pt>
    <dgm:pt modelId="{3109A31C-16AB-48C9-9B3C-5BCB3A0ECDE8}" type="pres">
      <dgm:prSet presAssocID="{C33A953D-2A46-4C3B-9D12-070BE2E8E40F}" presName="compositeB" presStyleCnt="0"/>
      <dgm:spPr/>
    </dgm:pt>
    <dgm:pt modelId="{C630609D-E714-447D-B866-74988A2BB7FD}" type="pres">
      <dgm:prSet presAssocID="{C33A953D-2A46-4C3B-9D12-070BE2E8E40F}" presName="textB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1C65961-43AD-412C-9DA0-41B15BE8F5F8}" type="pres">
      <dgm:prSet presAssocID="{C33A953D-2A46-4C3B-9D12-070BE2E8E40F}" presName="circleB" presStyleLbl="node1" presStyleIdx="3" presStyleCnt="5"/>
      <dgm:spPr>
        <a:solidFill>
          <a:srgbClr val="FFC000"/>
        </a:solidFill>
        <a:ln w="28575">
          <a:solidFill>
            <a:schemeClr val="tx1"/>
          </a:solidFill>
        </a:ln>
      </dgm:spPr>
    </dgm:pt>
    <dgm:pt modelId="{7E72207A-1049-487C-BC3E-B403086DEA94}" type="pres">
      <dgm:prSet presAssocID="{C33A953D-2A46-4C3B-9D12-070BE2E8E40F}" presName="spaceB" presStyleCnt="0"/>
      <dgm:spPr/>
    </dgm:pt>
    <dgm:pt modelId="{3926B507-3C8C-4855-9D0E-8BC4D27B63CA}" type="pres">
      <dgm:prSet presAssocID="{857ED59F-EDE2-4D15-8C64-642C2C4D6B56}" presName="space" presStyleCnt="0"/>
      <dgm:spPr/>
    </dgm:pt>
    <dgm:pt modelId="{98D58867-ACF9-4AC0-B603-47B292141EEE}" type="pres">
      <dgm:prSet presAssocID="{1ABB7CBE-DED6-4B5B-8A45-025037155E7A}" presName="compositeA" presStyleCnt="0"/>
      <dgm:spPr/>
    </dgm:pt>
    <dgm:pt modelId="{01D3CFA5-C16C-4F94-85E4-DB71F154D4D6}" type="pres">
      <dgm:prSet presAssocID="{1ABB7CBE-DED6-4B5B-8A45-025037155E7A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E056A72-7F8F-47A8-8EC1-9C620EE4FD50}" type="pres">
      <dgm:prSet presAssocID="{1ABB7CBE-DED6-4B5B-8A45-025037155E7A}" presName="circleA" presStyleLbl="node1" presStyleIdx="4" presStyleCnt="5"/>
      <dgm:spPr>
        <a:solidFill>
          <a:srgbClr val="009900"/>
        </a:solidFill>
        <a:ln w="28575">
          <a:solidFill>
            <a:schemeClr val="tx1"/>
          </a:solidFill>
        </a:ln>
      </dgm:spPr>
    </dgm:pt>
    <dgm:pt modelId="{E07B1E34-2DCB-4402-9E57-A142F7D95844}" type="pres">
      <dgm:prSet presAssocID="{1ABB7CBE-DED6-4B5B-8A45-025037155E7A}" presName="spaceA" presStyleCnt="0"/>
      <dgm:spPr/>
    </dgm:pt>
  </dgm:ptLst>
  <dgm:cxnLst>
    <dgm:cxn modelId="{C8FB8050-8283-4F2E-B732-A158D37C9A80}" type="presOf" srcId="{8E1B1E98-10CB-455E-8A5F-4BC9DEEEACA8}" destId="{B4B66E3E-638F-4791-A9EB-E9FFFA1FFA2F}" srcOrd="0" destOrd="0" presId="urn:microsoft.com/office/officeart/2005/8/layout/hProcess11"/>
    <dgm:cxn modelId="{691B9BE3-40A2-4CAC-A78C-33900AFF74CC}" srcId="{F47FCF80-CABD-4F1D-9DCD-96A9DFF7F0E4}" destId="{1ABB7CBE-DED6-4B5B-8A45-025037155E7A}" srcOrd="4" destOrd="0" parTransId="{EA155F70-0136-404C-B3F3-B0B311B2429F}" sibTransId="{D0A78D9F-FBAA-4FA1-9198-B87C1707B817}"/>
    <dgm:cxn modelId="{BBC7B852-1CCD-4FDE-98F1-B63A17D06D1B}" srcId="{F47FCF80-CABD-4F1D-9DCD-96A9DFF7F0E4}" destId="{724B1BFF-7A39-4787-8EEE-8CFC09372198}" srcOrd="1" destOrd="0" parTransId="{91E8D13B-0598-4266-9523-B7CDAE6EAD9B}" sibTransId="{C384CBBB-CCC3-4375-89D6-556A1D791CDB}"/>
    <dgm:cxn modelId="{16477814-3E61-40A8-B9EC-E95A8E276086}" type="presOf" srcId="{F47FCF80-CABD-4F1D-9DCD-96A9DFF7F0E4}" destId="{F4C8AFEA-4F52-4969-9868-88C4A539AEE2}" srcOrd="0" destOrd="0" presId="urn:microsoft.com/office/officeart/2005/8/layout/hProcess11"/>
    <dgm:cxn modelId="{D40C0632-69BE-4DC8-88DA-E7E63F434FE4}" srcId="{F47FCF80-CABD-4F1D-9DCD-96A9DFF7F0E4}" destId="{3EC64ED5-2DDF-4B69-B59C-028424CEEBB9}" srcOrd="0" destOrd="0" parTransId="{B6604D00-B212-4390-961C-1A4AEBD43F87}" sibTransId="{CEB0E250-AF1C-48CA-A4BF-24B008D92319}"/>
    <dgm:cxn modelId="{8466ADF8-06B2-439A-BDA9-078360ED6483}" type="presOf" srcId="{724B1BFF-7A39-4787-8EEE-8CFC09372198}" destId="{3AF823EC-17DF-45AA-A299-7D6E2635256C}" srcOrd="0" destOrd="0" presId="urn:microsoft.com/office/officeart/2005/8/layout/hProcess11"/>
    <dgm:cxn modelId="{4DF2BB35-07E8-4BD1-8213-CFCFECAAE37F}" type="presOf" srcId="{1ABB7CBE-DED6-4B5B-8A45-025037155E7A}" destId="{01D3CFA5-C16C-4F94-85E4-DB71F154D4D6}" srcOrd="0" destOrd="0" presId="urn:microsoft.com/office/officeart/2005/8/layout/hProcess11"/>
    <dgm:cxn modelId="{D784DF25-0B1D-4FED-8A76-4AB0D9300394}" type="presOf" srcId="{3EC64ED5-2DDF-4B69-B59C-028424CEEBB9}" destId="{57AA14F9-091A-4A93-BA7F-CBA174858080}" srcOrd="0" destOrd="0" presId="urn:microsoft.com/office/officeart/2005/8/layout/hProcess11"/>
    <dgm:cxn modelId="{A036E2AF-1998-4DD8-89CE-EE0991CC57F7}" srcId="{F47FCF80-CABD-4F1D-9DCD-96A9DFF7F0E4}" destId="{8E1B1E98-10CB-455E-8A5F-4BC9DEEEACA8}" srcOrd="2" destOrd="0" parTransId="{1327A7D5-D405-4AAC-9784-8CAAD1A7CAAA}" sibTransId="{405F9B0E-5231-496E-A555-EA17B956EC6C}"/>
    <dgm:cxn modelId="{D09516F7-8505-4E54-9DE9-9DB39900985E}" type="presOf" srcId="{C33A953D-2A46-4C3B-9D12-070BE2E8E40F}" destId="{C630609D-E714-447D-B866-74988A2BB7FD}" srcOrd="0" destOrd="0" presId="urn:microsoft.com/office/officeart/2005/8/layout/hProcess11"/>
    <dgm:cxn modelId="{FB0D5713-1955-497D-9BF2-E62466499F2B}" srcId="{F47FCF80-CABD-4F1D-9DCD-96A9DFF7F0E4}" destId="{C33A953D-2A46-4C3B-9D12-070BE2E8E40F}" srcOrd="3" destOrd="0" parTransId="{C7F870E7-84DE-4F08-883D-1F4F05A89E05}" sibTransId="{857ED59F-EDE2-4D15-8C64-642C2C4D6B56}"/>
    <dgm:cxn modelId="{21CA6C91-2D9E-49CE-AB2F-CAFAA05CB556}" type="presParOf" srcId="{F4C8AFEA-4F52-4969-9868-88C4A539AEE2}" destId="{91F3AEF7-D299-4FA4-9B58-3F4ABE9327C3}" srcOrd="0" destOrd="0" presId="urn:microsoft.com/office/officeart/2005/8/layout/hProcess11"/>
    <dgm:cxn modelId="{52E01F38-A132-402E-9A82-9DFD4FC6EE59}" type="presParOf" srcId="{F4C8AFEA-4F52-4969-9868-88C4A539AEE2}" destId="{5F36BB04-9012-4BAF-8BE0-DE02DA34C587}" srcOrd="1" destOrd="0" presId="urn:microsoft.com/office/officeart/2005/8/layout/hProcess11"/>
    <dgm:cxn modelId="{A04E1C6F-F1D4-4BF0-B310-47CBC9F21C73}" type="presParOf" srcId="{5F36BB04-9012-4BAF-8BE0-DE02DA34C587}" destId="{CCC2A3B3-A297-4456-A408-472BED39DF0D}" srcOrd="0" destOrd="0" presId="urn:microsoft.com/office/officeart/2005/8/layout/hProcess11"/>
    <dgm:cxn modelId="{0BDF8306-0565-437A-BC45-C1E6F11B0F51}" type="presParOf" srcId="{CCC2A3B3-A297-4456-A408-472BED39DF0D}" destId="{57AA14F9-091A-4A93-BA7F-CBA174858080}" srcOrd="0" destOrd="0" presId="urn:microsoft.com/office/officeart/2005/8/layout/hProcess11"/>
    <dgm:cxn modelId="{2B2087C9-6BCE-4EF1-8448-F539CEAB240F}" type="presParOf" srcId="{CCC2A3B3-A297-4456-A408-472BED39DF0D}" destId="{40B04F94-03DE-4A5F-B6AA-98B7DCD2F9C6}" srcOrd="1" destOrd="0" presId="urn:microsoft.com/office/officeart/2005/8/layout/hProcess11"/>
    <dgm:cxn modelId="{475ED63B-141B-479C-97CA-BA74E9030DFE}" type="presParOf" srcId="{CCC2A3B3-A297-4456-A408-472BED39DF0D}" destId="{D08EF156-1DCB-49BA-9E1C-7DA49C5F1B98}" srcOrd="2" destOrd="0" presId="urn:microsoft.com/office/officeart/2005/8/layout/hProcess11"/>
    <dgm:cxn modelId="{8514B0E6-A539-4CB7-9FED-D57718C4ADC7}" type="presParOf" srcId="{5F36BB04-9012-4BAF-8BE0-DE02DA34C587}" destId="{C764ADA1-B682-46C9-A9FA-35F075D30CB7}" srcOrd="1" destOrd="0" presId="urn:microsoft.com/office/officeart/2005/8/layout/hProcess11"/>
    <dgm:cxn modelId="{6B77C161-1998-4DA3-AE4F-283D8E1AB0D1}" type="presParOf" srcId="{5F36BB04-9012-4BAF-8BE0-DE02DA34C587}" destId="{0B87822E-373F-49F1-872C-A06FF82F7E58}" srcOrd="2" destOrd="0" presId="urn:microsoft.com/office/officeart/2005/8/layout/hProcess11"/>
    <dgm:cxn modelId="{A4A190BF-58D9-4F5A-86AB-B72B66B95B4B}" type="presParOf" srcId="{0B87822E-373F-49F1-872C-A06FF82F7E58}" destId="{3AF823EC-17DF-45AA-A299-7D6E2635256C}" srcOrd="0" destOrd="0" presId="urn:microsoft.com/office/officeart/2005/8/layout/hProcess11"/>
    <dgm:cxn modelId="{66F8F1B5-4AB2-47BC-A7B4-521F6D67BECE}" type="presParOf" srcId="{0B87822E-373F-49F1-872C-A06FF82F7E58}" destId="{044DDC26-C825-49CB-8CAD-B92E7DED1D28}" srcOrd="1" destOrd="0" presId="urn:microsoft.com/office/officeart/2005/8/layout/hProcess11"/>
    <dgm:cxn modelId="{E58C1927-D5C4-4D28-9CFB-2CD5041FD530}" type="presParOf" srcId="{0B87822E-373F-49F1-872C-A06FF82F7E58}" destId="{859DFB60-FF1B-459D-8DA9-84D3F75AACDC}" srcOrd="2" destOrd="0" presId="urn:microsoft.com/office/officeart/2005/8/layout/hProcess11"/>
    <dgm:cxn modelId="{B6B9C122-F63B-4A44-84F6-D7AA5B694D1E}" type="presParOf" srcId="{5F36BB04-9012-4BAF-8BE0-DE02DA34C587}" destId="{B7FED870-8779-4906-B2E3-5246565385CF}" srcOrd="3" destOrd="0" presId="urn:microsoft.com/office/officeart/2005/8/layout/hProcess11"/>
    <dgm:cxn modelId="{66E6F2E6-0D75-414D-839C-ACFD1E24FF9E}" type="presParOf" srcId="{5F36BB04-9012-4BAF-8BE0-DE02DA34C587}" destId="{7D13B19F-65F5-4B23-AD35-098A69044C4E}" srcOrd="4" destOrd="0" presId="urn:microsoft.com/office/officeart/2005/8/layout/hProcess11"/>
    <dgm:cxn modelId="{65BDCDFD-9B41-4F17-9908-2D79897A3AAC}" type="presParOf" srcId="{7D13B19F-65F5-4B23-AD35-098A69044C4E}" destId="{B4B66E3E-638F-4791-A9EB-E9FFFA1FFA2F}" srcOrd="0" destOrd="0" presId="urn:microsoft.com/office/officeart/2005/8/layout/hProcess11"/>
    <dgm:cxn modelId="{CD067372-5D35-4D55-95AF-BF821BF25809}" type="presParOf" srcId="{7D13B19F-65F5-4B23-AD35-098A69044C4E}" destId="{50BDF4C6-5E9A-489D-AC70-F45CB0A9F63F}" srcOrd="1" destOrd="0" presId="urn:microsoft.com/office/officeart/2005/8/layout/hProcess11"/>
    <dgm:cxn modelId="{E45D65D6-97FE-4897-B580-F712943A3CB6}" type="presParOf" srcId="{7D13B19F-65F5-4B23-AD35-098A69044C4E}" destId="{483ADB5D-0218-4BA7-8B66-4000B34EEE19}" srcOrd="2" destOrd="0" presId="urn:microsoft.com/office/officeart/2005/8/layout/hProcess11"/>
    <dgm:cxn modelId="{F9DDADF9-B3C4-4582-B104-2C49D65796A3}" type="presParOf" srcId="{5F36BB04-9012-4BAF-8BE0-DE02DA34C587}" destId="{CA11FD26-A13D-49C6-ACB6-8B46B9ECE3AB}" srcOrd="5" destOrd="0" presId="urn:microsoft.com/office/officeart/2005/8/layout/hProcess11"/>
    <dgm:cxn modelId="{CB9E5D91-B91A-44F1-A9DD-12DB365AA317}" type="presParOf" srcId="{5F36BB04-9012-4BAF-8BE0-DE02DA34C587}" destId="{3109A31C-16AB-48C9-9B3C-5BCB3A0ECDE8}" srcOrd="6" destOrd="0" presId="urn:microsoft.com/office/officeart/2005/8/layout/hProcess11"/>
    <dgm:cxn modelId="{C84F8117-2D6A-45A3-9406-45D98FD2C46A}" type="presParOf" srcId="{3109A31C-16AB-48C9-9B3C-5BCB3A0ECDE8}" destId="{C630609D-E714-447D-B866-74988A2BB7FD}" srcOrd="0" destOrd="0" presId="urn:microsoft.com/office/officeart/2005/8/layout/hProcess11"/>
    <dgm:cxn modelId="{A09FDA5C-A570-440E-82F0-10EABA8DA5C9}" type="presParOf" srcId="{3109A31C-16AB-48C9-9B3C-5BCB3A0ECDE8}" destId="{C1C65961-43AD-412C-9DA0-41B15BE8F5F8}" srcOrd="1" destOrd="0" presId="urn:microsoft.com/office/officeart/2005/8/layout/hProcess11"/>
    <dgm:cxn modelId="{A4BF19A9-D3CD-4F14-A8CF-33D280090E16}" type="presParOf" srcId="{3109A31C-16AB-48C9-9B3C-5BCB3A0ECDE8}" destId="{7E72207A-1049-487C-BC3E-B403086DEA94}" srcOrd="2" destOrd="0" presId="urn:microsoft.com/office/officeart/2005/8/layout/hProcess11"/>
    <dgm:cxn modelId="{6AABC935-31E1-4D6E-A1F6-69556B405852}" type="presParOf" srcId="{5F36BB04-9012-4BAF-8BE0-DE02DA34C587}" destId="{3926B507-3C8C-4855-9D0E-8BC4D27B63CA}" srcOrd="7" destOrd="0" presId="urn:microsoft.com/office/officeart/2005/8/layout/hProcess11"/>
    <dgm:cxn modelId="{94B0AE50-E449-4D47-B40B-0AC8D95D470E}" type="presParOf" srcId="{5F36BB04-9012-4BAF-8BE0-DE02DA34C587}" destId="{98D58867-ACF9-4AC0-B603-47B292141EEE}" srcOrd="8" destOrd="0" presId="urn:microsoft.com/office/officeart/2005/8/layout/hProcess11"/>
    <dgm:cxn modelId="{6077EEC7-939B-4BD7-AD79-4CE3EE45AECF}" type="presParOf" srcId="{98D58867-ACF9-4AC0-B603-47B292141EEE}" destId="{01D3CFA5-C16C-4F94-85E4-DB71F154D4D6}" srcOrd="0" destOrd="0" presId="urn:microsoft.com/office/officeart/2005/8/layout/hProcess11"/>
    <dgm:cxn modelId="{DD803E8B-AD95-4D74-9BB6-71C32B9E91A1}" type="presParOf" srcId="{98D58867-ACF9-4AC0-B603-47B292141EEE}" destId="{BE056A72-7F8F-47A8-8EC1-9C620EE4FD50}" srcOrd="1" destOrd="0" presId="urn:microsoft.com/office/officeart/2005/8/layout/hProcess11"/>
    <dgm:cxn modelId="{082A493B-DE0C-4E88-AB8D-760A3C3737A9}" type="presParOf" srcId="{98D58867-ACF9-4AC0-B603-47B292141EEE}" destId="{E07B1E34-2DCB-4402-9E57-A142F7D95844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DD8A7B3-95E3-4EC5-B8AF-0BE699C07A50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</dgm:pt>
    <dgm:pt modelId="{749A672A-8596-4D9D-B76F-467932BAAB75}">
      <dgm:prSet phldrT="[Text]" custT="1"/>
      <dgm:spPr>
        <a:solidFill>
          <a:schemeClr val="accent1">
            <a:lumMod val="75000"/>
          </a:schemeClr>
        </a:solidFill>
        <a:ln w="57150">
          <a:solidFill>
            <a:schemeClr val="tx1"/>
          </a:solidFill>
        </a:ln>
      </dgm:spPr>
      <dgm:t>
        <a:bodyPr/>
        <a:lstStyle/>
        <a:p>
          <a:r>
            <a:rPr lang="fr-FR" sz="1800" b="1" dirty="0" smtClean="0">
              <a:latin typeface="Arial" panose="020B0604020202020204" pitchFamily="34" charset="0"/>
              <a:cs typeface="Arial" panose="020B0604020202020204" pitchFamily="34" charset="0"/>
            </a:rPr>
            <a:t>Stockage des images sur </a:t>
          </a:r>
          <a:r>
            <a:rPr lang="fr-FR" sz="1800" b="1" smtClean="0">
              <a:latin typeface="Arial" panose="020B0604020202020204" pitchFamily="34" charset="0"/>
              <a:cs typeface="Arial" panose="020B0604020202020204" pitchFamily="34" charset="0"/>
            </a:rPr>
            <a:t>AWS S3</a:t>
          </a:r>
          <a:endParaRPr lang="en-GB" sz="18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1B61CB0-A395-4F95-B16E-4B6BF6EF1F78}" type="parTrans" cxnId="{E8B3D735-B9FA-4FDC-A0D8-A0BEEEE0D038}">
      <dgm:prSet/>
      <dgm:spPr/>
      <dgm:t>
        <a:bodyPr/>
        <a:lstStyle/>
        <a:p>
          <a:endParaRPr lang="en-GB" sz="18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FBAA1B7-C352-4323-A477-3938CB23E715}" type="sibTrans" cxnId="{E8B3D735-B9FA-4FDC-A0D8-A0BEEEE0D038}">
      <dgm:prSet/>
      <dgm:spPr/>
      <dgm:t>
        <a:bodyPr/>
        <a:lstStyle/>
        <a:p>
          <a:endParaRPr lang="en-GB" sz="18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200F254-D4CB-41F0-A8A3-D993112C4498}">
      <dgm:prSet phldrT="[Text]" custT="1"/>
      <dgm:spPr>
        <a:solidFill>
          <a:schemeClr val="accent1">
            <a:lumMod val="75000"/>
          </a:schemeClr>
        </a:solidFill>
        <a:ln w="57150">
          <a:solidFill>
            <a:schemeClr val="tx1"/>
          </a:solidFill>
        </a:ln>
      </dgm:spPr>
      <dgm:t>
        <a:bodyPr/>
        <a:lstStyle/>
        <a:p>
          <a:r>
            <a:rPr lang="fr-FR" sz="1800" b="1" dirty="0" smtClean="0">
              <a:latin typeface="Arial" panose="020B0604020202020204" pitchFamily="34" charset="0"/>
              <a:cs typeface="Arial" panose="020B0604020202020204" pitchFamily="34" charset="0"/>
            </a:rPr>
            <a:t>Extraction des </a:t>
          </a:r>
          <a:r>
            <a:rPr lang="fr-FR" sz="1800" b="1" dirty="0" err="1" smtClean="0">
              <a:latin typeface="Arial" panose="020B0604020202020204" pitchFamily="34" charset="0"/>
              <a:cs typeface="Arial" panose="020B0604020202020204" pitchFamily="34" charset="0"/>
            </a:rPr>
            <a:t>features</a:t>
          </a:r>
          <a:endParaRPr lang="en-GB" sz="18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FF0EF2A-7272-41A0-BC57-62EB536119EF}" type="parTrans" cxnId="{B1398753-C6F4-4AF3-8C2F-57F48DFC213C}">
      <dgm:prSet/>
      <dgm:spPr/>
      <dgm:t>
        <a:bodyPr/>
        <a:lstStyle/>
        <a:p>
          <a:endParaRPr lang="en-GB" sz="18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661A5C6-A0E3-4EAD-86DE-60165277279A}" type="sibTrans" cxnId="{B1398753-C6F4-4AF3-8C2F-57F48DFC213C}">
      <dgm:prSet/>
      <dgm:spPr/>
      <dgm:t>
        <a:bodyPr/>
        <a:lstStyle/>
        <a:p>
          <a:endParaRPr lang="en-GB" sz="18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647B158-5A52-4B2F-B3B5-2E79DB744F1A}">
      <dgm:prSet phldrT="[Text]" custT="1"/>
      <dgm:spPr>
        <a:solidFill>
          <a:schemeClr val="accent1">
            <a:lumMod val="75000"/>
          </a:schemeClr>
        </a:solidFill>
        <a:ln w="57150">
          <a:solidFill>
            <a:schemeClr val="tx1"/>
          </a:solidFill>
        </a:ln>
      </dgm:spPr>
      <dgm:t>
        <a:bodyPr/>
        <a:lstStyle/>
        <a:p>
          <a:r>
            <a:rPr lang="fr-FR" sz="1800" b="1" dirty="0" smtClean="0">
              <a:latin typeface="Arial" panose="020B0604020202020204" pitchFamily="34" charset="0"/>
              <a:cs typeface="Arial" panose="020B0604020202020204" pitchFamily="34" charset="0"/>
            </a:rPr>
            <a:t>Stockage des résultats</a:t>
          </a:r>
          <a:endParaRPr lang="en-GB" sz="18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31566D8-29CF-4911-BB8A-7FA14B1EAE2E}" type="parTrans" cxnId="{99190AC2-C557-4161-8359-885F5657C16F}">
      <dgm:prSet/>
      <dgm:spPr/>
      <dgm:t>
        <a:bodyPr/>
        <a:lstStyle/>
        <a:p>
          <a:endParaRPr lang="en-GB" sz="18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123D091-81C9-40DC-A2E4-95B182C7F903}" type="sibTrans" cxnId="{99190AC2-C557-4161-8359-885F5657C16F}">
      <dgm:prSet/>
      <dgm:spPr/>
      <dgm:t>
        <a:bodyPr/>
        <a:lstStyle/>
        <a:p>
          <a:endParaRPr lang="en-GB" sz="18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8CD3BC0-28FC-48AB-A054-C615D2B738A7}">
      <dgm:prSet phldrT="[Text]" custT="1"/>
      <dgm:spPr>
        <a:solidFill>
          <a:schemeClr val="accent1">
            <a:lumMod val="75000"/>
          </a:schemeClr>
        </a:solidFill>
        <a:ln w="57150">
          <a:solidFill>
            <a:schemeClr val="tx1"/>
          </a:solidFill>
        </a:ln>
      </dgm:spPr>
      <dgm:t>
        <a:bodyPr/>
        <a:lstStyle/>
        <a:p>
          <a:r>
            <a:rPr lang="fr-FR" sz="1800" b="1" dirty="0" smtClean="0">
              <a:latin typeface="Arial" panose="020B0604020202020204" pitchFamily="34" charset="0"/>
              <a:cs typeface="Arial" panose="020B0604020202020204" pitchFamily="34" charset="0"/>
            </a:rPr>
            <a:t>Création d’une instance EC2</a:t>
          </a:r>
          <a:endParaRPr lang="en-GB" sz="18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7F420CF-386D-4546-AC4E-525B91B999CF}" type="parTrans" cxnId="{699BF483-1694-4CFC-AD85-909B9A545ECE}">
      <dgm:prSet/>
      <dgm:spPr/>
      <dgm:t>
        <a:bodyPr/>
        <a:lstStyle/>
        <a:p>
          <a:endParaRPr lang="en-GB"/>
        </a:p>
      </dgm:t>
    </dgm:pt>
    <dgm:pt modelId="{E11F53D0-FE83-4171-9923-B44D4CE7B4BC}" type="sibTrans" cxnId="{699BF483-1694-4CFC-AD85-909B9A545ECE}">
      <dgm:prSet/>
      <dgm:spPr/>
      <dgm:t>
        <a:bodyPr/>
        <a:lstStyle/>
        <a:p>
          <a:endParaRPr lang="en-GB"/>
        </a:p>
      </dgm:t>
    </dgm:pt>
    <dgm:pt modelId="{B5A30941-35A6-4EB0-B55D-ECD93E9B1098}">
      <dgm:prSet phldrT="[Text]" custT="1"/>
      <dgm:spPr>
        <a:solidFill>
          <a:schemeClr val="accent1">
            <a:lumMod val="75000"/>
          </a:schemeClr>
        </a:solidFill>
        <a:ln w="57150">
          <a:solidFill>
            <a:schemeClr val="tx1"/>
          </a:solidFill>
        </a:ln>
      </dgm:spPr>
      <dgm:t>
        <a:bodyPr/>
        <a:lstStyle/>
        <a:p>
          <a:r>
            <a:rPr lang="fr-FR" sz="1800" b="1" dirty="0" smtClean="0">
              <a:latin typeface="Arial" panose="020B0604020202020204" pitchFamily="34" charset="0"/>
              <a:cs typeface="Arial" panose="020B0604020202020204" pitchFamily="34" charset="0"/>
            </a:rPr>
            <a:t>Prétraitement des images</a:t>
          </a:r>
          <a:endParaRPr lang="en-GB" sz="18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54EF81F-3359-4572-8D66-14A5B3986CED}" type="parTrans" cxnId="{18FDC6FC-4440-4DF0-9762-3052BDC0799D}">
      <dgm:prSet/>
      <dgm:spPr/>
      <dgm:t>
        <a:bodyPr/>
        <a:lstStyle/>
        <a:p>
          <a:endParaRPr lang="en-GB"/>
        </a:p>
      </dgm:t>
    </dgm:pt>
    <dgm:pt modelId="{EE9F9E85-C9CB-4E71-B4D1-1EBF4863CB22}" type="sibTrans" cxnId="{18FDC6FC-4440-4DF0-9762-3052BDC0799D}">
      <dgm:prSet/>
      <dgm:spPr/>
      <dgm:t>
        <a:bodyPr/>
        <a:lstStyle/>
        <a:p>
          <a:endParaRPr lang="en-GB"/>
        </a:p>
      </dgm:t>
    </dgm:pt>
    <dgm:pt modelId="{2FD468C1-8135-4B98-9C32-09DC9F9B8241}">
      <dgm:prSet phldrT="[Text]" custT="1"/>
      <dgm:spPr>
        <a:solidFill>
          <a:schemeClr val="accent1">
            <a:lumMod val="75000"/>
          </a:schemeClr>
        </a:solidFill>
        <a:ln w="57150">
          <a:solidFill>
            <a:schemeClr val="tx1"/>
          </a:solidFill>
        </a:ln>
      </dgm:spPr>
      <dgm:t>
        <a:bodyPr/>
        <a:lstStyle/>
        <a:p>
          <a:r>
            <a:rPr lang="fr-FR" sz="1800" b="1" dirty="0" smtClean="0">
              <a:latin typeface="Arial" panose="020B0604020202020204" pitchFamily="34" charset="0"/>
              <a:cs typeface="Arial" panose="020B0604020202020204" pitchFamily="34" charset="0"/>
            </a:rPr>
            <a:t>Définir les règles d’accès avec IAM</a:t>
          </a:r>
          <a:endParaRPr lang="en-GB" sz="18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C10A034-7437-4F09-B116-C17F7389200E}" type="sibTrans" cxnId="{161212A6-4D9D-4F8E-A358-95B8629F7576}">
      <dgm:prSet/>
      <dgm:spPr/>
      <dgm:t>
        <a:bodyPr/>
        <a:lstStyle/>
        <a:p>
          <a:endParaRPr lang="en-GB" sz="18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91AAD1C-EB3D-4352-B68F-73E53F39E445}" type="parTrans" cxnId="{161212A6-4D9D-4F8E-A358-95B8629F7576}">
      <dgm:prSet/>
      <dgm:spPr/>
      <dgm:t>
        <a:bodyPr/>
        <a:lstStyle/>
        <a:p>
          <a:endParaRPr lang="en-GB" sz="18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00C55CC-F2F7-400C-BA24-B2CE6FAF7DC8}">
      <dgm:prSet phldrT="[Text]" custT="1"/>
      <dgm:spPr>
        <a:solidFill>
          <a:schemeClr val="accent1">
            <a:lumMod val="75000"/>
          </a:schemeClr>
        </a:solidFill>
        <a:ln w="57150">
          <a:solidFill>
            <a:schemeClr val="tx1"/>
          </a:solidFill>
        </a:ln>
      </dgm:spPr>
      <dgm:t>
        <a:bodyPr/>
        <a:lstStyle/>
        <a:p>
          <a:r>
            <a:rPr lang="fr-FR" sz="1800" b="1" dirty="0" smtClean="0">
              <a:latin typeface="Arial" panose="020B0604020202020204" pitchFamily="34" charset="0"/>
              <a:cs typeface="Arial" panose="020B0604020202020204" pitchFamily="34" charset="0"/>
            </a:rPr>
            <a:t>Réduction de dimension avec PCA</a:t>
          </a:r>
          <a:endParaRPr lang="en-GB" sz="18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55BF674-9D8C-42B3-9795-DED49F73DCD0}" type="sibTrans" cxnId="{21112858-C823-46E1-8D88-7EA94A97D76B}">
      <dgm:prSet/>
      <dgm:spPr/>
      <dgm:t>
        <a:bodyPr/>
        <a:lstStyle/>
        <a:p>
          <a:endParaRPr lang="en-GB"/>
        </a:p>
      </dgm:t>
    </dgm:pt>
    <dgm:pt modelId="{57EE0154-05F0-4BDB-9DB5-C0F5B6C7E8C6}" type="parTrans" cxnId="{21112858-C823-46E1-8D88-7EA94A97D76B}">
      <dgm:prSet/>
      <dgm:spPr/>
      <dgm:t>
        <a:bodyPr/>
        <a:lstStyle/>
        <a:p>
          <a:endParaRPr lang="en-GB"/>
        </a:p>
      </dgm:t>
    </dgm:pt>
    <dgm:pt modelId="{8D68F96D-415F-455D-A817-9377479FC87E}" type="pres">
      <dgm:prSet presAssocID="{1DD8A7B3-95E3-4EC5-B8AF-0BE699C07A50}" presName="diagram" presStyleCnt="0">
        <dgm:presLayoutVars>
          <dgm:dir/>
          <dgm:resizeHandles val="exact"/>
        </dgm:presLayoutVars>
      </dgm:prSet>
      <dgm:spPr/>
    </dgm:pt>
    <dgm:pt modelId="{2AD34A64-5953-447D-80C4-F431ECC94890}" type="pres">
      <dgm:prSet presAssocID="{C8CD3BC0-28FC-48AB-A054-C615D2B738A7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3A5234B-8200-49D8-9314-E0743A901EDC}" type="pres">
      <dgm:prSet presAssocID="{E11F53D0-FE83-4171-9923-B44D4CE7B4BC}" presName="sibTrans" presStyleLbl="sibTrans2D1" presStyleIdx="0" presStyleCnt="6"/>
      <dgm:spPr/>
      <dgm:t>
        <a:bodyPr/>
        <a:lstStyle/>
        <a:p>
          <a:endParaRPr lang="en-GB"/>
        </a:p>
      </dgm:t>
    </dgm:pt>
    <dgm:pt modelId="{53C661B8-B5A6-40F6-BCC9-A1939E59BD16}" type="pres">
      <dgm:prSet presAssocID="{E11F53D0-FE83-4171-9923-B44D4CE7B4BC}" presName="connectorText" presStyleLbl="sibTrans2D1" presStyleIdx="0" presStyleCnt="6"/>
      <dgm:spPr/>
      <dgm:t>
        <a:bodyPr/>
        <a:lstStyle/>
        <a:p>
          <a:endParaRPr lang="en-GB"/>
        </a:p>
      </dgm:t>
    </dgm:pt>
    <dgm:pt modelId="{B8598943-6535-4AEC-8000-CC4FB98D422B}" type="pres">
      <dgm:prSet presAssocID="{749A672A-8596-4D9D-B76F-467932BAAB75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AEE1049-5DAE-4471-8120-D62CD997FA86}" type="pres">
      <dgm:prSet presAssocID="{6FBAA1B7-C352-4323-A477-3938CB23E715}" presName="sibTrans" presStyleLbl="sibTrans2D1" presStyleIdx="1" presStyleCnt="6"/>
      <dgm:spPr/>
      <dgm:t>
        <a:bodyPr/>
        <a:lstStyle/>
        <a:p>
          <a:endParaRPr lang="en-GB"/>
        </a:p>
      </dgm:t>
    </dgm:pt>
    <dgm:pt modelId="{B9B3CF00-5F91-4731-BA8E-B5050257D8E3}" type="pres">
      <dgm:prSet presAssocID="{6FBAA1B7-C352-4323-A477-3938CB23E715}" presName="connectorText" presStyleLbl="sibTrans2D1" presStyleIdx="1" presStyleCnt="6"/>
      <dgm:spPr/>
      <dgm:t>
        <a:bodyPr/>
        <a:lstStyle/>
        <a:p>
          <a:endParaRPr lang="en-GB"/>
        </a:p>
      </dgm:t>
    </dgm:pt>
    <dgm:pt modelId="{502C62E5-1504-45DC-AB6C-448A5B963B55}" type="pres">
      <dgm:prSet presAssocID="{2FD468C1-8135-4B98-9C32-09DC9F9B8241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05980B6-4586-48D8-856C-C33E585DB176}" type="pres">
      <dgm:prSet presAssocID="{BC10A034-7437-4F09-B116-C17F7389200E}" presName="sibTrans" presStyleLbl="sibTrans2D1" presStyleIdx="2" presStyleCnt="6"/>
      <dgm:spPr/>
      <dgm:t>
        <a:bodyPr/>
        <a:lstStyle/>
        <a:p>
          <a:endParaRPr lang="en-GB"/>
        </a:p>
      </dgm:t>
    </dgm:pt>
    <dgm:pt modelId="{0EECFDE2-7FAB-4C34-819E-0780881DE3E5}" type="pres">
      <dgm:prSet presAssocID="{BC10A034-7437-4F09-B116-C17F7389200E}" presName="connectorText" presStyleLbl="sibTrans2D1" presStyleIdx="2" presStyleCnt="6"/>
      <dgm:spPr/>
      <dgm:t>
        <a:bodyPr/>
        <a:lstStyle/>
        <a:p>
          <a:endParaRPr lang="en-GB"/>
        </a:p>
      </dgm:t>
    </dgm:pt>
    <dgm:pt modelId="{806208AC-B1A9-42FF-A32B-AE5393C914A2}" type="pres">
      <dgm:prSet presAssocID="{B5A30941-35A6-4EB0-B55D-ECD93E9B1098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AF682F6-0840-4272-8F4F-B7D02F0D4896}" type="pres">
      <dgm:prSet presAssocID="{EE9F9E85-C9CB-4E71-B4D1-1EBF4863CB22}" presName="sibTrans" presStyleLbl="sibTrans2D1" presStyleIdx="3" presStyleCnt="6"/>
      <dgm:spPr/>
      <dgm:t>
        <a:bodyPr/>
        <a:lstStyle/>
        <a:p>
          <a:endParaRPr lang="en-GB"/>
        </a:p>
      </dgm:t>
    </dgm:pt>
    <dgm:pt modelId="{DA98055B-4646-4E5D-B7CF-9A577FCB7857}" type="pres">
      <dgm:prSet presAssocID="{EE9F9E85-C9CB-4E71-B4D1-1EBF4863CB22}" presName="connectorText" presStyleLbl="sibTrans2D1" presStyleIdx="3" presStyleCnt="6"/>
      <dgm:spPr/>
      <dgm:t>
        <a:bodyPr/>
        <a:lstStyle/>
        <a:p>
          <a:endParaRPr lang="en-GB"/>
        </a:p>
      </dgm:t>
    </dgm:pt>
    <dgm:pt modelId="{8C69C10D-7654-4968-94CA-BF4E4662584B}" type="pres">
      <dgm:prSet presAssocID="{5200F254-D4CB-41F0-A8A3-D993112C4498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3F8C817-6833-4602-A9C0-50B16CE83496}" type="pres">
      <dgm:prSet presAssocID="{8661A5C6-A0E3-4EAD-86DE-60165277279A}" presName="sibTrans" presStyleLbl="sibTrans2D1" presStyleIdx="4" presStyleCnt="6"/>
      <dgm:spPr/>
      <dgm:t>
        <a:bodyPr/>
        <a:lstStyle/>
        <a:p>
          <a:endParaRPr lang="en-GB"/>
        </a:p>
      </dgm:t>
    </dgm:pt>
    <dgm:pt modelId="{11A6CB02-4A99-49AA-A56B-2BCA86668153}" type="pres">
      <dgm:prSet presAssocID="{8661A5C6-A0E3-4EAD-86DE-60165277279A}" presName="connectorText" presStyleLbl="sibTrans2D1" presStyleIdx="4" presStyleCnt="6"/>
      <dgm:spPr/>
      <dgm:t>
        <a:bodyPr/>
        <a:lstStyle/>
        <a:p>
          <a:endParaRPr lang="en-GB"/>
        </a:p>
      </dgm:t>
    </dgm:pt>
    <dgm:pt modelId="{61522707-7CB9-45CF-B4C2-8A76FFD96FDE}" type="pres">
      <dgm:prSet presAssocID="{600C55CC-F2F7-400C-BA24-B2CE6FAF7DC8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8CEBB72-F377-4D61-8B93-65F630C447E8}" type="pres">
      <dgm:prSet presAssocID="{E55BF674-9D8C-42B3-9795-DED49F73DCD0}" presName="sibTrans" presStyleLbl="sibTrans2D1" presStyleIdx="5" presStyleCnt="6"/>
      <dgm:spPr/>
      <dgm:t>
        <a:bodyPr/>
        <a:lstStyle/>
        <a:p>
          <a:endParaRPr lang="en-GB"/>
        </a:p>
      </dgm:t>
    </dgm:pt>
    <dgm:pt modelId="{9EFDFB7E-CE01-4047-A8C8-B528FC456209}" type="pres">
      <dgm:prSet presAssocID="{E55BF674-9D8C-42B3-9795-DED49F73DCD0}" presName="connectorText" presStyleLbl="sibTrans2D1" presStyleIdx="5" presStyleCnt="6"/>
      <dgm:spPr/>
      <dgm:t>
        <a:bodyPr/>
        <a:lstStyle/>
        <a:p>
          <a:endParaRPr lang="en-GB"/>
        </a:p>
      </dgm:t>
    </dgm:pt>
    <dgm:pt modelId="{E6C79CEA-F319-43A1-BC59-A7DA69D9E3F0}" type="pres">
      <dgm:prSet presAssocID="{6647B158-5A52-4B2F-B3B5-2E79DB744F1A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9A835936-8D91-480E-ABA5-44E37703DD0D}" type="presOf" srcId="{E11F53D0-FE83-4171-9923-B44D4CE7B4BC}" destId="{C3A5234B-8200-49D8-9314-E0743A901EDC}" srcOrd="0" destOrd="0" presId="urn:microsoft.com/office/officeart/2005/8/layout/process5"/>
    <dgm:cxn modelId="{E8B3D735-B9FA-4FDC-A0D8-A0BEEEE0D038}" srcId="{1DD8A7B3-95E3-4EC5-B8AF-0BE699C07A50}" destId="{749A672A-8596-4D9D-B76F-467932BAAB75}" srcOrd="1" destOrd="0" parTransId="{91B61CB0-A395-4F95-B16E-4B6BF6EF1F78}" sibTransId="{6FBAA1B7-C352-4323-A477-3938CB23E715}"/>
    <dgm:cxn modelId="{F0618E86-2D22-4DF3-A791-2B4B91B8A99D}" type="presOf" srcId="{6FBAA1B7-C352-4323-A477-3938CB23E715}" destId="{B9B3CF00-5F91-4731-BA8E-B5050257D8E3}" srcOrd="1" destOrd="0" presId="urn:microsoft.com/office/officeart/2005/8/layout/process5"/>
    <dgm:cxn modelId="{48AE147D-FB97-40BD-8980-19DEAE050CFB}" type="presOf" srcId="{5200F254-D4CB-41F0-A8A3-D993112C4498}" destId="{8C69C10D-7654-4968-94CA-BF4E4662584B}" srcOrd="0" destOrd="0" presId="urn:microsoft.com/office/officeart/2005/8/layout/process5"/>
    <dgm:cxn modelId="{21112858-C823-46E1-8D88-7EA94A97D76B}" srcId="{1DD8A7B3-95E3-4EC5-B8AF-0BE699C07A50}" destId="{600C55CC-F2F7-400C-BA24-B2CE6FAF7DC8}" srcOrd="5" destOrd="0" parTransId="{57EE0154-05F0-4BDB-9DB5-C0F5B6C7E8C6}" sibTransId="{E55BF674-9D8C-42B3-9795-DED49F73DCD0}"/>
    <dgm:cxn modelId="{854DDC96-6B4A-4BE8-8C46-2DA0492CF048}" type="presOf" srcId="{BC10A034-7437-4F09-B116-C17F7389200E}" destId="{0EECFDE2-7FAB-4C34-819E-0780881DE3E5}" srcOrd="1" destOrd="0" presId="urn:microsoft.com/office/officeart/2005/8/layout/process5"/>
    <dgm:cxn modelId="{7285D070-DDA5-4DE8-92D5-DFE85431A766}" type="presOf" srcId="{6FBAA1B7-C352-4323-A477-3938CB23E715}" destId="{2AEE1049-5DAE-4471-8120-D62CD997FA86}" srcOrd="0" destOrd="0" presId="urn:microsoft.com/office/officeart/2005/8/layout/process5"/>
    <dgm:cxn modelId="{FC30CEBD-2F05-46C7-9F08-DEB5788EBEEF}" type="presOf" srcId="{600C55CC-F2F7-400C-BA24-B2CE6FAF7DC8}" destId="{61522707-7CB9-45CF-B4C2-8A76FFD96FDE}" srcOrd="0" destOrd="0" presId="urn:microsoft.com/office/officeart/2005/8/layout/process5"/>
    <dgm:cxn modelId="{82487704-52D4-4E3E-AE7A-871DC70F6710}" type="presOf" srcId="{8661A5C6-A0E3-4EAD-86DE-60165277279A}" destId="{11A6CB02-4A99-49AA-A56B-2BCA86668153}" srcOrd="1" destOrd="0" presId="urn:microsoft.com/office/officeart/2005/8/layout/process5"/>
    <dgm:cxn modelId="{0669295C-1363-4829-890B-F27B7D5D9BB0}" type="presOf" srcId="{2FD468C1-8135-4B98-9C32-09DC9F9B8241}" destId="{502C62E5-1504-45DC-AB6C-448A5B963B55}" srcOrd="0" destOrd="0" presId="urn:microsoft.com/office/officeart/2005/8/layout/process5"/>
    <dgm:cxn modelId="{0E22DD38-D425-4F16-B8DD-F4E42DC7923F}" type="presOf" srcId="{E11F53D0-FE83-4171-9923-B44D4CE7B4BC}" destId="{53C661B8-B5A6-40F6-BCC9-A1939E59BD16}" srcOrd="1" destOrd="0" presId="urn:microsoft.com/office/officeart/2005/8/layout/process5"/>
    <dgm:cxn modelId="{A67724A0-E593-44BB-8B89-59F7BFBC0C83}" type="presOf" srcId="{1DD8A7B3-95E3-4EC5-B8AF-0BE699C07A50}" destId="{8D68F96D-415F-455D-A817-9377479FC87E}" srcOrd="0" destOrd="0" presId="urn:microsoft.com/office/officeart/2005/8/layout/process5"/>
    <dgm:cxn modelId="{6901CAB5-2D0A-45AD-BA50-3B1DA7423EAF}" type="presOf" srcId="{8661A5C6-A0E3-4EAD-86DE-60165277279A}" destId="{D3F8C817-6833-4602-A9C0-50B16CE83496}" srcOrd="0" destOrd="0" presId="urn:microsoft.com/office/officeart/2005/8/layout/process5"/>
    <dgm:cxn modelId="{0A66A940-BC18-4BC7-AD0D-F81E21594881}" type="presOf" srcId="{EE9F9E85-C9CB-4E71-B4D1-1EBF4863CB22}" destId="{EAF682F6-0840-4272-8F4F-B7D02F0D4896}" srcOrd="0" destOrd="0" presId="urn:microsoft.com/office/officeart/2005/8/layout/process5"/>
    <dgm:cxn modelId="{9922C4B9-3A86-4869-A470-3B9A31707921}" type="presOf" srcId="{EE9F9E85-C9CB-4E71-B4D1-1EBF4863CB22}" destId="{DA98055B-4646-4E5D-B7CF-9A577FCB7857}" srcOrd="1" destOrd="0" presId="urn:microsoft.com/office/officeart/2005/8/layout/process5"/>
    <dgm:cxn modelId="{2B83F8CC-ADC2-4D0D-AAED-864A30D4291E}" type="presOf" srcId="{E55BF674-9D8C-42B3-9795-DED49F73DCD0}" destId="{9EFDFB7E-CE01-4047-A8C8-B528FC456209}" srcOrd="1" destOrd="0" presId="urn:microsoft.com/office/officeart/2005/8/layout/process5"/>
    <dgm:cxn modelId="{18FDC6FC-4440-4DF0-9762-3052BDC0799D}" srcId="{1DD8A7B3-95E3-4EC5-B8AF-0BE699C07A50}" destId="{B5A30941-35A6-4EB0-B55D-ECD93E9B1098}" srcOrd="3" destOrd="0" parTransId="{A54EF81F-3359-4572-8D66-14A5B3986CED}" sibTransId="{EE9F9E85-C9CB-4E71-B4D1-1EBF4863CB22}"/>
    <dgm:cxn modelId="{99190AC2-C557-4161-8359-885F5657C16F}" srcId="{1DD8A7B3-95E3-4EC5-B8AF-0BE699C07A50}" destId="{6647B158-5A52-4B2F-B3B5-2E79DB744F1A}" srcOrd="6" destOrd="0" parTransId="{A31566D8-29CF-4911-BB8A-7FA14B1EAE2E}" sibTransId="{3123D091-81C9-40DC-A2E4-95B182C7F903}"/>
    <dgm:cxn modelId="{46A62DF2-12BD-47EC-876D-38F0D072BF9D}" type="presOf" srcId="{BC10A034-7437-4F09-B116-C17F7389200E}" destId="{A05980B6-4586-48D8-856C-C33E585DB176}" srcOrd="0" destOrd="0" presId="urn:microsoft.com/office/officeart/2005/8/layout/process5"/>
    <dgm:cxn modelId="{B3464397-7F65-4D08-BB2F-5CC1EE6C9A81}" type="presOf" srcId="{6647B158-5A52-4B2F-B3B5-2E79DB744F1A}" destId="{E6C79CEA-F319-43A1-BC59-A7DA69D9E3F0}" srcOrd="0" destOrd="0" presId="urn:microsoft.com/office/officeart/2005/8/layout/process5"/>
    <dgm:cxn modelId="{3252B6F0-CCCD-4741-80AB-1CF9D3C139FC}" type="presOf" srcId="{B5A30941-35A6-4EB0-B55D-ECD93E9B1098}" destId="{806208AC-B1A9-42FF-A32B-AE5393C914A2}" srcOrd="0" destOrd="0" presId="urn:microsoft.com/office/officeart/2005/8/layout/process5"/>
    <dgm:cxn modelId="{B1398753-C6F4-4AF3-8C2F-57F48DFC213C}" srcId="{1DD8A7B3-95E3-4EC5-B8AF-0BE699C07A50}" destId="{5200F254-D4CB-41F0-A8A3-D993112C4498}" srcOrd="4" destOrd="0" parTransId="{2FF0EF2A-7272-41A0-BC57-62EB536119EF}" sibTransId="{8661A5C6-A0E3-4EAD-86DE-60165277279A}"/>
    <dgm:cxn modelId="{699BF483-1694-4CFC-AD85-909B9A545ECE}" srcId="{1DD8A7B3-95E3-4EC5-B8AF-0BE699C07A50}" destId="{C8CD3BC0-28FC-48AB-A054-C615D2B738A7}" srcOrd="0" destOrd="0" parTransId="{67F420CF-386D-4546-AC4E-525B91B999CF}" sibTransId="{E11F53D0-FE83-4171-9923-B44D4CE7B4BC}"/>
    <dgm:cxn modelId="{BC7102F1-183B-48D4-A710-200E193256A6}" type="presOf" srcId="{C8CD3BC0-28FC-48AB-A054-C615D2B738A7}" destId="{2AD34A64-5953-447D-80C4-F431ECC94890}" srcOrd="0" destOrd="0" presId="urn:microsoft.com/office/officeart/2005/8/layout/process5"/>
    <dgm:cxn modelId="{1A446D82-CF3C-4D19-A739-07FA172BD32B}" type="presOf" srcId="{E55BF674-9D8C-42B3-9795-DED49F73DCD0}" destId="{88CEBB72-F377-4D61-8B93-65F630C447E8}" srcOrd="0" destOrd="0" presId="urn:microsoft.com/office/officeart/2005/8/layout/process5"/>
    <dgm:cxn modelId="{161212A6-4D9D-4F8E-A358-95B8629F7576}" srcId="{1DD8A7B3-95E3-4EC5-B8AF-0BE699C07A50}" destId="{2FD468C1-8135-4B98-9C32-09DC9F9B8241}" srcOrd="2" destOrd="0" parTransId="{991AAD1C-EB3D-4352-B68F-73E53F39E445}" sibTransId="{BC10A034-7437-4F09-B116-C17F7389200E}"/>
    <dgm:cxn modelId="{85988FEB-C2C4-41A6-A808-F5E14442B06B}" type="presOf" srcId="{749A672A-8596-4D9D-B76F-467932BAAB75}" destId="{B8598943-6535-4AEC-8000-CC4FB98D422B}" srcOrd="0" destOrd="0" presId="urn:microsoft.com/office/officeart/2005/8/layout/process5"/>
    <dgm:cxn modelId="{07D71C6C-B574-4424-8AE6-6893E99A73EC}" type="presParOf" srcId="{8D68F96D-415F-455D-A817-9377479FC87E}" destId="{2AD34A64-5953-447D-80C4-F431ECC94890}" srcOrd="0" destOrd="0" presId="urn:microsoft.com/office/officeart/2005/8/layout/process5"/>
    <dgm:cxn modelId="{68DC7D86-83A5-4232-BBB7-5652071F602E}" type="presParOf" srcId="{8D68F96D-415F-455D-A817-9377479FC87E}" destId="{C3A5234B-8200-49D8-9314-E0743A901EDC}" srcOrd="1" destOrd="0" presId="urn:microsoft.com/office/officeart/2005/8/layout/process5"/>
    <dgm:cxn modelId="{E36B4054-A064-4C18-8F5C-DCDF33CF86D2}" type="presParOf" srcId="{C3A5234B-8200-49D8-9314-E0743A901EDC}" destId="{53C661B8-B5A6-40F6-BCC9-A1939E59BD16}" srcOrd="0" destOrd="0" presId="urn:microsoft.com/office/officeart/2005/8/layout/process5"/>
    <dgm:cxn modelId="{A5DB6CBF-F1FD-40DF-8B82-B6A900D4518D}" type="presParOf" srcId="{8D68F96D-415F-455D-A817-9377479FC87E}" destId="{B8598943-6535-4AEC-8000-CC4FB98D422B}" srcOrd="2" destOrd="0" presId="urn:microsoft.com/office/officeart/2005/8/layout/process5"/>
    <dgm:cxn modelId="{8FD27E64-108F-4490-B88E-1B4C5CA1B8B8}" type="presParOf" srcId="{8D68F96D-415F-455D-A817-9377479FC87E}" destId="{2AEE1049-5DAE-4471-8120-D62CD997FA86}" srcOrd="3" destOrd="0" presId="urn:microsoft.com/office/officeart/2005/8/layout/process5"/>
    <dgm:cxn modelId="{37C0E21C-8D92-416E-AB92-AFA549B92943}" type="presParOf" srcId="{2AEE1049-5DAE-4471-8120-D62CD997FA86}" destId="{B9B3CF00-5F91-4731-BA8E-B5050257D8E3}" srcOrd="0" destOrd="0" presId="urn:microsoft.com/office/officeart/2005/8/layout/process5"/>
    <dgm:cxn modelId="{EC5F3398-08A5-4FA4-90EE-C8597FBEE1B6}" type="presParOf" srcId="{8D68F96D-415F-455D-A817-9377479FC87E}" destId="{502C62E5-1504-45DC-AB6C-448A5B963B55}" srcOrd="4" destOrd="0" presId="urn:microsoft.com/office/officeart/2005/8/layout/process5"/>
    <dgm:cxn modelId="{3CD4CD6B-92E9-49E3-BACC-4AB5F4FF0F41}" type="presParOf" srcId="{8D68F96D-415F-455D-A817-9377479FC87E}" destId="{A05980B6-4586-48D8-856C-C33E585DB176}" srcOrd="5" destOrd="0" presId="urn:microsoft.com/office/officeart/2005/8/layout/process5"/>
    <dgm:cxn modelId="{8268BFF2-20A9-4234-AF0D-6B36F8D595CA}" type="presParOf" srcId="{A05980B6-4586-48D8-856C-C33E585DB176}" destId="{0EECFDE2-7FAB-4C34-819E-0780881DE3E5}" srcOrd="0" destOrd="0" presId="urn:microsoft.com/office/officeart/2005/8/layout/process5"/>
    <dgm:cxn modelId="{0CF70EAD-AA64-4C7B-AAF2-BFC7F31AC7D6}" type="presParOf" srcId="{8D68F96D-415F-455D-A817-9377479FC87E}" destId="{806208AC-B1A9-42FF-A32B-AE5393C914A2}" srcOrd="6" destOrd="0" presId="urn:microsoft.com/office/officeart/2005/8/layout/process5"/>
    <dgm:cxn modelId="{57B53BAA-C66B-4855-BFB7-94B11616CBAB}" type="presParOf" srcId="{8D68F96D-415F-455D-A817-9377479FC87E}" destId="{EAF682F6-0840-4272-8F4F-B7D02F0D4896}" srcOrd="7" destOrd="0" presId="urn:microsoft.com/office/officeart/2005/8/layout/process5"/>
    <dgm:cxn modelId="{14AB408F-825F-43A6-A8CF-49A18BF7A5EF}" type="presParOf" srcId="{EAF682F6-0840-4272-8F4F-B7D02F0D4896}" destId="{DA98055B-4646-4E5D-B7CF-9A577FCB7857}" srcOrd="0" destOrd="0" presId="urn:microsoft.com/office/officeart/2005/8/layout/process5"/>
    <dgm:cxn modelId="{8DA25FC4-4F97-48D3-AC59-85B99BF6DCF6}" type="presParOf" srcId="{8D68F96D-415F-455D-A817-9377479FC87E}" destId="{8C69C10D-7654-4968-94CA-BF4E4662584B}" srcOrd="8" destOrd="0" presId="urn:microsoft.com/office/officeart/2005/8/layout/process5"/>
    <dgm:cxn modelId="{412F2AA7-3819-45C2-855E-6D639AB9444A}" type="presParOf" srcId="{8D68F96D-415F-455D-A817-9377479FC87E}" destId="{D3F8C817-6833-4602-A9C0-50B16CE83496}" srcOrd="9" destOrd="0" presId="urn:microsoft.com/office/officeart/2005/8/layout/process5"/>
    <dgm:cxn modelId="{83DA5860-52FF-4B6F-8A31-3B37250891B9}" type="presParOf" srcId="{D3F8C817-6833-4602-A9C0-50B16CE83496}" destId="{11A6CB02-4A99-49AA-A56B-2BCA86668153}" srcOrd="0" destOrd="0" presId="urn:microsoft.com/office/officeart/2005/8/layout/process5"/>
    <dgm:cxn modelId="{8EE7040A-850F-4A96-9C06-83CF1BB2E3FC}" type="presParOf" srcId="{8D68F96D-415F-455D-A817-9377479FC87E}" destId="{61522707-7CB9-45CF-B4C2-8A76FFD96FDE}" srcOrd="10" destOrd="0" presId="urn:microsoft.com/office/officeart/2005/8/layout/process5"/>
    <dgm:cxn modelId="{6029B449-B725-4F4D-8B96-F1DAFA048DB0}" type="presParOf" srcId="{8D68F96D-415F-455D-A817-9377479FC87E}" destId="{88CEBB72-F377-4D61-8B93-65F630C447E8}" srcOrd="11" destOrd="0" presId="urn:microsoft.com/office/officeart/2005/8/layout/process5"/>
    <dgm:cxn modelId="{DBB438D7-62F4-4070-8EB6-F093FEDB00C6}" type="presParOf" srcId="{88CEBB72-F377-4D61-8B93-65F630C447E8}" destId="{9EFDFB7E-CE01-4047-A8C8-B528FC456209}" srcOrd="0" destOrd="0" presId="urn:microsoft.com/office/officeart/2005/8/layout/process5"/>
    <dgm:cxn modelId="{3746D3D9-8D8A-4538-8064-080D47792353}" type="presParOf" srcId="{8D68F96D-415F-455D-A817-9377479FC87E}" destId="{E6C79CEA-F319-43A1-BC59-A7DA69D9E3F0}" srcOrd="1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F3AEF7-D299-4FA4-9B58-3F4ABE9327C3}">
      <dsp:nvSpPr>
        <dsp:cNvPr id="0" name=""/>
        <dsp:cNvSpPr/>
      </dsp:nvSpPr>
      <dsp:spPr>
        <a:xfrm>
          <a:off x="0" y="894177"/>
          <a:ext cx="10532209" cy="1192236"/>
        </a:xfrm>
        <a:prstGeom prst="notchedRightArrow">
          <a:avLst/>
        </a:prstGeom>
        <a:solidFill>
          <a:schemeClr val="bg1">
            <a:lumMod val="65000"/>
          </a:schemeClr>
        </a:solidFill>
        <a:ln w="28575"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AA14F9-091A-4A93-BA7F-CBA174858080}">
      <dsp:nvSpPr>
        <dsp:cNvPr id="0" name=""/>
        <dsp:cNvSpPr/>
      </dsp:nvSpPr>
      <dsp:spPr>
        <a:xfrm>
          <a:off x="4165" y="0"/>
          <a:ext cx="1821280" cy="11922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1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Création</a:t>
          </a:r>
          <a:r>
            <a:rPr lang="en-IN" sz="16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 de </a:t>
          </a:r>
          <a:r>
            <a:rPr lang="en-IN" sz="1600" b="1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l’architecture</a:t>
          </a:r>
          <a:r>
            <a:rPr lang="en-IN" sz="16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 Big Data</a:t>
          </a:r>
          <a:endParaRPr lang="en-IN" sz="1600" b="1" kern="1200" dirty="0">
            <a:latin typeface="Arial"/>
            <a:cs typeface="Arial"/>
          </a:endParaRPr>
        </a:p>
      </dsp:txBody>
      <dsp:txXfrm>
        <a:off x="4165" y="0"/>
        <a:ext cx="1821280" cy="1192236"/>
      </dsp:txXfrm>
    </dsp:sp>
    <dsp:sp modelId="{40B04F94-03DE-4A5F-B6AA-98B7DCD2F9C6}">
      <dsp:nvSpPr>
        <dsp:cNvPr id="0" name=""/>
        <dsp:cNvSpPr/>
      </dsp:nvSpPr>
      <dsp:spPr>
        <a:xfrm>
          <a:off x="765776" y="1341266"/>
          <a:ext cx="298059" cy="298059"/>
        </a:xfrm>
        <a:prstGeom prst="ellipse">
          <a:avLst/>
        </a:pr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F823EC-17DF-45AA-A299-7D6E2635256C}">
      <dsp:nvSpPr>
        <dsp:cNvPr id="0" name=""/>
        <dsp:cNvSpPr/>
      </dsp:nvSpPr>
      <dsp:spPr>
        <a:xfrm>
          <a:off x="1916509" y="1788355"/>
          <a:ext cx="1821280" cy="11922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1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Stockage</a:t>
          </a:r>
          <a:r>
            <a:rPr lang="en-IN" sz="16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 des images </a:t>
          </a:r>
          <a:r>
            <a:rPr lang="en-IN" sz="1600" b="1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sur</a:t>
          </a:r>
          <a:r>
            <a:rPr lang="en-IN" sz="16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 le cloud</a:t>
          </a:r>
          <a:endParaRPr lang="en-IN" sz="16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916509" y="1788355"/>
        <a:ext cx="1821280" cy="1192236"/>
      </dsp:txXfrm>
    </dsp:sp>
    <dsp:sp modelId="{044DDC26-C825-49CB-8CAD-B92E7DED1D28}">
      <dsp:nvSpPr>
        <dsp:cNvPr id="0" name=""/>
        <dsp:cNvSpPr/>
      </dsp:nvSpPr>
      <dsp:spPr>
        <a:xfrm>
          <a:off x="2678120" y="1341266"/>
          <a:ext cx="298059" cy="298059"/>
        </a:xfrm>
        <a:prstGeom prst="ellipse">
          <a:avLst/>
        </a:prstGeom>
        <a:solidFill>
          <a:srgbClr val="7030A0"/>
        </a:solidFill>
        <a:ln w="28575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B66E3E-638F-4791-A9EB-E9FFFA1FFA2F}">
      <dsp:nvSpPr>
        <dsp:cNvPr id="0" name=""/>
        <dsp:cNvSpPr/>
      </dsp:nvSpPr>
      <dsp:spPr>
        <a:xfrm>
          <a:off x="3828853" y="0"/>
          <a:ext cx="1821280" cy="11922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 smtClean="0">
              <a:latin typeface="Arial"/>
              <a:cs typeface="Arial"/>
            </a:rPr>
            <a:t>Prétraitement des images</a:t>
          </a:r>
          <a:endParaRPr lang="fr-FR" sz="1600" b="1" kern="1200" dirty="0">
            <a:latin typeface="Arial"/>
            <a:cs typeface="Arial"/>
          </a:endParaRPr>
        </a:p>
      </dsp:txBody>
      <dsp:txXfrm>
        <a:off x="3828853" y="0"/>
        <a:ext cx="1821280" cy="1192236"/>
      </dsp:txXfrm>
    </dsp:sp>
    <dsp:sp modelId="{50BDF4C6-5E9A-489D-AC70-F45CB0A9F63F}">
      <dsp:nvSpPr>
        <dsp:cNvPr id="0" name=""/>
        <dsp:cNvSpPr/>
      </dsp:nvSpPr>
      <dsp:spPr>
        <a:xfrm>
          <a:off x="4590464" y="1341266"/>
          <a:ext cx="298059" cy="298059"/>
        </a:xfrm>
        <a:prstGeom prst="ellipse">
          <a:avLst/>
        </a:prstGeom>
        <a:solidFill>
          <a:srgbClr val="FF0000"/>
        </a:solidFill>
        <a:ln w="28575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30609D-E714-447D-B866-74988A2BB7FD}">
      <dsp:nvSpPr>
        <dsp:cNvPr id="0" name=""/>
        <dsp:cNvSpPr/>
      </dsp:nvSpPr>
      <dsp:spPr>
        <a:xfrm>
          <a:off x="5741198" y="1788355"/>
          <a:ext cx="1821280" cy="11922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 smtClean="0">
              <a:latin typeface="Arial"/>
              <a:cs typeface="Arial"/>
            </a:rPr>
            <a:t>Extraction des </a:t>
          </a:r>
          <a:r>
            <a:rPr lang="fr-FR" sz="1600" b="1" kern="1200" dirty="0" err="1" smtClean="0">
              <a:latin typeface="Arial"/>
              <a:cs typeface="Arial"/>
            </a:rPr>
            <a:t>features</a:t>
          </a:r>
          <a:endParaRPr lang="fr-FR" sz="1600" b="1" kern="1200" dirty="0">
            <a:latin typeface="Arial"/>
            <a:cs typeface="Arial"/>
          </a:endParaRPr>
        </a:p>
      </dsp:txBody>
      <dsp:txXfrm>
        <a:off x="5741198" y="1788355"/>
        <a:ext cx="1821280" cy="1192236"/>
      </dsp:txXfrm>
    </dsp:sp>
    <dsp:sp modelId="{C1C65961-43AD-412C-9DA0-41B15BE8F5F8}">
      <dsp:nvSpPr>
        <dsp:cNvPr id="0" name=""/>
        <dsp:cNvSpPr/>
      </dsp:nvSpPr>
      <dsp:spPr>
        <a:xfrm>
          <a:off x="6502808" y="1341266"/>
          <a:ext cx="298059" cy="298059"/>
        </a:xfrm>
        <a:prstGeom prst="ellipse">
          <a:avLst/>
        </a:prstGeom>
        <a:solidFill>
          <a:srgbClr val="FFC000"/>
        </a:solidFill>
        <a:ln w="28575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D3CFA5-C16C-4F94-85E4-DB71F154D4D6}">
      <dsp:nvSpPr>
        <dsp:cNvPr id="0" name=""/>
        <dsp:cNvSpPr/>
      </dsp:nvSpPr>
      <dsp:spPr>
        <a:xfrm>
          <a:off x="7653542" y="0"/>
          <a:ext cx="1821280" cy="11922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 smtClean="0">
              <a:latin typeface="Arial"/>
              <a:cs typeface="Arial"/>
            </a:rPr>
            <a:t>Réduction de dimension</a:t>
          </a:r>
          <a:endParaRPr lang="fr-FR" sz="1600" kern="1200" dirty="0"/>
        </a:p>
      </dsp:txBody>
      <dsp:txXfrm>
        <a:off x="7653542" y="0"/>
        <a:ext cx="1821280" cy="1192236"/>
      </dsp:txXfrm>
    </dsp:sp>
    <dsp:sp modelId="{BE056A72-7F8F-47A8-8EC1-9C620EE4FD50}">
      <dsp:nvSpPr>
        <dsp:cNvPr id="0" name=""/>
        <dsp:cNvSpPr/>
      </dsp:nvSpPr>
      <dsp:spPr>
        <a:xfrm>
          <a:off x="8415152" y="1341266"/>
          <a:ext cx="298059" cy="298059"/>
        </a:xfrm>
        <a:prstGeom prst="ellipse">
          <a:avLst/>
        </a:prstGeom>
        <a:solidFill>
          <a:srgbClr val="009900"/>
        </a:solidFill>
        <a:ln w="28575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D34A64-5953-447D-80C4-F431ECC94890}">
      <dsp:nvSpPr>
        <dsp:cNvPr id="0" name=""/>
        <dsp:cNvSpPr/>
      </dsp:nvSpPr>
      <dsp:spPr>
        <a:xfrm>
          <a:off x="5107" y="346692"/>
          <a:ext cx="2233291" cy="1339974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571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Création d’une instance EC2</a:t>
          </a:r>
          <a:endParaRPr lang="en-GB" sz="18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4353" y="385938"/>
        <a:ext cx="2154799" cy="1261482"/>
      </dsp:txXfrm>
    </dsp:sp>
    <dsp:sp modelId="{C3A5234B-8200-49D8-9314-E0743A901EDC}">
      <dsp:nvSpPr>
        <dsp:cNvPr id="0" name=""/>
        <dsp:cNvSpPr/>
      </dsp:nvSpPr>
      <dsp:spPr>
        <a:xfrm>
          <a:off x="2434928" y="739752"/>
          <a:ext cx="473457" cy="5538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300" kern="1200"/>
        </a:p>
      </dsp:txBody>
      <dsp:txXfrm>
        <a:off x="2434928" y="850523"/>
        <a:ext cx="331420" cy="332314"/>
      </dsp:txXfrm>
    </dsp:sp>
    <dsp:sp modelId="{B8598943-6535-4AEC-8000-CC4FB98D422B}">
      <dsp:nvSpPr>
        <dsp:cNvPr id="0" name=""/>
        <dsp:cNvSpPr/>
      </dsp:nvSpPr>
      <dsp:spPr>
        <a:xfrm>
          <a:off x="3131715" y="346692"/>
          <a:ext cx="2233291" cy="1339974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571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Stockage des images sur </a:t>
          </a:r>
          <a:r>
            <a:rPr lang="fr-FR" sz="1800" b="1" kern="1200" smtClean="0">
              <a:latin typeface="Arial" panose="020B0604020202020204" pitchFamily="34" charset="0"/>
              <a:cs typeface="Arial" panose="020B0604020202020204" pitchFamily="34" charset="0"/>
            </a:rPr>
            <a:t>AWS S3</a:t>
          </a:r>
          <a:endParaRPr lang="en-GB" sz="18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170961" y="385938"/>
        <a:ext cx="2154799" cy="1261482"/>
      </dsp:txXfrm>
    </dsp:sp>
    <dsp:sp modelId="{2AEE1049-5DAE-4471-8120-D62CD997FA86}">
      <dsp:nvSpPr>
        <dsp:cNvPr id="0" name=""/>
        <dsp:cNvSpPr/>
      </dsp:nvSpPr>
      <dsp:spPr>
        <a:xfrm>
          <a:off x="5561536" y="739752"/>
          <a:ext cx="473457" cy="5538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500" b="1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561536" y="850523"/>
        <a:ext cx="331420" cy="332314"/>
      </dsp:txXfrm>
    </dsp:sp>
    <dsp:sp modelId="{502C62E5-1504-45DC-AB6C-448A5B963B55}">
      <dsp:nvSpPr>
        <dsp:cNvPr id="0" name=""/>
        <dsp:cNvSpPr/>
      </dsp:nvSpPr>
      <dsp:spPr>
        <a:xfrm>
          <a:off x="6258323" y="346692"/>
          <a:ext cx="2233291" cy="1339974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571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Définir les règles d’accès avec IAM</a:t>
          </a:r>
          <a:endParaRPr lang="en-GB" sz="18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297569" y="385938"/>
        <a:ext cx="2154799" cy="1261482"/>
      </dsp:txXfrm>
    </dsp:sp>
    <dsp:sp modelId="{A05980B6-4586-48D8-856C-C33E585DB176}">
      <dsp:nvSpPr>
        <dsp:cNvPr id="0" name=""/>
        <dsp:cNvSpPr/>
      </dsp:nvSpPr>
      <dsp:spPr>
        <a:xfrm>
          <a:off x="8688144" y="739752"/>
          <a:ext cx="473457" cy="5538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500" b="1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8688144" y="850523"/>
        <a:ext cx="331420" cy="332314"/>
      </dsp:txXfrm>
    </dsp:sp>
    <dsp:sp modelId="{806208AC-B1A9-42FF-A32B-AE5393C914A2}">
      <dsp:nvSpPr>
        <dsp:cNvPr id="0" name=""/>
        <dsp:cNvSpPr/>
      </dsp:nvSpPr>
      <dsp:spPr>
        <a:xfrm>
          <a:off x="9384931" y="346692"/>
          <a:ext cx="2233291" cy="1339974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571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Prétraitement des images</a:t>
          </a:r>
          <a:endParaRPr lang="en-GB" sz="18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9424177" y="385938"/>
        <a:ext cx="2154799" cy="1261482"/>
      </dsp:txXfrm>
    </dsp:sp>
    <dsp:sp modelId="{EAF682F6-0840-4272-8F4F-B7D02F0D4896}">
      <dsp:nvSpPr>
        <dsp:cNvPr id="0" name=""/>
        <dsp:cNvSpPr/>
      </dsp:nvSpPr>
      <dsp:spPr>
        <a:xfrm rot="5400000">
          <a:off x="10264848" y="1842998"/>
          <a:ext cx="473457" cy="5538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300" kern="1200"/>
        </a:p>
      </dsp:txBody>
      <dsp:txXfrm rot="-5400000">
        <a:off x="10335420" y="1883198"/>
        <a:ext cx="332314" cy="331420"/>
      </dsp:txXfrm>
    </dsp:sp>
    <dsp:sp modelId="{8C69C10D-7654-4968-94CA-BF4E4662584B}">
      <dsp:nvSpPr>
        <dsp:cNvPr id="0" name=""/>
        <dsp:cNvSpPr/>
      </dsp:nvSpPr>
      <dsp:spPr>
        <a:xfrm>
          <a:off x="9384931" y="2579984"/>
          <a:ext cx="2233291" cy="1339974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571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Extraction des </a:t>
          </a:r>
          <a:r>
            <a:rPr lang="fr-FR" sz="1800" b="1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features</a:t>
          </a:r>
          <a:endParaRPr lang="en-GB" sz="18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9424177" y="2619230"/>
        <a:ext cx="2154799" cy="1261482"/>
      </dsp:txXfrm>
    </dsp:sp>
    <dsp:sp modelId="{D3F8C817-6833-4602-A9C0-50B16CE83496}">
      <dsp:nvSpPr>
        <dsp:cNvPr id="0" name=""/>
        <dsp:cNvSpPr/>
      </dsp:nvSpPr>
      <dsp:spPr>
        <a:xfrm rot="10800000">
          <a:off x="8714944" y="2973043"/>
          <a:ext cx="473457" cy="5538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500" b="1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10800000">
        <a:off x="8856981" y="3083814"/>
        <a:ext cx="331420" cy="332314"/>
      </dsp:txXfrm>
    </dsp:sp>
    <dsp:sp modelId="{61522707-7CB9-45CF-B4C2-8A76FFD96FDE}">
      <dsp:nvSpPr>
        <dsp:cNvPr id="0" name=""/>
        <dsp:cNvSpPr/>
      </dsp:nvSpPr>
      <dsp:spPr>
        <a:xfrm>
          <a:off x="6258323" y="2579984"/>
          <a:ext cx="2233291" cy="1339974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571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Réduction de dimension avec PCA</a:t>
          </a:r>
          <a:endParaRPr lang="en-GB" sz="18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297569" y="2619230"/>
        <a:ext cx="2154799" cy="1261482"/>
      </dsp:txXfrm>
    </dsp:sp>
    <dsp:sp modelId="{88CEBB72-F377-4D61-8B93-65F630C447E8}">
      <dsp:nvSpPr>
        <dsp:cNvPr id="0" name=""/>
        <dsp:cNvSpPr/>
      </dsp:nvSpPr>
      <dsp:spPr>
        <a:xfrm rot="10800000">
          <a:off x="5588336" y="2973043"/>
          <a:ext cx="473457" cy="5538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300" kern="1200"/>
        </a:p>
      </dsp:txBody>
      <dsp:txXfrm rot="10800000">
        <a:off x="5730373" y="3083814"/>
        <a:ext cx="331420" cy="332314"/>
      </dsp:txXfrm>
    </dsp:sp>
    <dsp:sp modelId="{E6C79CEA-F319-43A1-BC59-A7DA69D9E3F0}">
      <dsp:nvSpPr>
        <dsp:cNvPr id="0" name=""/>
        <dsp:cNvSpPr/>
      </dsp:nvSpPr>
      <dsp:spPr>
        <a:xfrm>
          <a:off x="3131715" y="2579984"/>
          <a:ext cx="2233291" cy="1339974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571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Stockage des résultats</a:t>
          </a:r>
          <a:endParaRPr lang="en-GB" sz="18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170961" y="2619230"/>
        <a:ext cx="2154799" cy="1261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CC288D2D-946F-4EE5-B54B-9639CCCDF2E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538E44D7-8FB9-46D4-A8C2-898C3B21D33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943ECC-B4E0-410F-BD5B-AC42F878C40E}" type="datetimeFigureOut">
              <a:rPr lang="en-IN" smtClean="0"/>
              <a:t>04-08-2022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1A6AB8E-3801-4B24-98BA-67611533EE5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2C6DCF8-313E-4737-9A77-6E819F9915A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4945BE-0D87-457C-BC9C-2FF503605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90491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B7A7B9-9C14-444F-B8A2-59C6F4C88F7E}" type="datetimeFigureOut">
              <a:rPr lang="en-IN" smtClean="0"/>
              <a:t>04-08-2022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E711A0-CB55-447E-BBD8-4E262AC99E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700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711A0-CB55-447E-BBD8-4E262AC99E4D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00428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711A0-CB55-447E-BBD8-4E262AC99E4D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04691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711A0-CB55-447E-BBD8-4E262AC99E4D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19616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711A0-CB55-447E-BBD8-4E262AC99E4D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96654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711A0-CB55-447E-BBD8-4E262AC99E4D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41113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711A0-CB55-447E-BBD8-4E262AC99E4D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65656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711A0-CB55-447E-BBD8-4E262AC99E4D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712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711A0-CB55-447E-BBD8-4E262AC99E4D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24046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711A0-CB55-447E-BBD8-4E262AC99E4D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84567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711A0-CB55-447E-BBD8-4E262AC99E4D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72084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711A0-CB55-447E-BBD8-4E262AC99E4D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77194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711A0-CB55-447E-BBD8-4E262AC99E4D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51701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711A0-CB55-447E-BBD8-4E262AC99E4D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20230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711A0-CB55-447E-BBD8-4E262AC99E4D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3631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94E05B69-E069-4836-BBF6-3908C0A92B6D}"/>
              </a:ext>
            </a:extLst>
          </p:cNvPr>
          <p:cNvSpPr/>
          <p:nvPr userDrawn="1"/>
        </p:nvSpPr>
        <p:spPr>
          <a:xfrm>
            <a:off x="0" y="0"/>
            <a:ext cx="12191999" cy="6479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0D6EC38-B49F-4D82-955E-3B3E6C1481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0F51668-9D49-4749-8510-5DCE84C73C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A72270E-703A-487D-A4BF-FE5B38A22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19583-F5BC-4A60-B10D-D3DF8F8C3C32}" type="datetimeFigureOut">
              <a:rPr lang="en-IN" smtClean="0"/>
              <a:t>04-08-2022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6CD65FC-8EB8-43BF-AF64-708663520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DF824B7-D9D8-4CF9-8CFE-149E1F8F1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CCAF4-ECFC-4139-B9A2-C9322CE2796A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C547CD40-6014-4FC9-B7B8-E21146DD457F}"/>
              </a:ext>
            </a:extLst>
          </p:cNvPr>
          <p:cNvSpPr/>
          <p:nvPr userDrawn="1"/>
        </p:nvSpPr>
        <p:spPr>
          <a:xfrm>
            <a:off x="0" y="6479999"/>
            <a:ext cx="12192000" cy="37800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43958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238106-2905-4867-81ED-997CEF880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6B6799D-808D-4C43-92B5-80DE98A4CC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CFA7198-C655-40C9-90FD-FCCEB0E11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19583-F5BC-4A60-B10D-D3DF8F8C3C32}" type="datetimeFigureOut">
              <a:rPr lang="en-IN" smtClean="0"/>
              <a:t>04-08-2022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2CE2B62-5BED-486C-BB77-83228EDC3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FAA16AA-EBDA-44B3-AE5B-88B5095E9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CCAF4-ECFC-4139-B9A2-C9322CE279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844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36FD508E-CFFE-47F9-BF0B-111F39D864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93D6A2C-B2D4-49DE-9E34-CE99399ACF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2DC285D-9B0D-4971-B6DC-208196AD2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19583-F5BC-4A60-B10D-D3DF8F8C3C32}" type="datetimeFigureOut">
              <a:rPr lang="en-IN" smtClean="0"/>
              <a:t>04-08-2022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06625E2-7FBB-41AF-B353-D75E419C3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85FE20F-174D-4536-9B88-85D868835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CCAF4-ECFC-4139-B9A2-C9322CE279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0224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8FDCC9F5-F990-49E4-A646-5837BFB799DE}"/>
              </a:ext>
            </a:extLst>
          </p:cNvPr>
          <p:cNvSpPr/>
          <p:nvPr userDrawn="1"/>
        </p:nvSpPr>
        <p:spPr>
          <a:xfrm>
            <a:off x="0" y="1043999"/>
            <a:ext cx="12191999" cy="5436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48AD8D1-1DB1-4A0B-A9D6-D8D10907B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52FF058B-03AE-4B01-9AD6-6F292478669F}"/>
              </a:ext>
            </a:extLst>
          </p:cNvPr>
          <p:cNvSpPr/>
          <p:nvPr userDrawn="1"/>
        </p:nvSpPr>
        <p:spPr>
          <a:xfrm>
            <a:off x="1" y="0"/>
            <a:ext cx="12205502" cy="1043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760D53C1-2A52-4052-83EA-50D633E1AA63}"/>
              </a:ext>
            </a:extLst>
          </p:cNvPr>
          <p:cNvSpPr/>
          <p:nvPr userDrawn="1"/>
        </p:nvSpPr>
        <p:spPr>
          <a:xfrm>
            <a:off x="0" y="6479999"/>
            <a:ext cx="12192000" cy="37800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6" descr="A new brand identity for OpenClassrooms - The OpenClassrooms Blog">
            <a:extLst>
              <a:ext uri="{FF2B5EF4-FFF2-40B4-BE49-F238E27FC236}">
                <a16:creationId xmlns:a16="http://schemas.microsoft.com/office/drawing/2014/main" xmlns="" id="{CD024E5A-0F50-8C49-BAB8-753A2950E08C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2" t="31564" r="7154" b="24102"/>
          <a:stretch/>
        </p:blipFill>
        <p:spPr bwMode="auto">
          <a:xfrm>
            <a:off x="10575292" y="6032339"/>
            <a:ext cx="1557015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4676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839D59-A30D-476B-A449-7F66C4525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436914F-582F-400C-9907-22ABDDFDB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1B51A45-08A9-4C16-9AB0-91CF1C3AC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19583-F5BC-4A60-B10D-D3DF8F8C3C32}" type="datetimeFigureOut">
              <a:rPr lang="en-IN" smtClean="0"/>
              <a:t>04-08-2022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6FF65A6-4523-4895-A613-6FF8C9C9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ECBEDE5-DE63-4291-B177-06321253C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CCAF4-ECFC-4139-B9A2-C9322CE279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6209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350835-E043-4B2E-8A30-F843B9987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888EF49-420A-4B8B-BB54-BE5149415E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F1708B5-A30F-4336-991F-B4192D1A3B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28FE44A-9B32-45CC-88C8-40BCC9E0D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19583-F5BC-4A60-B10D-D3DF8F8C3C32}" type="datetimeFigureOut">
              <a:rPr lang="en-IN" smtClean="0"/>
              <a:t>04-08-2022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5971CDD-0287-4DED-B59B-E7DF2012F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357EE10-E841-41A1-9527-94BE3C3F4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CCAF4-ECFC-4139-B9A2-C9322CE279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6284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01892B-0E05-44C2-9CEE-6E2A90279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F3AAFA0-C592-4D4D-8D3D-1CDF988FC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BBD4BBD-AC0C-4C1E-943E-7B31DF6974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75B7BF0F-2A3E-4B14-99A1-8579970E8C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66EDD65F-D8C0-4182-BC63-345474AA8E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8C2725FF-F68A-4EB8-BBCC-061243406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19583-F5BC-4A60-B10D-D3DF8F8C3C32}" type="datetimeFigureOut">
              <a:rPr lang="en-IN" smtClean="0"/>
              <a:t>04-08-2022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BACC31D-4B06-4F2A-B1D0-4A3A53F60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73496945-2859-4E1C-8D1B-233A123A5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CCAF4-ECFC-4139-B9A2-C9322CE279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3569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BB7719-44E3-4733-9260-5CEFA6770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939047D1-F23E-4349-8315-F02197DAC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19583-F5BC-4A60-B10D-D3DF8F8C3C32}" type="datetimeFigureOut">
              <a:rPr lang="en-IN" smtClean="0"/>
              <a:t>04-08-2022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D09C055-698B-4B4A-BBCA-D776FD34A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5690B0E-3607-4FD4-BD57-BE0B28CD4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CCAF4-ECFC-4139-B9A2-C9322CE279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3055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C6B7E63-FD59-4FA7-9762-9003AD8E5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19583-F5BC-4A60-B10D-D3DF8F8C3C32}" type="datetimeFigureOut">
              <a:rPr lang="en-IN" smtClean="0"/>
              <a:t>04-08-2022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89AE537-6B36-4ED4-BFE8-FCFAA008A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B29EF74-202F-43E7-B875-2B406B27D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CCAF4-ECFC-4139-B9A2-C9322CE279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8866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5C381A-AE0B-4FB5-B627-1575A286F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D08670E-E789-45E0-932C-98667E5C4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770C3FA-7B62-4103-B50C-4E905F0727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5DE0200-D16D-474F-BBA2-2A8FE110A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19583-F5BC-4A60-B10D-D3DF8F8C3C32}" type="datetimeFigureOut">
              <a:rPr lang="en-IN" smtClean="0"/>
              <a:t>04-08-2022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5CC8F45-7152-4732-ADCE-07C66B1B5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254CBAC-F96D-4D5B-9307-B62D3631D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CCAF4-ECFC-4139-B9A2-C9322CE279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0450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43E76B-07C6-4426-A5F3-577463845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C58E4FDA-F19E-45E2-9D88-C1092373A4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0A8E1F8-01C4-4BCA-9D2C-FA5DA7D1F9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E1835DC-48D0-488C-A961-C2B428DED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19583-F5BC-4A60-B10D-D3DF8F8C3C32}" type="datetimeFigureOut">
              <a:rPr lang="en-IN" smtClean="0"/>
              <a:t>04-08-2022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571D779-6B2F-4035-83C4-2AC7432B1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CB3E345-F056-42F0-BD17-B7F6FFDD6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CCAF4-ECFC-4139-B9A2-C9322CE2796A}" type="slidenum">
              <a:rPr lang="en-IN" smtClean="0"/>
              <a:t>‹#›</a:t>
            </a:fld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670B551B-A96F-4BA7-95DF-FDDDFF508AEC}"/>
              </a:ext>
            </a:extLst>
          </p:cNvPr>
          <p:cNvSpPr/>
          <p:nvPr userDrawn="1"/>
        </p:nvSpPr>
        <p:spPr>
          <a:xfrm>
            <a:off x="-2263" y="-1"/>
            <a:ext cx="12193200" cy="64680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9" name="Image 5">
            <a:extLst>
              <a:ext uri="{FF2B5EF4-FFF2-40B4-BE49-F238E27FC236}">
                <a16:creationId xmlns:a16="http://schemas.microsoft.com/office/drawing/2014/main" xmlns="" id="{30EA10FA-FECD-4548-B26B-2B4EEB8EA60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8497" y="5896982"/>
            <a:ext cx="1980000" cy="528874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1CE4D53F-60AB-4AF5-A767-BD716B23A221}"/>
              </a:ext>
            </a:extLst>
          </p:cNvPr>
          <p:cNvGrpSpPr/>
          <p:nvPr userDrawn="1"/>
        </p:nvGrpSpPr>
        <p:grpSpPr>
          <a:xfrm>
            <a:off x="100807" y="5931904"/>
            <a:ext cx="1382400" cy="459029"/>
            <a:chOff x="605468" y="4101442"/>
            <a:chExt cx="1382400" cy="459029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xmlns="" id="{4799A602-BDB1-4229-A7C3-2E56400383DE}"/>
                </a:ext>
              </a:extLst>
            </p:cNvPr>
            <p:cNvSpPr/>
            <p:nvPr/>
          </p:nvSpPr>
          <p:spPr>
            <a:xfrm>
              <a:off x="605468" y="4101442"/>
              <a:ext cx="1382400" cy="4590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22" name="Image 10">
              <a:extLst>
                <a:ext uri="{FF2B5EF4-FFF2-40B4-BE49-F238E27FC236}">
                  <a16:creationId xmlns:a16="http://schemas.microsoft.com/office/drawing/2014/main" xmlns="" id="{AA14E32E-642C-4E60-A579-DBC9B00196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5468" y="4101442"/>
              <a:ext cx="1381724" cy="459029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91ACBCA6-62D9-440B-919C-AD8DF2C86859}"/>
              </a:ext>
            </a:extLst>
          </p:cNvPr>
          <p:cNvSpPr/>
          <p:nvPr userDrawn="1"/>
        </p:nvSpPr>
        <p:spPr>
          <a:xfrm>
            <a:off x="1" y="6461788"/>
            <a:ext cx="12192000" cy="3962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4692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54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49DA593-5429-4B92-A8DD-7B7E31EAE790}"/>
              </a:ext>
            </a:extLst>
          </p:cNvPr>
          <p:cNvSpPr/>
          <p:nvPr userDrawn="1"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4048BE5F-95E1-4458-9634-84B3968CF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ABBF977-EE09-4E8C-AB28-45DB586378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F57FCF6-41A5-45B4-B787-3335DCFBE6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19583-F5BC-4A60-B10D-D3DF8F8C3C32}" type="datetimeFigureOut">
              <a:rPr lang="en-IN" smtClean="0"/>
              <a:t>04-08-2022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63183D3-5BB6-49D5-A7F6-D5DADD8D86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CBD3A13-4D5A-43D6-8C53-1EAC5DF05B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CCAF4-ECFC-4139-B9A2-C9322CE2796A}" type="slidenum">
              <a:rPr lang="en-IN" smtClean="0"/>
              <a:t>‹#›</a:t>
            </a:fld>
            <a:endParaRPr lang="en-IN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xmlns="" id="{6D59ACF4-1EB7-4D18-9291-6EB26453EF9C}"/>
              </a:ext>
            </a:extLst>
          </p:cNvPr>
          <p:cNvSpPr txBox="1">
            <a:spLocks/>
          </p:cNvSpPr>
          <p:nvPr userDrawn="1"/>
        </p:nvSpPr>
        <p:spPr>
          <a:xfrm>
            <a:off x="0" y="6476762"/>
            <a:ext cx="11055928" cy="381238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IN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04/08/2022        </a:t>
            </a:r>
            <a:r>
              <a:rPr lang="en-IN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       Data Scientist        |        </a:t>
            </a:r>
            <a:r>
              <a:rPr lang="en-IN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Projet</a:t>
            </a:r>
            <a:r>
              <a:rPr lang="en-IN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        </a:t>
            </a:r>
            <a:r>
              <a:rPr lang="en-IN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       </a:t>
            </a:r>
            <a:r>
              <a:rPr lang="en-IN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IN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Déployez</a:t>
            </a:r>
            <a:r>
              <a:rPr lang="en-IN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un </a:t>
            </a:r>
            <a:r>
              <a:rPr lang="en-IN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modèle</a:t>
            </a:r>
            <a:r>
              <a:rPr lang="en-IN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</a:t>
            </a:r>
            <a:r>
              <a:rPr lang="en-IN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le cloud        </a:t>
            </a:r>
            <a:r>
              <a:rPr lang="en-IN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512744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10" Type="http://schemas.openxmlformats.org/officeDocument/2006/relationships/image" Target="../media/image12.jpeg"/><Relationship Id="rId4" Type="http://schemas.openxmlformats.org/officeDocument/2006/relationships/image" Target="../media/image6.jpeg"/><Relationship Id="rId9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6EBC22-29EC-48F8-9544-F2E4E3E2B5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994" y="3326258"/>
            <a:ext cx="9000000" cy="1042542"/>
          </a:xfrm>
          <a:ln w="19050">
            <a:solidFill>
              <a:schemeClr val="tx1"/>
            </a:solidFill>
          </a:ln>
        </p:spPr>
        <p:txBody>
          <a:bodyPr anchor="ctr">
            <a:noAutofit/>
          </a:bodyPr>
          <a:lstStyle/>
          <a:p>
            <a:r>
              <a:rPr lang="fr-FR" sz="3200" b="1" dirty="0" smtClean="0">
                <a:latin typeface="Arial"/>
                <a:cs typeface="Arial"/>
              </a:rPr>
              <a:t>Déployez un modèle dans le </a:t>
            </a:r>
            <a:r>
              <a:rPr lang="fr-FR" sz="3200" b="1" dirty="0" err="1" smtClean="0">
                <a:latin typeface="Arial"/>
                <a:cs typeface="Arial"/>
              </a:rPr>
              <a:t>cloud</a:t>
            </a:r>
            <a:endParaRPr lang="fr-FR" sz="3200" b="1" dirty="0">
              <a:latin typeface="Arial"/>
              <a:cs typeface="Arial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AF40D26-1F32-4D3B-BE07-C82B813D0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4673" y="1905124"/>
            <a:ext cx="8671910" cy="3880352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dirty="0">
                <a:latin typeface="Arial"/>
                <a:cs typeface="Arial"/>
              </a:rPr>
              <a:t>Formation: Data </a:t>
            </a:r>
            <a:r>
              <a:rPr lang="fr-FR" dirty="0" err="1">
                <a:latin typeface="Arial"/>
                <a:cs typeface="Arial"/>
              </a:rPr>
              <a:t>Scientist</a:t>
            </a:r>
            <a:endParaRPr lang="fr-FR" dirty="0">
              <a:latin typeface="Arial"/>
              <a:cs typeface="Arial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dirty="0">
                <a:latin typeface="Arial"/>
                <a:cs typeface="Arial"/>
              </a:rPr>
              <a:t>Projet </a:t>
            </a:r>
            <a:r>
              <a:rPr lang="fr-FR" dirty="0" smtClean="0">
                <a:latin typeface="Arial"/>
                <a:cs typeface="Arial"/>
              </a:rPr>
              <a:t>8</a:t>
            </a:r>
            <a:endParaRPr lang="fr-FR" dirty="0">
              <a:latin typeface="Arial"/>
              <a:cs typeface="Arial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Prashanth THIRUNAVUKKARASU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dirty="0" smtClean="0">
                <a:latin typeface="Arial"/>
                <a:cs typeface="Arial"/>
              </a:rPr>
              <a:t>4 août </a:t>
            </a:r>
            <a:r>
              <a:rPr lang="fr-FR" dirty="0">
                <a:latin typeface="Arial"/>
                <a:cs typeface="Arial"/>
              </a:rPr>
              <a:t>2022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7E45519-7370-400C-95CF-530B68EC497E}"/>
              </a:ext>
            </a:extLst>
          </p:cNvPr>
          <p:cNvSpPr txBox="1"/>
          <p:nvPr/>
        </p:nvSpPr>
        <p:spPr>
          <a:xfrm>
            <a:off x="10604537" y="6493236"/>
            <a:ext cx="14055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Page </a:t>
            </a:r>
            <a:r>
              <a:rPr lang="en-IN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1/19           </a:t>
            </a:r>
            <a:endParaRPr lang="en-IN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30" name="Picture 6" descr="A new brand identity for OpenClassrooms - The OpenClassrooms Blog">
            <a:extLst>
              <a:ext uri="{FF2B5EF4-FFF2-40B4-BE49-F238E27FC236}">
                <a16:creationId xmlns:a16="http://schemas.microsoft.com/office/drawing/2014/main" xmlns="" id="{CD024E5A-0F50-8C49-BAB8-753A2950E0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2" t="31564" r="7154" b="24102"/>
          <a:stretch/>
        </p:blipFill>
        <p:spPr bwMode="auto">
          <a:xfrm>
            <a:off x="4025147" y="500674"/>
            <a:ext cx="4141694" cy="957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861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F65FBD-8559-4BC3-A810-29D9209533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6000" y="310143"/>
            <a:ext cx="10515600" cy="86855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3400" b="1" dirty="0" err="1" smtClean="0">
                <a:solidFill>
                  <a:schemeClr val="bg1"/>
                </a:solidFill>
                <a:latin typeface="Arial"/>
                <a:cs typeface="Arial"/>
              </a:rPr>
              <a:t>L’architecture</a:t>
            </a:r>
            <a:r>
              <a:rPr lang="en-GB" sz="3400" b="1" dirty="0" smtClean="0">
                <a:solidFill>
                  <a:schemeClr val="bg1"/>
                </a:solidFill>
                <a:latin typeface="Arial"/>
                <a:cs typeface="Arial"/>
              </a:rPr>
              <a:t> Big Data</a:t>
            </a:r>
            <a:endParaRPr lang="en-US" dirty="0">
              <a:solidFill>
                <a:schemeClr val="bg1"/>
              </a:solidFill>
              <a:cs typeface="Calibri Light" panose="020F0302020204030204"/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xmlns="" id="{1B0C8FAF-56B8-4B64-AED7-5A6BB683B49A}"/>
              </a:ext>
            </a:extLst>
          </p:cNvPr>
          <p:cNvSpPr txBox="1">
            <a:spLocks/>
          </p:cNvSpPr>
          <p:nvPr/>
        </p:nvSpPr>
        <p:spPr>
          <a:xfrm>
            <a:off x="246000" y="1233711"/>
            <a:ext cx="11243256" cy="5204514"/>
          </a:xfrm>
          <a:prstGeom prst="rect">
            <a:avLst/>
          </a:prstGeom>
        </p:spPr>
        <p:txBody>
          <a:bodyPr vert="horz" lIns="91440" tIns="45720" rIns="91440" bIns="45720" numCol="1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FR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					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97E45519-7370-400C-95CF-530B68EC497E}"/>
              </a:ext>
            </a:extLst>
          </p:cNvPr>
          <p:cNvSpPr txBox="1"/>
          <p:nvPr/>
        </p:nvSpPr>
        <p:spPr>
          <a:xfrm>
            <a:off x="10604537" y="6493236"/>
            <a:ext cx="15874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IN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Page 10/19</a:t>
            </a:r>
            <a:endParaRPr lang="en-IN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9125D99D-8C28-4C5A-8A97-F307AD6BA811}"/>
              </a:ext>
            </a:extLst>
          </p:cNvPr>
          <p:cNvGrpSpPr/>
          <p:nvPr/>
        </p:nvGrpSpPr>
        <p:grpSpPr>
          <a:xfrm>
            <a:off x="246000" y="90456"/>
            <a:ext cx="11700000" cy="360000"/>
            <a:chOff x="2587067" y="115305"/>
            <a:chExt cx="7020000" cy="360000"/>
          </a:xfrm>
          <a:solidFill>
            <a:srgbClr val="FFC000">
              <a:alpha val="80000"/>
            </a:srgbClr>
          </a:solidFill>
        </p:grpSpPr>
        <p:sp>
          <p:nvSpPr>
            <p:cNvPr id="13" name="Arrow: Chevron 13">
              <a:extLst>
                <a:ext uri="{FF2B5EF4-FFF2-40B4-BE49-F238E27FC236}">
                  <a16:creationId xmlns:a16="http://schemas.microsoft.com/office/drawing/2014/main" xmlns="" id="{239E3E3D-B2E0-4BA1-ABD1-AC8B97BBAA93}"/>
                </a:ext>
              </a:extLst>
            </p:cNvPr>
            <p:cNvSpPr/>
            <p:nvPr/>
          </p:nvSpPr>
          <p:spPr>
            <a:xfrm>
              <a:off x="7267067" y="115305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Conclusions</a:t>
              </a:r>
              <a:endParaRPr lang="en-I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Arrow: Chevron 14">
              <a:extLst>
                <a:ext uri="{FF2B5EF4-FFF2-40B4-BE49-F238E27FC236}">
                  <a16:creationId xmlns:a16="http://schemas.microsoft.com/office/drawing/2014/main" xmlns="" id="{85312030-12B7-4B07-987F-FB44CC3C5EFB}"/>
                </a:ext>
              </a:extLst>
            </p:cNvPr>
            <p:cNvSpPr/>
            <p:nvPr/>
          </p:nvSpPr>
          <p:spPr>
            <a:xfrm>
              <a:off x="4927067" y="115305"/>
              <a:ext cx="2340000" cy="360000"/>
            </a:xfrm>
            <a:prstGeom prst="chevron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Modélisation</a:t>
              </a:r>
              <a:endParaRPr lang="en-I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Arrow: Chevron 15">
              <a:extLst>
                <a:ext uri="{FF2B5EF4-FFF2-40B4-BE49-F238E27FC236}">
                  <a16:creationId xmlns:a16="http://schemas.microsoft.com/office/drawing/2014/main" xmlns="" id="{D15A877B-B801-4C6B-837D-641DFD87BC1E}"/>
                </a:ext>
              </a:extLst>
            </p:cNvPr>
            <p:cNvSpPr/>
            <p:nvPr/>
          </p:nvSpPr>
          <p:spPr>
            <a:xfrm>
              <a:off x="2587067" y="115305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Problématique</a:t>
              </a:r>
              <a:endParaRPr lang="en-I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262088682"/>
              </p:ext>
            </p:extLst>
          </p:nvPr>
        </p:nvGraphicFramePr>
        <p:xfrm>
          <a:off x="246000" y="1762359"/>
          <a:ext cx="11623331" cy="42666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8288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F65FBD-8559-4BC3-A810-29D9209533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6000" y="310143"/>
            <a:ext cx="10515600" cy="86855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400" b="1" dirty="0" smtClean="0">
                <a:solidFill>
                  <a:schemeClr val="bg1"/>
                </a:solidFill>
                <a:latin typeface="Arial"/>
                <a:cs typeface="Arial"/>
              </a:rPr>
              <a:t>Instance EC2 &amp; AWS Bucket S3</a:t>
            </a:r>
            <a:endParaRPr lang="en-US" dirty="0">
              <a:solidFill>
                <a:schemeClr val="bg1"/>
              </a:solidFill>
              <a:cs typeface="Calibri Light" panose="020F0302020204030204"/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xmlns="" id="{1B0C8FAF-56B8-4B64-AED7-5A6BB683B49A}"/>
              </a:ext>
            </a:extLst>
          </p:cNvPr>
          <p:cNvSpPr txBox="1">
            <a:spLocks/>
          </p:cNvSpPr>
          <p:nvPr/>
        </p:nvSpPr>
        <p:spPr>
          <a:xfrm>
            <a:off x="386768" y="1256315"/>
            <a:ext cx="6918157" cy="5204514"/>
          </a:xfrm>
          <a:prstGeom prst="rect">
            <a:avLst/>
          </a:prstGeom>
        </p:spPr>
        <p:txBody>
          <a:bodyPr vert="horz" lIns="91440" tIns="45720" rIns="91440" bIns="45720" numCol="1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AWS EC2</a:t>
            </a:r>
          </a:p>
          <a:p>
            <a:pPr marL="0" indent="0">
              <a:buNone/>
            </a:pPr>
            <a:endParaRPr lang="fr-FR" sz="1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FR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Type d’instance: </a:t>
            </a: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t2.x.large</a:t>
            </a:r>
          </a:p>
          <a:p>
            <a:r>
              <a:rPr lang="fr-FR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vCPU</a:t>
            </a: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: 4</a:t>
            </a:r>
          </a:p>
          <a:p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Crédits CPU/heure: 54</a:t>
            </a:r>
          </a:p>
          <a:p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Mémoire: 16 </a:t>
            </a:r>
            <a:r>
              <a:rPr lang="fr-FR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G.o</a:t>
            </a: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Performance réseau: modéré</a:t>
            </a:r>
          </a:p>
          <a:p>
            <a:endParaRPr lang="fr-FR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FR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Plateforme:</a:t>
            </a: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Ubuntu</a:t>
            </a: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(Linux/Unix)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				</a:t>
            </a:r>
            <a:endParaRPr lang="fr-FR" sz="1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FR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Rôle IAM:</a:t>
            </a: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ec2-s3-full-access	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endParaRPr lang="fr-FR" sz="1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FR" sz="1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Region</a:t>
            </a:r>
            <a:r>
              <a:rPr lang="fr-FR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Paris (ue-west-3)	</a:t>
            </a:r>
            <a:endParaRPr lang="fr-FR" sz="1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FR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Amazon Machine Image</a:t>
            </a: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fr-FR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Ubuntu</a:t>
            </a: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22.04 LTS (</a:t>
            </a:r>
            <a:r>
              <a:rPr lang="fr-FR" sz="1800" dirty="0" err="1">
                <a:latin typeface="Arial" panose="020B0604020202020204" pitchFamily="34" charset="0"/>
                <a:cs typeface="Arial" panose="020B0604020202020204" pitchFamily="34" charset="0"/>
              </a:rPr>
              <a:t>Jammy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800" dirty="0" err="1">
                <a:latin typeface="Arial" panose="020B0604020202020204" pitchFamily="34" charset="0"/>
                <a:cs typeface="Arial" panose="020B0604020202020204" pitchFamily="34" charset="0"/>
              </a:rPr>
              <a:t>Jellyfish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			ami-0042da0ea9ad6dd83</a:t>
            </a:r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97E45519-7370-400C-95CF-530B68EC497E}"/>
              </a:ext>
            </a:extLst>
          </p:cNvPr>
          <p:cNvSpPr txBox="1"/>
          <p:nvPr/>
        </p:nvSpPr>
        <p:spPr>
          <a:xfrm>
            <a:off x="10604537" y="6493236"/>
            <a:ext cx="15874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Page </a:t>
            </a:r>
            <a:r>
              <a:rPr lang="en-IN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11/19           </a:t>
            </a:r>
            <a:endParaRPr lang="en-IN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9125D99D-8C28-4C5A-8A97-F307AD6BA811}"/>
              </a:ext>
            </a:extLst>
          </p:cNvPr>
          <p:cNvGrpSpPr/>
          <p:nvPr/>
        </p:nvGrpSpPr>
        <p:grpSpPr>
          <a:xfrm>
            <a:off x="246000" y="90456"/>
            <a:ext cx="11700000" cy="360000"/>
            <a:chOff x="2587067" y="115305"/>
            <a:chExt cx="7020000" cy="360000"/>
          </a:xfrm>
          <a:solidFill>
            <a:srgbClr val="FFC000">
              <a:alpha val="80000"/>
            </a:srgbClr>
          </a:solidFill>
        </p:grpSpPr>
        <p:sp>
          <p:nvSpPr>
            <p:cNvPr id="13" name="Arrow: Chevron 13">
              <a:extLst>
                <a:ext uri="{FF2B5EF4-FFF2-40B4-BE49-F238E27FC236}">
                  <a16:creationId xmlns:a16="http://schemas.microsoft.com/office/drawing/2014/main" xmlns="" id="{239E3E3D-B2E0-4BA1-ABD1-AC8B97BBAA93}"/>
                </a:ext>
              </a:extLst>
            </p:cNvPr>
            <p:cNvSpPr/>
            <p:nvPr/>
          </p:nvSpPr>
          <p:spPr>
            <a:xfrm>
              <a:off x="7267067" y="115305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Conclusions</a:t>
              </a:r>
              <a:endParaRPr lang="en-I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Arrow: Chevron 14">
              <a:extLst>
                <a:ext uri="{FF2B5EF4-FFF2-40B4-BE49-F238E27FC236}">
                  <a16:creationId xmlns:a16="http://schemas.microsoft.com/office/drawing/2014/main" xmlns="" id="{85312030-12B7-4B07-987F-FB44CC3C5EFB}"/>
                </a:ext>
              </a:extLst>
            </p:cNvPr>
            <p:cNvSpPr/>
            <p:nvPr/>
          </p:nvSpPr>
          <p:spPr>
            <a:xfrm>
              <a:off x="4927067" y="115305"/>
              <a:ext cx="2340000" cy="360000"/>
            </a:xfrm>
            <a:prstGeom prst="chevron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Modélisation</a:t>
              </a:r>
              <a:endParaRPr lang="en-I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Arrow: Chevron 15">
              <a:extLst>
                <a:ext uri="{FF2B5EF4-FFF2-40B4-BE49-F238E27FC236}">
                  <a16:creationId xmlns:a16="http://schemas.microsoft.com/office/drawing/2014/main" xmlns="" id="{D15A877B-B801-4C6B-837D-641DFD87BC1E}"/>
                </a:ext>
              </a:extLst>
            </p:cNvPr>
            <p:cNvSpPr/>
            <p:nvPr/>
          </p:nvSpPr>
          <p:spPr>
            <a:xfrm>
              <a:off x="2587067" y="115305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Problématique</a:t>
              </a:r>
              <a:endParaRPr lang="en-I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xmlns="" id="{1B0C8FAF-56B8-4B64-AED7-5A6BB683B49A}"/>
              </a:ext>
            </a:extLst>
          </p:cNvPr>
          <p:cNvSpPr txBox="1">
            <a:spLocks/>
          </p:cNvSpPr>
          <p:nvPr/>
        </p:nvSpPr>
        <p:spPr>
          <a:xfrm>
            <a:off x="7410228" y="1256315"/>
            <a:ext cx="4199569" cy="5204514"/>
          </a:xfrm>
          <a:prstGeom prst="rect">
            <a:avLst/>
          </a:prstGeom>
        </p:spPr>
        <p:txBody>
          <a:bodyPr vert="horz" lIns="91440" tIns="45720" rIns="91440" bIns="45720" numCol="1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AWS </a:t>
            </a:r>
            <a:r>
              <a:rPr lang="fr-FR" sz="1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Bucket</a:t>
            </a:r>
            <a:r>
              <a:rPr lang="fr-FR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S3</a:t>
            </a:r>
          </a:p>
          <a:p>
            <a:pPr marL="0" indent="0">
              <a:buNone/>
            </a:pPr>
            <a:endParaRPr lang="fr-FR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FR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Nom du </a:t>
            </a:r>
            <a:r>
              <a:rPr lang="fr-FR" sz="1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bucket</a:t>
            </a:r>
            <a:r>
              <a:rPr lang="fr-FR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endParaRPr lang="fr-FR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	pt-oc-projet-8</a:t>
            </a:r>
          </a:p>
          <a:p>
            <a:pPr marL="0" indent="0">
              <a:buNone/>
            </a:pPr>
            <a:endParaRPr lang="fr-FR" sz="1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FR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Région:</a:t>
            </a:r>
          </a:p>
          <a:p>
            <a:pPr marL="0" indent="0">
              <a:buNone/>
            </a:pP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		EU 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(Paris) eu-west-3</a:t>
            </a:r>
            <a:endParaRPr lang="fr-FR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FR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Autorisations:</a:t>
            </a:r>
          </a:p>
          <a:p>
            <a:pPr marL="0" indent="0">
              <a:buNone/>
            </a:pP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		Public</a:t>
            </a:r>
          </a:p>
          <a:p>
            <a:pPr marL="0" indent="0">
              <a:buNone/>
            </a:pPr>
            <a:endParaRPr lang="fr-FR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FR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Nombre d’images stockées:</a:t>
            </a:r>
          </a:p>
          <a:p>
            <a:pPr marL="0" indent="0">
              <a:buNone/>
            </a:pPr>
            <a:r>
              <a:rPr lang="fr-FR" sz="18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fr-FR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1001</a:t>
            </a:r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3153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F65FBD-8559-4BC3-A810-29D9209533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6000" y="310143"/>
            <a:ext cx="10515600" cy="86855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400" b="1" dirty="0" err="1" smtClean="0">
                <a:solidFill>
                  <a:schemeClr val="bg1"/>
                </a:solidFill>
                <a:latin typeface="Arial"/>
                <a:cs typeface="Arial"/>
              </a:rPr>
              <a:t>Modélisation</a:t>
            </a:r>
            <a:r>
              <a:rPr lang="en-US" sz="3400" b="1" dirty="0" smtClean="0">
                <a:solidFill>
                  <a:schemeClr val="bg1"/>
                </a:solidFill>
                <a:latin typeface="Arial"/>
                <a:cs typeface="Arial"/>
              </a:rPr>
              <a:t> avec </a:t>
            </a:r>
            <a:r>
              <a:rPr lang="en-US" sz="3400" b="1" dirty="0" err="1" smtClean="0">
                <a:solidFill>
                  <a:schemeClr val="bg1"/>
                </a:solidFill>
                <a:latin typeface="Arial"/>
                <a:cs typeface="Arial"/>
              </a:rPr>
              <a:t>Pyspark</a:t>
            </a:r>
            <a:endParaRPr lang="en-US" dirty="0">
              <a:solidFill>
                <a:schemeClr val="bg1"/>
              </a:solidFill>
              <a:cs typeface="Calibri Light" panose="020F0302020204030204"/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xmlns="" id="{1B0C8FAF-56B8-4B64-AED7-5A6BB683B49A}"/>
              </a:ext>
            </a:extLst>
          </p:cNvPr>
          <p:cNvSpPr txBox="1">
            <a:spLocks/>
          </p:cNvSpPr>
          <p:nvPr/>
        </p:nvSpPr>
        <p:spPr>
          <a:xfrm>
            <a:off x="246000" y="1178701"/>
            <a:ext cx="11243256" cy="5204514"/>
          </a:xfrm>
          <a:prstGeom prst="rect">
            <a:avLst/>
          </a:prstGeom>
        </p:spPr>
        <p:txBody>
          <a:bodyPr vert="horz" lIns="91440" tIns="45720" rIns="91440" bIns="45720" numCol="1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Installation des dépendances:</a:t>
            </a:r>
          </a:p>
          <a:p>
            <a:r>
              <a:rPr lang="fr-FR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apt-get</a:t>
            </a:r>
            <a:endParaRPr lang="fr-FR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openjdk-8-jdk-headless</a:t>
            </a:r>
          </a:p>
          <a:p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spark-2.3.1-bin-hadoop2.7.tgz</a:t>
            </a:r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FR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Accès au </a:t>
            </a:r>
            <a:r>
              <a:rPr lang="fr-FR" sz="1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bucket</a:t>
            </a:r>
            <a:r>
              <a:rPr lang="fr-FR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avec </a:t>
            </a:r>
            <a:r>
              <a:rPr lang="fr-FR" sz="1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crédentiels</a:t>
            </a:r>
            <a:r>
              <a:rPr lang="fr-FR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fr-FR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FR" sz="1800" dirty="0" err="1">
                <a:latin typeface="Arial" panose="020B0604020202020204" pitchFamily="34" charset="0"/>
                <a:cs typeface="Arial" panose="020B0604020202020204" pitchFamily="34" charset="0"/>
              </a:rPr>
              <a:t>access_key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 = 'AKIA6PJUFSRR3E6Y5NOI'</a:t>
            </a:r>
          </a:p>
          <a:p>
            <a:pPr marL="0" indent="0">
              <a:buNone/>
            </a:pPr>
            <a:r>
              <a:rPr lang="fr-FR" sz="1800" dirty="0" err="1">
                <a:latin typeface="Arial" panose="020B0604020202020204" pitchFamily="34" charset="0"/>
                <a:cs typeface="Arial" panose="020B0604020202020204" pitchFamily="34" charset="0"/>
              </a:rPr>
              <a:t>secret_access_key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 = 'zfeYb5TZQcsyOmbQAsyT2jbyt/rbs9gDTYExdC/Y' </a:t>
            </a:r>
            <a:endParaRPr lang="fr-FR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FR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Accès aux images refusé:</a:t>
            </a:r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FR" sz="1800" dirty="0" err="1">
                <a:latin typeface="Arial" panose="020B0604020202020204" pitchFamily="34" charset="0"/>
                <a:cs typeface="Arial" panose="020B0604020202020204" pitchFamily="34" charset="0"/>
              </a:rPr>
              <a:t>images_df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fr-FR" sz="1800" dirty="0" err="1">
                <a:latin typeface="Arial" panose="020B0604020202020204" pitchFamily="34" charset="0"/>
                <a:cs typeface="Arial" panose="020B0604020202020204" pitchFamily="34" charset="0"/>
              </a:rPr>
              <a:t>spark.read.format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fr-FR" sz="1800" dirty="0" err="1">
                <a:latin typeface="Arial" panose="020B0604020202020204" pitchFamily="34" charset="0"/>
                <a:cs typeface="Arial" panose="020B0604020202020204" pitchFamily="34" charset="0"/>
              </a:rPr>
              <a:t>binaryFile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") \</a:t>
            </a:r>
          </a:p>
          <a:p>
            <a:pPr marL="0" indent="0">
              <a:buNone/>
            </a:pP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	      .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option("</a:t>
            </a:r>
            <a:r>
              <a:rPr lang="fr-FR" sz="1800" dirty="0" err="1">
                <a:latin typeface="Arial" panose="020B0604020202020204" pitchFamily="34" charset="0"/>
                <a:cs typeface="Arial" panose="020B0604020202020204" pitchFamily="34" charset="0"/>
              </a:rPr>
              <a:t>pathGlobFilter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", "*.</a:t>
            </a:r>
            <a:r>
              <a:rPr lang="fr-FR" sz="1800" dirty="0" err="1">
                <a:latin typeface="Arial" panose="020B0604020202020204" pitchFamily="34" charset="0"/>
                <a:cs typeface="Arial" panose="020B0604020202020204" pitchFamily="34" charset="0"/>
              </a:rPr>
              <a:t>jpg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") \</a:t>
            </a:r>
          </a:p>
          <a:p>
            <a:pPr marL="0" indent="0">
              <a:buNone/>
            </a:pP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	 </a:t>
            </a: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    .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option("</a:t>
            </a:r>
            <a:r>
              <a:rPr lang="fr-FR" sz="1800" dirty="0" err="1">
                <a:latin typeface="Arial" panose="020B0604020202020204" pitchFamily="34" charset="0"/>
                <a:cs typeface="Arial" panose="020B0604020202020204" pitchFamily="34" charset="0"/>
              </a:rPr>
              <a:t>recursiveFileLookup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", "</a:t>
            </a:r>
            <a:r>
              <a:rPr lang="fr-FR" sz="1800" dirty="0" err="1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") \</a:t>
            </a:r>
          </a:p>
          <a:p>
            <a:pPr marL="0" indent="0">
              <a:buNone/>
            </a:pP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  	 </a:t>
            </a: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    .</a:t>
            </a:r>
            <a:r>
              <a:rPr lang="fr-FR" sz="1800" dirty="0" err="1">
                <a:latin typeface="Arial" panose="020B0604020202020204" pitchFamily="34" charset="0"/>
                <a:cs typeface="Arial" panose="020B0604020202020204" pitchFamily="34" charset="0"/>
              </a:rPr>
              <a:t>load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800" dirty="0" err="1">
                <a:latin typeface="Arial" panose="020B0604020202020204" pitchFamily="34" charset="0"/>
                <a:cs typeface="Arial" panose="020B0604020202020204" pitchFamily="34" charset="0"/>
              </a:rPr>
              <a:t>data_path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97E45519-7370-400C-95CF-530B68EC497E}"/>
              </a:ext>
            </a:extLst>
          </p:cNvPr>
          <p:cNvSpPr txBox="1"/>
          <p:nvPr/>
        </p:nvSpPr>
        <p:spPr>
          <a:xfrm>
            <a:off x="10604537" y="6493236"/>
            <a:ext cx="15874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Page </a:t>
            </a:r>
            <a:r>
              <a:rPr lang="en-IN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12/19         </a:t>
            </a:r>
            <a:endParaRPr lang="en-IN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9125D99D-8C28-4C5A-8A97-F307AD6BA811}"/>
              </a:ext>
            </a:extLst>
          </p:cNvPr>
          <p:cNvGrpSpPr/>
          <p:nvPr/>
        </p:nvGrpSpPr>
        <p:grpSpPr>
          <a:xfrm>
            <a:off x="246000" y="90456"/>
            <a:ext cx="11700000" cy="360000"/>
            <a:chOff x="2587067" y="115305"/>
            <a:chExt cx="7020000" cy="360000"/>
          </a:xfrm>
          <a:solidFill>
            <a:srgbClr val="FFC000">
              <a:alpha val="80000"/>
            </a:srgbClr>
          </a:solidFill>
        </p:grpSpPr>
        <p:sp>
          <p:nvSpPr>
            <p:cNvPr id="13" name="Arrow: Chevron 13">
              <a:extLst>
                <a:ext uri="{FF2B5EF4-FFF2-40B4-BE49-F238E27FC236}">
                  <a16:creationId xmlns:a16="http://schemas.microsoft.com/office/drawing/2014/main" xmlns="" id="{239E3E3D-B2E0-4BA1-ABD1-AC8B97BBAA93}"/>
                </a:ext>
              </a:extLst>
            </p:cNvPr>
            <p:cNvSpPr/>
            <p:nvPr/>
          </p:nvSpPr>
          <p:spPr>
            <a:xfrm>
              <a:off x="7267067" y="115305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Conclusions</a:t>
              </a:r>
              <a:endParaRPr lang="en-I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Arrow: Chevron 14">
              <a:extLst>
                <a:ext uri="{FF2B5EF4-FFF2-40B4-BE49-F238E27FC236}">
                  <a16:creationId xmlns:a16="http://schemas.microsoft.com/office/drawing/2014/main" xmlns="" id="{85312030-12B7-4B07-987F-FB44CC3C5EFB}"/>
                </a:ext>
              </a:extLst>
            </p:cNvPr>
            <p:cNvSpPr/>
            <p:nvPr/>
          </p:nvSpPr>
          <p:spPr>
            <a:xfrm>
              <a:off x="4927067" y="115305"/>
              <a:ext cx="2340000" cy="360000"/>
            </a:xfrm>
            <a:prstGeom prst="chevron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Modélisation</a:t>
              </a:r>
              <a:endParaRPr lang="en-I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Arrow: Chevron 15">
              <a:extLst>
                <a:ext uri="{FF2B5EF4-FFF2-40B4-BE49-F238E27FC236}">
                  <a16:creationId xmlns:a16="http://schemas.microsoft.com/office/drawing/2014/main" xmlns="" id="{D15A877B-B801-4C6B-837D-641DFD87BC1E}"/>
                </a:ext>
              </a:extLst>
            </p:cNvPr>
            <p:cNvSpPr/>
            <p:nvPr/>
          </p:nvSpPr>
          <p:spPr>
            <a:xfrm>
              <a:off x="2587067" y="115305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Problématique</a:t>
              </a:r>
              <a:endParaRPr lang="en-I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000" y="5725990"/>
            <a:ext cx="8486775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36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F65FBD-8559-4BC3-A810-29D9209533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6000" y="310143"/>
            <a:ext cx="10515600" cy="86855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400" b="1" dirty="0" err="1" smtClean="0">
                <a:solidFill>
                  <a:schemeClr val="bg1"/>
                </a:solidFill>
                <a:latin typeface="Arial"/>
                <a:cs typeface="Arial"/>
              </a:rPr>
              <a:t>Prétraitement</a:t>
            </a:r>
            <a:r>
              <a:rPr lang="en-US" sz="3400" b="1" dirty="0" smtClean="0">
                <a:solidFill>
                  <a:schemeClr val="bg1"/>
                </a:solidFill>
                <a:latin typeface="Arial"/>
                <a:cs typeface="Arial"/>
              </a:rPr>
              <a:t> des images</a:t>
            </a:r>
            <a:endParaRPr lang="en-US" dirty="0">
              <a:solidFill>
                <a:schemeClr val="bg1"/>
              </a:solidFill>
              <a:cs typeface="Calibri Light" panose="020F0302020204030204"/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xmlns="" id="{1B0C8FAF-56B8-4B64-AED7-5A6BB683B49A}"/>
              </a:ext>
            </a:extLst>
          </p:cNvPr>
          <p:cNvSpPr txBox="1">
            <a:spLocks/>
          </p:cNvSpPr>
          <p:nvPr/>
        </p:nvSpPr>
        <p:spPr>
          <a:xfrm>
            <a:off x="246000" y="1211947"/>
            <a:ext cx="11243256" cy="5204514"/>
          </a:xfrm>
          <a:prstGeom prst="rect">
            <a:avLst/>
          </a:prstGeom>
        </p:spPr>
        <p:txBody>
          <a:bodyPr vert="horz" lIns="91440" tIns="45720" rIns="91440" bIns="45720" numCol="1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Original Image				</a:t>
            </a:r>
            <a:r>
              <a:rPr lang="fr-FR" sz="1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Resized</a:t>
            </a:r>
            <a:r>
              <a:rPr lang="fr-FR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Image				</a:t>
            </a:r>
            <a:r>
              <a:rPr lang="fr-FR" sz="1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Denoising</a:t>
            </a:r>
            <a:endParaRPr lang="fr-FR" sz="1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sz="1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sz="1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sz="1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2400"/>
              </a:spcBef>
              <a:spcAft>
                <a:spcPts val="1200"/>
              </a:spcAft>
              <a:buNone/>
            </a:pPr>
            <a:r>
              <a:rPr lang="fr-FR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			Flou Gauss			</a:t>
            </a:r>
            <a:r>
              <a:rPr lang="fr-FR" sz="1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Equalization</a:t>
            </a:r>
            <a:r>
              <a:rPr lang="fr-FR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&amp; Auto </a:t>
            </a:r>
            <a:r>
              <a:rPr lang="fr-FR" sz="1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contrast</a:t>
            </a:r>
            <a:endParaRPr lang="fr-FR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97E45519-7370-400C-95CF-530B68EC497E}"/>
              </a:ext>
            </a:extLst>
          </p:cNvPr>
          <p:cNvSpPr txBox="1"/>
          <p:nvPr/>
        </p:nvSpPr>
        <p:spPr>
          <a:xfrm>
            <a:off x="10604537" y="6493236"/>
            <a:ext cx="15874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Page </a:t>
            </a:r>
            <a:r>
              <a:rPr lang="en-IN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13/19           </a:t>
            </a:r>
            <a:endParaRPr lang="en-IN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9125D99D-8C28-4C5A-8A97-F307AD6BA811}"/>
              </a:ext>
            </a:extLst>
          </p:cNvPr>
          <p:cNvGrpSpPr/>
          <p:nvPr/>
        </p:nvGrpSpPr>
        <p:grpSpPr>
          <a:xfrm>
            <a:off x="246000" y="90456"/>
            <a:ext cx="11700000" cy="360000"/>
            <a:chOff x="2587067" y="115305"/>
            <a:chExt cx="7020000" cy="360000"/>
          </a:xfrm>
          <a:solidFill>
            <a:srgbClr val="FFC000">
              <a:alpha val="80000"/>
            </a:srgbClr>
          </a:solidFill>
        </p:grpSpPr>
        <p:sp>
          <p:nvSpPr>
            <p:cNvPr id="13" name="Arrow: Chevron 13">
              <a:extLst>
                <a:ext uri="{FF2B5EF4-FFF2-40B4-BE49-F238E27FC236}">
                  <a16:creationId xmlns:a16="http://schemas.microsoft.com/office/drawing/2014/main" xmlns="" id="{239E3E3D-B2E0-4BA1-ABD1-AC8B97BBAA93}"/>
                </a:ext>
              </a:extLst>
            </p:cNvPr>
            <p:cNvSpPr/>
            <p:nvPr/>
          </p:nvSpPr>
          <p:spPr>
            <a:xfrm>
              <a:off x="7267067" y="115305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Conclusions</a:t>
              </a:r>
              <a:endParaRPr lang="en-I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Arrow: Chevron 14">
              <a:extLst>
                <a:ext uri="{FF2B5EF4-FFF2-40B4-BE49-F238E27FC236}">
                  <a16:creationId xmlns:a16="http://schemas.microsoft.com/office/drawing/2014/main" xmlns="" id="{85312030-12B7-4B07-987F-FB44CC3C5EFB}"/>
                </a:ext>
              </a:extLst>
            </p:cNvPr>
            <p:cNvSpPr/>
            <p:nvPr/>
          </p:nvSpPr>
          <p:spPr>
            <a:xfrm>
              <a:off x="4927067" y="115305"/>
              <a:ext cx="2340000" cy="360000"/>
            </a:xfrm>
            <a:prstGeom prst="chevron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Modélisation</a:t>
              </a:r>
              <a:endParaRPr lang="en-I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Arrow: Chevron 15">
              <a:extLst>
                <a:ext uri="{FF2B5EF4-FFF2-40B4-BE49-F238E27FC236}">
                  <a16:creationId xmlns:a16="http://schemas.microsoft.com/office/drawing/2014/main" xmlns="" id="{D15A877B-B801-4C6B-837D-641DFD87BC1E}"/>
                </a:ext>
              </a:extLst>
            </p:cNvPr>
            <p:cNvSpPr/>
            <p:nvPr/>
          </p:nvSpPr>
          <p:spPr>
            <a:xfrm>
              <a:off x="2587067" y="115305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Problématique</a:t>
              </a:r>
              <a:endParaRPr lang="en-I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62" y="1516537"/>
            <a:ext cx="3009900" cy="25336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9837" y="1583212"/>
            <a:ext cx="2447925" cy="24003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41331" y="1625545"/>
            <a:ext cx="2447925" cy="24003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58060" y="4244187"/>
            <a:ext cx="2447925" cy="24003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18044" y="4253871"/>
            <a:ext cx="2447925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95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F65FBD-8559-4BC3-A810-29D9209533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6000" y="310143"/>
            <a:ext cx="10515600" cy="86855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400" b="1" dirty="0" smtClean="0">
                <a:solidFill>
                  <a:schemeClr val="bg1"/>
                </a:solidFill>
                <a:latin typeface="Arial"/>
                <a:cs typeface="Arial"/>
              </a:rPr>
              <a:t>Features extraction et reduction de dimension</a:t>
            </a:r>
            <a:endParaRPr lang="en-US" dirty="0">
              <a:solidFill>
                <a:schemeClr val="bg1"/>
              </a:solidFill>
              <a:cs typeface="Calibri Light" panose="020F0302020204030204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97E45519-7370-400C-95CF-530B68EC497E}"/>
              </a:ext>
            </a:extLst>
          </p:cNvPr>
          <p:cNvSpPr txBox="1"/>
          <p:nvPr/>
        </p:nvSpPr>
        <p:spPr>
          <a:xfrm>
            <a:off x="10604537" y="6493236"/>
            <a:ext cx="1710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Page </a:t>
            </a:r>
            <a:r>
              <a:rPr lang="en-IN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14/19        </a:t>
            </a:r>
            <a:endParaRPr lang="en-IN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9125D99D-8C28-4C5A-8A97-F307AD6BA811}"/>
              </a:ext>
            </a:extLst>
          </p:cNvPr>
          <p:cNvGrpSpPr/>
          <p:nvPr/>
        </p:nvGrpSpPr>
        <p:grpSpPr>
          <a:xfrm>
            <a:off x="246000" y="90456"/>
            <a:ext cx="11700000" cy="360000"/>
            <a:chOff x="2587067" y="115305"/>
            <a:chExt cx="7020000" cy="360000"/>
          </a:xfrm>
          <a:solidFill>
            <a:srgbClr val="FFC000">
              <a:alpha val="80000"/>
            </a:srgbClr>
          </a:solidFill>
        </p:grpSpPr>
        <p:sp>
          <p:nvSpPr>
            <p:cNvPr id="13" name="Arrow: Chevron 13">
              <a:extLst>
                <a:ext uri="{FF2B5EF4-FFF2-40B4-BE49-F238E27FC236}">
                  <a16:creationId xmlns:a16="http://schemas.microsoft.com/office/drawing/2014/main" xmlns="" id="{239E3E3D-B2E0-4BA1-ABD1-AC8B97BBAA93}"/>
                </a:ext>
              </a:extLst>
            </p:cNvPr>
            <p:cNvSpPr/>
            <p:nvPr/>
          </p:nvSpPr>
          <p:spPr>
            <a:xfrm>
              <a:off x="7267067" y="115305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Conclusions</a:t>
              </a:r>
              <a:endParaRPr lang="en-I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Arrow: Chevron 14">
              <a:extLst>
                <a:ext uri="{FF2B5EF4-FFF2-40B4-BE49-F238E27FC236}">
                  <a16:creationId xmlns:a16="http://schemas.microsoft.com/office/drawing/2014/main" xmlns="" id="{85312030-12B7-4B07-987F-FB44CC3C5EFB}"/>
                </a:ext>
              </a:extLst>
            </p:cNvPr>
            <p:cNvSpPr/>
            <p:nvPr/>
          </p:nvSpPr>
          <p:spPr>
            <a:xfrm>
              <a:off x="4927067" y="115305"/>
              <a:ext cx="2340000" cy="360000"/>
            </a:xfrm>
            <a:prstGeom prst="chevron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Modélisation</a:t>
              </a:r>
              <a:endParaRPr lang="en-I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Arrow: Chevron 15">
              <a:extLst>
                <a:ext uri="{FF2B5EF4-FFF2-40B4-BE49-F238E27FC236}">
                  <a16:creationId xmlns:a16="http://schemas.microsoft.com/office/drawing/2014/main" xmlns="" id="{D15A877B-B801-4C6B-837D-641DFD87BC1E}"/>
                </a:ext>
              </a:extLst>
            </p:cNvPr>
            <p:cNvSpPr/>
            <p:nvPr/>
          </p:nvSpPr>
          <p:spPr>
            <a:xfrm>
              <a:off x="2587067" y="115305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Problématique</a:t>
              </a:r>
              <a:endParaRPr lang="en-I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1B0C8FAF-56B8-4B64-AED7-5A6BB683B49A}"/>
              </a:ext>
            </a:extLst>
          </p:cNvPr>
          <p:cNvSpPr txBox="1">
            <a:spLocks/>
          </p:cNvSpPr>
          <p:nvPr/>
        </p:nvSpPr>
        <p:spPr>
          <a:xfrm>
            <a:off x="246000" y="1178701"/>
            <a:ext cx="11243256" cy="5204514"/>
          </a:xfrm>
          <a:prstGeom prst="rect">
            <a:avLst/>
          </a:prstGeom>
        </p:spPr>
        <p:txBody>
          <a:bodyPr vert="horz" lIns="91440" tIns="45720" rIns="91440" bIns="45720" numCol="1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Extraction des </a:t>
            </a:r>
            <a:r>
              <a:rPr lang="fr-FR" sz="1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endParaRPr lang="fr-FR" sz="1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Modèle VGG16.</a:t>
            </a:r>
          </a:p>
          <a:p>
            <a:pPr marL="0" indent="0">
              <a:buNone/>
            </a:pPr>
            <a:endParaRPr lang="fr-FR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FR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Réduction de dimension effectué avec le PCA: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410" y="2824966"/>
            <a:ext cx="4029075" cy="2667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9717" y="2031846"/>
            <a:ext cx="5677949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b="1" dirty="0" smtClean="0"/>
              <a:t>Conclusions</a:t>
            </a:r>
            <a:endParaRPr lang="en-GB" b="1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7E45519-7370-400C-95CF-530B68EC497E}"/>
              </a:ext>
            </a:extLst>
          </p:cNvPr>
          <p:cNvSpPr txBox="1"/>
          <p:nvPr/>
        </p:nvSpPr>
        <p:spPr>
          <a:xfrm>
            <a:off x="10604537" y="6493236"/>
            <a:ext cx="1691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Page </a:t>
            </a:r>
            <a:r>
              <a:rPr lang="en-IN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15/19           </a:t>
            </a:r>
            <a:endParaRPr lang="en-IN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273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F65FBD-8559-4BC3-A810-29D9209533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6000" y="310143"/>
            <a:ext cx="10515600" cy="86855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  <a:endParaRPr lang="en-US" sz="3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97E45519-7370-400C-95CF-530B68EC497E}"/>
              </a:ext>
            </a:extLst>
          </p:cNvPr>
          <p:cNvSpPr txBox="1"/>
          <p:nvPr/>
        </p:nvSpPr>
        <p:spPr>
          <a:xfrm>
            <a:off x="10604537" y="6493236"/>
            <a:ext cx="15874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Page </a:t>
            </a:r>
            <a:r>
              <a:rPr lang="en-IN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16/19</a:t>
            </a:r>
            <a:endParaRPr lang="en-IN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9125D99D-8C28-4C5A-8A97-F307AD6BA811}"/>
              </a:ext>
            </a:extLst>
          </p:cNvPr>
          <p:cNvGrpSpPr/>
          <p:nvPr/>
        </p:nvGrpSpPr>
        <p:grpSpPr>
          <a:xfrm>
            <a:off x="246000" y="90456"/>
            <a:ext cx="11700000" cy="360000"/>
            <a:chOff x="2587067" y="115305"/>
            <a:chExt cx="7020000" cy="360000"/>
          </a:xfrm>
          <a:solidFill>
            <a:srgbClr val="FFC000">
              <a:alpha val="80000"/>
            </a:srgbClr>
          </a:solidFill>
        </p:grpSpPr>
        <p:sp>
          <p:nvSpPr>
            <p:cNvPr id="12" name="Arrow: Chevron 13">
              <a:extLst>
                <a:ext uri="{FF2B5EF4-FFF2-40B4-BE49-F238E27FC236}">
                  <a16:creationId xmlns:a16="http://schemas.microsoft.com/office/drawing/2014/main" xmlns="" id="{239E3E3D-B2E0-4BA1-ABD1-AC8B97BBAA93}"/>
                </a:ext>
              </a:extLst>
            </p:cNvPr>
            <p:cNvSpPr/>
            <p:nvPr/>
          </p:nvSpPr>
          <p:spPr>
            <a:xfrm>
              <a:off x="7267067" y="115305"/>
              <a:ext cx="2340000" cy="360000"/>
            </a:xfrm>
            <a:prstGeom prst="chevron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Conclusions</a:t>
              </a:r>
              <a:endParaRPr lang="en-I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Arrow: Chevron 14">
              <a:extLst>
                <a:ext uri="{FF2B5EF4-FFF2-40B4-BE49-F238E27FC236}">
                  <a16:creationId xmlns:a16="http://schemas.microsoft.com/office/drawing/2014/main" xmlns="" id="{85312030-12B7-4B07-987F-FB44CC3C5EFB}"/>
                </a:ext>
              </a:extLst>
            </p:cNvPr>
            <p:cNvSpPr/>
            <p:nvPr/>
          </p:nvSpPr>
          <p:spPr>
            <a:xfrm>
              <a:off x="4927067" y="115305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Modélisation</a:t>
              </a:r>
              <a:endParaRPr lang="en-I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Arrow: Chevron 15">
              <a:extLst>
                <a:ext uri="{FF2B5EF4-FFF2-40B4-BE49-F238E27FC236}">
                  <a16:creationId xmlns:a16="http://schemas.microsoft.com/office/drawing/2014/main" xmlns="" id="{D15A877B-B801-4C6B-837D-641DFD87BC1E}"/>
                </a:ext>
              </a:extLst>
            </p:cNvPr>
            <p:cNvSpPr/>
            <p:nvPr/>
          </p:nvSpPr>
          <p:spPr>
            <a:xfrm>
              <a:off x="2587067" y="115305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Problématique</a:t>
              </a:r>
              <a:endParaRPr lang="en-I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xmlns="" id="{1B0C8FAF-56B8-4B64-AED7-5A6BB683B49A}"/>
              </a:ext>
            </a:extLst>
          </p:cNvPr>
          <p:cNvSpPr txBox="1">
            <a:spLocks/>
          </p:cNvSpPr>
          <p:nvPr/>
        </p:nvSpPr>
        <p:spPr>
          <a:xfrm>
            <a:off x="386769" y="1288722"/>
            <a:ext cx="11243256" cy="5204514"/>
          </a:xfrm>
          <a:prstGeom prst="rect">
            <a:avLst/>
          </a:prstGeom>
        </p:spPr>
        <p:txBody>
          <a:bodyPr vert="horz" lIns="91440" tIns="45720" rIns="91440" bIns="45720" numCol="1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Avec cette première modélisation, nous pouvons conclure que:</a:t>
            </a:r>
          </a:p>
          <a:p>
            <a:endParaRPr lang="fr-FR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Nous avons compris les prérequis de la construction de l’architecture </a:t>
            </a:r>
            <a:r>
              <a:rPr lang="fr-FR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BigData</a:t>
            </a: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nécessaire pour l’application sont compris.</a:t>
            </a:r>
          </a:p>
          <a:p>
            <a:endParaRPr lang="fr-FR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Une architecture </a:t>
            </a:r>
            <a:r>
              <a:rPr lang="fr-FR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Big</a:t>
            </a: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Data pour la première version de l’application a été déjà construite.</a:t>
            </a:r>
          </a:p>
          <a:p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Le </a:t>
            </a:r>
            <a:r>
              <a:rPr lang="fr-FR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bucket</a:t>
            </a: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AWS S3 est fonctionnel.</a:t>
            </a:r>
          </a:p>
          <a:p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L’accès des images et leur prétraitement est possible.</a:t>
            </a:r>
          </a:p>
          <a:p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Nous avons pu extraire les </a:t>
            </a:r>
            <a:r>
              <a:rPr lang="fr-FR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à l’aide d’un modèle.</a:t>
            </a:r>
          </a:p>
          <a:p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Une réduction de dimension des </a:t>
            </a:r>
            <a:r>
              <a:rPr lang="fr-FR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a été effectuée.</a:t>
            </a:r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175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F65FBD-8559-4BC3-A810-29D9209533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6000" y="310143"/>
            <a:ext cx="10515600" cy="86855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Perspectives: </a:t>
            </a:r>
            <a:r>
              <a:rPr lang="en-US" sz="34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Prétraitement</a:t>
            </a:r>
            <a:r>
              <a:rPr lang="en-US" sz="3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des images</a:t>
            </a:r>
            <a:endParaRPr lang="en-US" sz="3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xmlns="" id="{1B0C8FAF-56B8-4B64-AED7-5A6BB683B49A}"/>
              </a:ext>
            </a:extLst>
          </p:cNvPr>
          <p:cNvSpPr txBox="1">
            <a:spLocks/>
          </p:cNvSpPr>
          <p:nvPr/>
        </p:nvSpPr>
        <p:spPr>
          <a:xfrm>
            <a:off x="246000" y="1178701"/>
            <a:ext cx="11825838" cy="5491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1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Le prétraitement:</a:t>
            </a:r>
          </a:p>
          <a:p>
            <a:pPr marL="0" indent="0">
              <a:buNone/>
            </a:pPr>
            <a:r>
              <a:rPr lang="fr-FR" sz="18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fr-FR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	- </a:t>
            </a: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différentes fonctions de prétraitement existent</a:t>
            </a:r>
          </a:p>
          <a:p>
            <a:pPr marL="0" indent="0">
              <a:buNone/>
            </a:pP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	- les fonctions adaptes pour l’extraction des </a:t>
            </a:r>
            <a:r>
              <a:rPr lang="fr-FR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doivent être choisies.</a:t>
            </a:r>
          </a:p>
          <a:p>
            <a:pPr marL="0" indent="0">
              <a:buNone/>
            </a:pPr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Modélisation:</a:t>
            </a:r>
          </a:p>
          <a:p>
            <a:pPr marL="0" indent="0">
              <a:buNone/>
            </a:pPr>
            <a:r>
              <a:rPr lang="fr-FR" sz="1800" b="1" dirty="0">
                <a:latin typeface="Arial" panose="020B0604020202020204" pitchFamily="34" charset="0"/>
                <a:cs typeface="Arial" panose="020B0604020202020204" pitchFamily="34" charset="0"/>
              </a:rPr>
              <a:t>		- </a:t>
            </a: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le modèle adapte pour notre application doit être choisi</a:t>
            </a:r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		- </a:t>
            </a: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l’entrainement du modèle est crucial.</a:t>
            </a:r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Réduction de dimension:</a:t>
            </a:r>
          </a:p>
          <a:p>
            <a:pPr marL="0" indent="0">
              <a:buNone/>
            </a:pP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	- l’utilisation du PCA ou TSNE</a:t>
            </a:r>
          </a:p>
          <a:p>
            <a:pPr marL="0" indent="0">
              <a:buNone/>
            </a:pP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	- la valeur de ‘k’ adapté pour le modèle doit être choisi.</a:t>
            </a:r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97E45519-7370-400C-95CF-530B68EC497E}"/>
              </a:ext>
            </a:extLst>
          </p:cNvPr>
          <p:cNvSpPr txBox="1"/>
          <p:nvPr/>
        </p:nvSpPr>
        <p:spPr>
          <a:xfrm>
            <a:off x="10604537" y="6493236"/>
            <a:ext cx="15874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Page </a:t>
            </a:r>
            <a:r>
              <a:rPr lang="en-IN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17/19</a:t>
            </a:r>
            <a:endParaRPr lang="en-IN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9125D99D-8C28-4C5A-8A97-F307AD6BA811}"/>
              </a:ext>
            </a:extLst>
          </p:cNvPr>
          <p:cNvGrpSpPr/>
          <p:nvPr/>
        </p:nvGrpSpPr>
        <p:grpSpPr>
          <a:xfrm>
            <a:off x="246000" y="90456"/>
            <a:ext cx="11700000" cy="360000"/>
            <a:chOff x="2587067" y="115305"/>
            <a:chExt cx="7020000" cy="360000"/>
          </a:xfrm>
          <a:solidFill>
            <a:srgbClr val="FFC000">
              <a:alpha val="80000"/>
            </a:srgbClr>
          </a:solidFill>
        </p:grpSpPr>
        <p:sp>
          <p:nvSpPr>
            <p:cNvPr id="12" name="Arrow: Chevron 13">
              <a:extLst>
                <a:ext uri="{FF2B5EF4-FFF2-40B4-BE49-F238E27FC236}">
                  <a16:creationId xmlns:a16="http://schemas.microsoft.com/office/drawing/2014/main" xmlns="" id="{239E3E3D-B2E0-4BA1-ABD1-AC8B97BBAA93}"/>
                </a:ext>
              </a:extLst>
            </p:cNvPr>
            <p:cNvSpPr/>
            <p:nvPr/>
          </p:nvSpPr>
          <p:spPr>
            <a:xfrm>
              <a:off x="7267067" y="115305"/>
              <a:ext cx="2340000" cy="360000"/>
            </a:xfrm>
            <a:prstGeom prst="chevron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Conclusions</a:t>
              </a:r>
              <a:endParaRPr lang="en-I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Arrow: Chevron 14">
              <a:extLst>
                <a:ext uri="{FF2B5EF4-FFF2-40B4-BE49-F238E27FC236}">
                  <a16:creationId xmlns:a16="http://schemas.microsoft.com/office/drawing/2014/main" xmlns="" id="{85312030-12B7-4B07-987F-FB44CC3C5EFB}"/>
                </a:ext>
              </a:extLst>
            </p:cNvPr>
            <p:cNvSpPr/>
            <p:nvPr/>
          </p:nvSpPr>
          <p:spPr>
            <a:xfrm>
              <a:off x="4927067" y="115305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Modélisation</a:t>
              </a:r>
              <a:endParaRPr lang="en-I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Arrow: Chevron 15">
              <a:extLst>
                <a:ext uri="{FF2B5EF4-FFF2-40B4-BE49-F238E27FC236}">
                  <a16:creationId xmlns:a16="http://schemas.microsoft.com/office/drawing/2014/main" xmlns="" id="{D15A877B-B801-4C6B-837D-641DFD87BC1E}"/>
                </a:ext>
              </a:extLst>
            </p:cNvPr>
            <p:cNvSpPr/>
            <p:nvPr/>
          </p:nvSpPr>
          <p:spPr>
            <a:xfrm>
              <a:off x="2587067" y="115305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Problématique</a:t>
              </a:r>
              <a:endParaRPr lang="en-I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023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>
            <a:extLst>
              <a:ext uri="{FF2B5EF4-FFF2-40B4-BE49-F238E27FC236}">
                <a16:creationId xmlns:a16="http://schemas.microsoft.com/office/drawing/2014/main" xmlns="" id="{1B0C8FAF-56B8-4B64-AED7-5A6BB683B49A}"/>
              </a:ext>
            </a:extLst>
          </p:cNvPr>
          <p:cNvSpPr txBox="1">
            <a:spLocks/>
          </p:cNvSpPr>
          <p:nvPr/>
        </p:nvSpPr>
        <p:spPr>
          <a:xfrm>
            <a:off x="246000" y="1178701"/>
            <a:ext cx="11825838" cy="5491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sz="1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AWS S3</a:t>
            </a:r>
          </a:p>
          <a:p>
            <a:pPr marL="0" indent="0">
              <a:buNone/>
            </a:pPr>
            <a:r>
              <a:rPr lang="fr-FR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fr-FR" sz="1800" b="1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Le sceau AWS S3 doit être adapté à stocker plus des images une fois que l’application est en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route.</a:t>
            </a:r>
          </a:p>
          <a:p>
            <a:pPr marL="0" indent="0">
              <a:buNone/>
            </a:pP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	</a:t>
            </a: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Les images doivent être stocké automatiquement lors du stockage.</a:t>
            </a:r>
          </a:p>
          <a:p>
            <a:pPr marL="0" indent="0">
              <a:buNone/>
            </a:pP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	</a:t>
            </a: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L’entrainement des nouveaux fruits exigent l’ajout des images.</a:t>
            </a:r>
          </a:p>
          <a:p>
            <a:pPr marL="0" indent="0">
              <a:buNone/>
            </a:pPr>
            <a:endParaRPr lang="fr-FR" sz="18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r>
              <a:rPr lang="fr-FR" sz="1800" b="1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AWS EC2</a:t>
            </a:r>
          </a:p>
          <a:p>
            <a:pPr marL="0" indent="0">
              <a:buNone/>
            </a:pP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L’application doit être capable d’extraire automatiquement les </a:t>
            </a:r>
            <a:r>
              <a:rPr lang="fr-FR" sz="1800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features</a:t>
            </a: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des images qui sont ajoutées au </a:t>
            </a:r>
            <a:b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</a:b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	     fur et à mesure.</a:t>
            </a:r>
          </a:p>
          <a:p>
            <a:pPr marL="0" indent="0">
              <a:buNone/>
            </a:pP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	</a:t>
            </a: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Le code de l’application doit être adapté pour la version finale de l’application.</a:t>
            </a:r>
          </a:p>
          <a:p>
            <a:pPr marL="0" indent="0">
              <a:buNone/>
            </a:pPr>
            <a:endParaRPr lang="fr-FR" sz="18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r>
              <a:rPr lang="fr-FR" sz="1800" b="1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AWS IAM</a:t>
            </a:r>
          </a:p>
          <a:p>
            <a:pPr marL="0" indent="0">
              <a:buNone/>
            </a:pP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Les permis d’accès des applications doivent être modifiés.</a:t>
            </a:r>
            <a:endParaRPr lang="fr-FR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F65FBD-8559-4BC3-A810-29D9209533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6000" y="310143"/>
            <a:ext cx="10515600" cy="86855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Perspectives: Application</a:t>
            </a:r>
            <a:endParaRPr lang="en-US" sz="3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97E45519-7370-400C-95CF-530B68EC497E}"/>
              </a:ext>
            </a:extLst>
          </p:cNvPr>
          <p:cNvSpPr txBox="1"/>
          <p:nvPr/>
        </p:nvSpPr>
        <p:spPr>
          <a:xfrm>
            <a:off x="10604537" y="6493236"/>
            <a:ext cx="15874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Page </a:t>
            </a:r>
            <a:r>
              <a:rPr lang="en-IN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18/19</a:t>
            </a:r>
            <a:endParaRPr lang="en-IN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9125D99D-8C28-4C5A-8A97-F307AD6BA811}"/>
              </a:ext>
            </a:extLst>
          </p:cNvPr>
          <p:cNvGrpSpPr/>
          <p:nvPr/>
        </p:nvGrpSpPr>
        <p:grpSpPr>
          <a:xfrm>
            <a:off x="246000" y="90456"/>
            <a:ext cx="11700000" cy="360000"/>
            <a:chOff x="2587067" y="115305"/>
            <a:chExt cx="7020000" cy="360000"/>
          </a:xfrm>
          <a:solidFill>
            <a:srgbClr val="FFC000">
              <a:alpha val="80000"/>
            </a:srgbClr>
          </a:solidFill>
        </p:grpSpPr>
        <p:sp>
          <p:nvSpPr>
            <p:cNvPr id="11" name="Arrow: Chevron 13">
              <a:extLst>
                <a:ext uri="{FF2B5EF4-FFF2-40B4-BE49-F238E27FC236}">
                  <a16:creationId xmlns:a16="http://schemas.microsoft.com/office/drawing/2014/main" xmlns="" id="{239E3E3D-B2E0-4BA1-ABD1-AC8B97BBAA93}"/>
                </a:ext>
              </a:extLst>
            </p:cNvPr>
            <p:cNvSpPr/>
            <p:nvPr/>
          </p:nvSpPr>
          <p:spPr>
            <a:xfrm>
              <a:off x="7267067" y="115305"/>
              <a:ext cx="2340000" cy="360000"/>
            </a:xfrm>
            <a:prstGeom prst="chevron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Conclusions</a:t>
              </a:r>
              <a:endParaRPr lang="en-I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Arrow: Chevron 14">
              <a:extLst>
                <a:ext uri="{FF2B5EF4-FFF2-40B4-BE49-F238E27FC236}">
                  <a16:creationId xmlns:a16="http://schemas.microsoft.com/office/drawing/2014/main" xmlns="" id="{85312030-12B7-4B07-987F-FB44CC3C5EFB}"/>
                </a:ext>
              </a:extLst>
            </p:cNvPr>
            <p:cNvSpPr/>
            <p:nvPr/>
          </p:nvSpPr>
          <p:spPr>
            <a:xfrm>
              <a:off x="4927067" y="115305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Modélisation</a:t>
              </a:r>
              <a:endParaRPr lang="en-I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Arrow: Chevron 15">
              <a:extLst>
                <a:ext uri="{FF2B5EF4-FFF2-40B4-BE49-F238E27FC236}">
                  <a16:creationId xmlns:a16="http://schemas.microsoft.com/office/drawing/2014/main" xmlns="" id="{D15A877B-B801-4C6B-837D-641DFD87BC1E}"/>
                </a:ext>
              </a:extLst>
            </p:cNvPr>
            <p:cNvSpPr/>
            <p:nvPr/>
          </p:nvSpPr>
          <p:spPr>
            <a:xfrm>
              <a:off x="2587067" y="115305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Problématique</a:t>
              </a:r>
              <a:endParaRPr lang="en-I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267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2959" y="1665082"/>
            <a:ext cx="2898624" cy="2160000"/>
          </a:xfrm>
          <a:prstGeom prst="rect">
            <a:avLst/>
          </a:prstGeom>
        </p:spPr>
      </p:pic>
      <p:pic>
        <p:nvPicPr>
          <p:cNvPr id="4098" name="Picture 2" descr="File:AmazonWebservices Logo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1505" y="4363160"/>
            <a:ext cx="478899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E9F65FBD-8559-4BC3-A810-29D920953354}"/>
              </a:ext>
            </a:extLst>
          </p:cNvPr>
          <p:cNvSpPr txBox="1">
            <a:spLocks/>
          </p:cNvSpPr>
          <p:nvPr/>
        </p:nvSpPr>
        <p:spPr>
          <a:xfrm>
            <a:off x="173259" y="93206"/>
            <a:ext cx="11845481" cy="868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3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Merci de </a:t>
            </a:r>
            <a:r>
              <a:rPr lang="en-US" sz="34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votre</a:t>
            </a:r>
            <a:r>
              <a:rPr lang="en-US" sz="3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attention!</a:t>
            </a:r>
            <a:endParaRPr lang="en-US" sz="3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97E45519-7370-400C-95CF-530B68EC497E}"/>
              </a:ext>
            </a:extLst>
          </p:cNvPr>
          <p:cNvSpPr txBox="1"/>
          <p:nvPr/>
        </p:nvSpPr>
        <p:spPr>
          <a:xfrm>
            <a:off x="10604537" y="6493236"/>
            <a:ext cx="15874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Page </a:t>
            </a:r>
            <a:r>
              <a:rPr lang="en-IN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19/19</a:t>
            </a:r>
            <a:endParaRPr lang="en-IN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04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b="1" dirty="0" smtClean="0"/>
              <a:t>Problématique</a:t>
            </a:r>
            <a:endParaRPr lang="en-GB" b="1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7E45519-7370-400C-95CF-530B68EC497E}"/>
              </a:ext>
            </a:extLst>
          </p:cNvPr>
          <p:cNvSpPr txBox="1"/>
          <p:nvPr/>
        </p:nvSpPr>
        <p:spPr>
          <a:xfrm>
            <a:off x="10604537" y="6493236"/>
            <a:ext cx="14055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Page </a:t>
            </a:r>
            <a:r>
              <a:rPr lang="en-IN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2/19</a:t>
            </a:r>
          </a:p>
          <a:p>
            <a:r>
              <a:rPr lang="en-IN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  <a:endParaRPr lang="en-IN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830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F65FBD-8559-4BC3-A810-29D9209533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6000" y="310143"/>
            <a:ext cx="10515600" cy="86855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400" b="1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Problématique</a:t>
            </a:r>
            <a:endParaRPr lang="en-US" sz="34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9125D99D-8C28-4C5A-8A97-F307AD6BA811}"/>
              </a:ext>
            </a:extLst>
          </p:cNvPr>
          <p:cNvGrpSpPr/>
          <p:nvPr/>
        </p:nvGrpSpPr>
        <p:grpSpPr>
          <a:xfrm>
            <a:off x="246000" y="90456"/>
            <a:ext cx="11700000" cy="360000"/>
            <a:chOff x="2587067" y="115305"/>
            <a:chExt cx="7020000" cy="360000"/>
          </a:xfrm>
          <a:solidFill>
            <a:srgbClr val="FFC000">
              <a:alpha val="80000"/>
            </a:srgbClr>
          </a:solidFill>
        </p:grpSpPr>
        <p:sp>
          <p:nvSpPr>
            <p:cNvPr id="14" name="Arrow: Chevron 13">
              <a:extLst>
                <a:ext uri="{FF2B5EF4-FFF2-40B4-BE49-F238E27FC236}">
                  <a16:creationId xmlns:a16="http://schemas.microsoft.com/office/drawing/2014/main" xmlns="" id="{239E3E3D-B2E0-4BA1-ABD1-AC8B97BBAA93}"/>
                </a:ext>
              </a:extLst>
            </p:cNvPr>
            <p:cNvSpPr/>
            <p:nvPr/>
          </p:nvSpPr>
          <p:spPr>
            <a:xfrm>
              <a:off x="7267067" y="115305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Conclusions</a:t>
              </a:r>
              <a:endParaRPr lang="en-I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Arrow: Chevron 14">
              <a:extLst>
                <a:ext uri="{FF2B5EF4-FFF2-40B4-BE49-F238E27FC236}">
                  <a16:creationId xmlns:a16="http://schemas.microsoft.com/office/drawing/2014/main" xmlns="" id="{85312030-12B7-4B07-987F-FB44CC3C5EFB}"/>
                </a:ext>
              </a:extLst>
            </p:cNvPr>
            <p:cNvSpPr/>
            <p:nvPr/>
          </p:nvSpPr>
          <p:spPr>
            <a:xfrm>
              <a:off x="4927067" y="115305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Modélisation</a:t>
              </a:r>
              <a:endParaRPr lang="en-I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Arrow: Chevron 15">
              <a:extLst>
                <a:ext uri="{FF2B5EF4-FFF2-40B4-BE49-F238E27FC236}">
                  <a16:creationId xmlns:a16="http://schemas.microsoft.com/office/drawing/2014/main" xmlns="" id="{D15A877B-B801-4C6B-837D-641DFD87BC1E}"/>
                </a:ext>
              </a:extLst>
            </p:cNvPr>
            <p:cNvSpPr/>
            <p:nvPr/>
          </p:nvSpPr>
          <p:spPr>
            <a:xfrm>
              <a:off x="2587067" y="115305"/>
              <a:ext cx="2340000" cy="360000"/>
            </a:xfrm>
            <a:prstGeom prst="chevron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Problématique</a:t>
              </a:r>
              <a:endParaRPr lang="en-IN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97E45519-7370-400C-95CF-530B68EC497E}"/>
              </a:ext>
            </a:extLst>
          </p:cNvPr>
          <p:cNvSpPr txBox="1"/>
          <p:nvPr/>
        </p:nvSpPr>
        <p:spPr>
          <a:xfrm>
            <a:off x="10604537" y="6493236"/>
            <a:ext cx="14055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Page </a:t>
            </a:r>
            <a:r>
              <a:rPr lang="en-IN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3/19           </a:t>
            </a:r>
            <a:endParaRPr lang="en-IN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41536449-F7CE-9B4D-0C53-40AF48902A7E}"/>
              </a:ext>
            </a:extLst>
          </p:cNvPr>
          <p:cNvSpPr txBox="1"/>
          <p:nvPr/>
        </p:nvSpPr>
        <p:spPr>
          <a:xfrm>
            <a:off x="246000" y="4187373"/>
            <a:ext cx="11717866" cy="17338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fr-FR" dirty="0" smtClean="0">
                <a:latin typeface="Arial"/>
                <a:cs typeface="Segoe UI"/>
              </a:rPr>
              <a:t>La start-up « Fruits! » de l'</a:t>
            </a:r>
            <a:r>
              <a:rPr lang="fr-FR" dirty="0" err="1" smtClean="0">
                <a:latin typeface="Arial"/>
                <a:cs typeface="Segoe UI"/>
              </a:rPr>
              <a:t>AgriTech</a:t>
            </a:r>
            <a:r>
              <a:rPr lang="fr-FR" dirty="0" smtClean="0">
                <a:latin typeface="Arial"/>
                <a:cs typeface="Segoe UI"/>
              </a:rPr>
              <a:t> </a:t>
            </a:r>
            <a:r>
              <a:rPr lang="fr-FR" dirty="0">
                <a:latin typeface="Arial"/>
                <a:cs typeface="Segoe UI"/>
              </a:rPr>
              <a:t>cherche à proposer des solutions innovantes pour la récolte des </a:t>
            </a:r>
            <a:r>
              <a:rPr lang="fr-FR" dirty="0" smtClean="0">
                <a:latin typeface="Arial"/>
                <a:cs typeface="Segoe UI"/>
              </a:rPr>
              <a:t>fruits.</a:t>
            </a:r>
            <a:endParaRPr lang="fr-FR" dirty="0">
              <a:latin typeface="Arial"/>
              <a:cs typeface="Segoe UI"/>
            </a:endParaRPr>
          </a:p>
          <a:p>
            <a:pPr marL="285750" indent="-285750" algn="just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fr-FR" dirty="0" smtClean="0">
                <a:latin typeface="Arial"/>
                <a:cs typeface="Segoe UI"/>
              </a:rPr>
              <a:t>Afin de préserver la </a:t>
            </a:r>
            <a:r>
              <a:rPr lang="fr-FR" dirty="0">
                <a:latin typeface="Arial"/>
                <a:cs typeface="Segoe UI"/>
              </a:rPr>
              <a:t>biodiversité des </a:t>
            </a:r>
            <a:r>
              <a:rPr lang="fr-FR" dirty="0" smtClean="0">
                <a:latin typeface="Arial"/>
                <a:cs typeface="Segoe UI"/>
              </a:rPr>
              <a:t>fruits, ils souhaitent lancer une application qui pourra identifier l’espèce d’un fruit juste avec une photo.</a:t>
            </a:r>
            <a:endParaRPr lang="fr-FR" dirty="0">
              <a:latin typeface="Arial"/>
              <a:cs typeface="Segoe UI"/>
            </a:endParaRPr>
          </a:p>
          <a:p>
            <a:pPr marL="285750" indent="-285750" algn="just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fr-FR" dirty="0" smtClean="0">
                <a:latin typeface="Arial"/>
                <a:cs typeface="Segoe UI"/>
              </a:rPr>
              <a:t>Le </a:t>
            </a:r>
            <a:r>
              <a:rPr lang="fr-FR" dirty="0">
                <a:latin typeface="Arial"/>
                <a:cs typeface="Segoe UI"/>
              </a:rPr>
              <a:t>développement </a:t>
            </a:r>
            <a:r>
              <a:rPr lang="fr-FR" dirty="0" smtClean="0">
                <a:latin typeface="Arial"/>
                <a:cs typeface="Segoe UI"/>
              </a:rPr>
              <a:t>d’une première version de l’application </a:t>
            </a:r>
            <a:r>
              <a:rPr lang="fr-FR" dirty="0">
                <a:latin typeface="Arial"/>
                <a:cs typeface="Segoe UI"/>
              </a:rPr>
              <a:t>mobile permettra de construire une première version de l'architecture </a:t>
            </a:r>
            <a:r>
              <a:rPr lang="fr-FR" dirty="0" err="1">
                <a:latin typeface="Arial"/>
                <a:cs typeface="Segoe UI"/>
              </a:rPr>
              <a:t>Big</a:t>
            </a:r>
            <a:r>
              <a:rPr lang="fr-FR" dirty="0">
                <a:latin typeface="Arial"/>
                <a:cs typeface="Segoe UI"/>
              </a:rPr>
              <a:t> Data nécessaire</a:t>
            </a:r>
            <a:r>
              <a:rPr lang="fr-FR" dirty="0" smtClean="0">
                <a:latin typeface="Arial"/>
                <a:cs typeface="Segoe UI"/>
              </a:rPr>
              <a:t>.</a:t>
            </a:r>
            <a:endParaRPr lang="fr-FR" dirty="0">
              <a:cs typeface="Calibri" panose="020F0502020204030204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5138" y="1178701"/>
            <a:ext cx="3381724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18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F65FBD-8559-4BC3-A810-29D9209533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6000" y="310143"/>
            <a:ext cx="10515600" cy="86855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400" b="1" dirty="0">
                <a:solidFill>
                  <a:schemeClr val="bg1"/>
                </a:solidFill>
                <a:latin typeface="Arial"/>
                <a:cs typeface="Arial"/>
              </a:rPr>
              <a:t>Jeu des </a:t>
            </a:r>
            <a:r>
              <a:rPr lang="en-US" sz="3400" b="1" dirty="0" err="1">
                <a:solidFill>
                  <a:schemeClr val="bg1"/>
                </a:solidFill>
                <a:latin typeface="Arial"/>
                <a:cs typeface="Arial"/>
              </a:rPr>
              <a:t>données</a:t>
            </a:r>
            <a:endParaRPr lang="en-US" sz="34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xmlns="" id="{1B0C8FAF-56B8-4B64-AED7-5A6BB683B49A}"/>
              </a:ext>
            </a:extLst>
          </p:cNvPr>
          <p:cNvSpPr txBox="1">
            <a:spLocks/>
          </p:cNvSpPr>
          <p:nvPr/>
        </p:nvSpPr>
        <p:spPr>
          <a:xfrm>
            <a:off x="246000" y="1166605"/>
            <a:ext cx="11704806" cy="5054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800" b="1" dirty="0">
                <a:latin typeface="Arial"/>
                <a:cs typeface="Arial"/>
              </a:rPr>
              <a:t>Jeu de données</a:t>
            </a:r>
            <a:r>
              <a:rPr lang="fr-FR" sz="1800" b="1" dirty="0" smtClean="0">
                <a:latin typeface="Arial"/>
                <a:cs typeface="Arial"/>
              </a:rPr>
              <a:t>:</a:t>
            </a:r>
            <a:endParaRPr lang="fr-FR" sz="1800" dirty="0" smtClean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fr-FR" sz="1800" dirty="0" smtClean="0">
                <a:latin typeface="Arial"/>
                <a:cs typeface="Arial"/>
              </a:rPr>
              <a:t>Le jeu de données </a:t>
            </a:r>
            <a:r>
              <a:rPr lang="fr-FR" sz="1800" dirty="0">
                <a:latin typeface="Arial"/>
                <a:cs typeface="Arial"/>
              </a:rPr>
              <a:t>est disponible sur le lien: https://www.kaggle.com/datasets/moltean/fruits</a:t>
            </a:r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FR" sz="1800" dirty="0" smtClean="0">
                <a:latin typeface="Arial"/>
                <a:cs typeface="Arial"/>
              </a:rPr>
              <a:t>90380 images des fruits et des légumes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fr-FR" sz="1800" dirty="0" smtClean="0">
                <a:latin typeface="Arial"/>
                <a:cs typeface="Arial"/>
              </a:rPr>
              <a:t>131 classes des fruits et des légumes</a:t>
            </a:r>
          </a:p>
          <a:p>
            <a:pPr marL="0" indent="0">
              <a:buNone/>
            </a:pPr>
            <a:r>
              <a:rPr lang="fr-FR" sz="1800" dirty="0">
                <a:latin typeface="Arial"/>
                <a:cs typeface="Arial"/>
              </a:rPr>
              <a:t>	</a:t>
            </a:r>
            <a:r>
              <a:rPr lang="fr-FR" sz="1800" b="1" dirty="0" smtClean="0">
                <a:latin typeface="Arial"/>
                <a:cs typeface="Arial"/>
              </a:rPr>
              <a:t>apple_golden_2</a:t>
            </a:r>
            <a:r>
              <a:rPr lang="fr-FR" sz="1800" dirty="0" smtClean="0">
                <a:latin typeface="Arial"/>
                <a:cs typeface="Arial"/>
              </a:rPr>
              <a:t>						</a:t>
            </a:r>
            <a:r>
              <a:rPr lang="fr-FR" sz="1800" b="1" dirty="0">
                <a:latin typeface="Arial"/>
                <a:cs typeface="Arial"/>
              </a:rPr>
              <a:t>c</a:t>
            </a:r>
            <a:r>
              <a:rPr lang="fr-FR" sz="1800" b="1" dirty="0" smtClean="0">
                <a:latin typeface="Arial"/>
                <a:cs typeface="Arial"/>
              </a:rPr>
              <a:t>abbage_white_1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97E45519-7370-400C-95CF-530B68EC497E}"/>
              </a:ext>
            </a:extLst>
          </p:cNvPr>
          <p:cNvSpPr txBox="1"/>
          <p:nvPr/>
        </p:nvSpPr>
        <p:spPr>
          <a:xfrm>
            <a:off x="10604537" y="6493236"/>
            <a:ext cx="14055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Page </a:t>
            </a:r>
            <a:r>
              <a:rPr lang="en-IN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4/19          </a:t>
            </a:r>
            <a:endParaRPr lang="en-IN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9125D99D-8C28-4C5A-8A97-F307AD6BA811}"/>
              </a:ext>
            </a:extLst>
          </p:cNvPr>
          <p:cNvGrpSpPr/>
          <p:nvPr/>
        </p:nvGrpSpPr>
        <p:grpSpPr>
          <a:xfrm>
            <a:off x="246000" y="90456"/>
            <a:ext cx="11700000" cy="360000"/>
            <a:chOff x="2587067" y="115305"/>
            <a:chExt cx="7020000" cy="360000"/>
          </a:xfrm>
          <a:solidFill>
            <a:srgbClr val="FFC000">
              <a:alpha val="80000"/>
            </a:srgbClr>
          </a:solidFill>
        </p:grpSpPr>
        <p:sp>
          <p:nvSpPr>
            <p:cNvPr id="14" name="Arrow: Chevron 13">
              <a:extLst>
                <a:ext uri="{FF2B5EF4-FFF2-40B4-BE49-F238E27FC236}">
                  <a16:creationId xmlns:a16="http://schemas.microsoft.com/office/drawing/2014/main" xmlns="" id="{239E3E3D-B2E0-4BA1-ABD1-AC8B97BBAA93}"/>
                </a:ext>
              </a:extLst>
            </p:cNvPr>
            <p:cNvSpPr/>
            <p:nvPr/>
          </p:nvSpPr>
          <p:spPr>
            <a:xfrm>
              <a:off x="7267067" y="115305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Conclusions</a:t>
              </a:r>
              <a:endParaRPr lang="en-I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Arrow: Chevron 14">
              <a:extLst>
                <a:ext uri="{FF2B5EF4-FFF2-40B4-BE49-F238E27FC236}">
                  <a16:creationId xmlns:a16="http://schemas.microsoft.com/office/drawing/2014/main" xmlns="" id="{85312030-12B7-4B07-987F-FB44CC3C5EFB}"/>
                </a:ext>
              </a:extLst>
            </p:cNvPr>
            <p:cNvSpPr/>
            <p:nvPr/>
          </p:nvSpPr>
          <p:spPr>
            <a:xfrm>
              <a:off x="4927067" y="115305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Modélisation</a:t>
              </a:r>
              <a:endParaRPr lang="en-I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Arrow: Chevron 15">
              <a:extLst>
                <a:ext uri="{FF2B5EF4-FFF2-40B4-BE49-F238E27FC236}">
                  <a16:creationId xmlns:a16="http://schemas.microsoft.com/office/drawing/2014/main" xmlns="" id="{D15A877B-B801-4C6B-837D-641DFD87BC1E}"/>
                </a:ext>
              </a:extLst>
            </p:cNvPr>
            <p:cNvSpPr/>
            <p:nvPr/>
          </p:nvSpPr>
          <p:spPr>
            <a:xfrm>
              <a:off x="2587067" y="115305"/>
              <a:ext cx="2340000" cy="360000"/>
            </a:xfrm>
            <a:prstGeom prst="chevron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Problématique</a:t>
              </a:r>
              <a:endParaRPr lang="en-IN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23" y="3207378"/>
            <a:ext cx="1288251" cy="144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206" y="3207378"/>
            <a:ext cx="1647797" cy="144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444" y="4877727"/>
            <a:ext cx="1506408" cy="144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206" y="4877727"/>
            <a:ext cx="1501818" cy="1440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2070" y="3140925"/>
            <a:ext cx="1445745" cy="1440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3299" y="3140925"/>
            <a:ext cx="1517617" cy="1440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264" y="4811845"/>
            <a:ext cx="1517355" cy="1440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4775" y="4811845"/>
            <a:ext cx="1514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96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F65FBD-8559-4BC3-A810-29D9209533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6000" y="310143"/>
            <a:ext cx="10515600" cy="86855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400" b="1" dirty="0" smtClean="0">
                <a:solidFill>
                  <a:schemeClr val="bg1"/>
                </a:solidFill>
                <a:latin typeface="Arial"/>
                <a:cs typeface="Arial"/>
              </a:rPr>
              <a:t>Lambda architecture</a:t>
            </a:r>
            <a:endParaRPr lang="en-US" sz="34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xmlns="" id="{1B0C8FAF-56B8-4B64-AED7-5A6BB683B49A}"/>
              </a:ext>
            </a:extLst>
          </p:cNvPr>
          <p:cNvSpPr txBox="1">
            <a:spLocks/>
          </p:cNvSpPr>
          <p:nvPr/>
        </p:nvSpPr>
        <p:spPr>
          <a:xfrm>
            <a:off x="246000" y="1166605"/>
            <a:ext cx="11704806" cy="5054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800" dirty="0" smtClean="0">
                <a:latin typeface="Arial"/>
                <a:cs typeface="Arial"/>
              </a:rPr>
              <a:t>Ce type de travail exige: </a:t>
            </a:r>
          </a:p>
          <a:p>
            <a:r>
              <a:rPr lang="fr-FR" sz="1800" dirty="0" smtClean="0">
                <a:latin typeface="Arial"/>
                <a:cs typeface="Arial"/>
              </a:rPr>
              <a:t>le stockage,</a:t>
            </a:r>
          </a:p>
          <a:p>
            <a:r>
              <a:rPr lang="fr-FR" sz="1800" dirty="0" smtClean="0">
                <a:latin typeface="Arial"/>
                <a:cs typeface="Arial"/>
              </a:rPr>
              <a:t>l’analyse,</a:t>
            </a:r>
          </a:p>
          <a:p>
            <a:r>
              <a:rPr lang="fr-FR" sz="1800" dirty="0">
                <a:latin typeface="Arial"/>
                <a:cs typeface="Arial"/>
              </a:rPr>
              <a:t>l</a:t>
            </a:r>
            <a:r>
              <a:rPr lang="fr-FR" sz="1800" dirty="0" smtClean="0">
                <a:latin typeface="Arial"/>
                <a:cs typeface="Arial"/>
              </a:rPr>
              <a:t>a diffusion des quantités massives des données.</a:t>
            </a:r>
            <a:endParaRPr lang="fr-FR" sz="1800" b="1" dirty="0">
              <a:latin typeface="Arial"/>
              <a:cs typeface="Arial"/>
            </a:endParaRPr>
          </a:p>
          <a:p>
            <a:pPr marL="0" indent="0">
              <a:buNone/>
            </a:pPr>
            <a:endParaRPr lang="fr-FR" sz="1800" b="1" dirty="0" smtClean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fr-FR" sz="1800" b="1" dirty="0" smtClean="0">
                <a:latin typeface="Arial"/>
                <a:cs typeface="Arial"/>
              </a:rPr>
              <a:t>Lambda Architecture</a:t>
            </a:r>
          </a:p>
          <a:p>
            <a:pPr marL="0" indent="0">
              <a:buNone/>
            </a:pPr>
            <a:r>
              <a:rPr lang="fr-FR" sz="1800" dirty="0" smtClean="0">
                <a:latin typeface="Arial"/>
                <a:cs typeface="Arial"/>
              </a:rPr>
              <a:t>Assembler les différents outils et qui est capable de passer à l’échelle en assurant:</a:t>
            </a:r>
          </a:p>
          <a:p>
            <a:r>
              <a:rPr lang="fr-FR" sz="1800" dirty="0" err="1" smtClean="0">
                <a:latin typeface="Arial"/>
                <a:cs typeface="Arial"/>
              </a:rPr>
              <a:t>Tôlerante</a:t>
            </a:r>
            <a:r>
              <a:rPr lang="fr-FR" sz="1800" dirty="0" smtClean="0">
                <a:latin typeface="Arial"/>
                <a:cs typeface="Arial"/>
              </a:rPr>
              <a:t> aux pannes,</a:t>
            </a:r>
          </a:p>
          <a:p>
            <a:r>
              <a:rPr lang="fr-FR" sz="1800" dirty="0" smtClean="0">
                <a:latin typeface="Arial"/>
                <a:cs typeface="Arial"/>
              </a:rPr>
              <a:t>Bonne maintenance</a:t>
            </a:r>
          </a:p>
          <a:p>
            <a:r>
              <a:rPr lang="fr-FR" sz="1800" dirty="0" smtClean="0">
                <a:latin typeface="Arial"/>
                <a:cs typeface="Arial"/>
              </a:rPr>
              <a:t>Coûts favorables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97E45519-7370-400C-95CF-530B68EC497E}"/>
              </a:ext>
            </a:extLst>
          </p:cNvPr>
          <p:cNvSpPr txBox="1"/>
          <p:nvPr/>
        </p:nvSpPr>
        <p:spPr>
          <a:xfrm>
            <a:off x="10604537" y="6493236"/>
            <a:ext cx="14055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Page </a:t>
            </a:r>
            <a:r>
              <a:rPr lang="en-IN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5/19           </a:t>
            </a:r>
            <a:endParaRPr lang="en-IN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9125D99D-8C28-4C5A-8A97-F307AD6BA811}"/>
              </a:ext>
            </a:extLst>
          </p:cNvPr>
          <p:cNvGrpSpPr/>
          <p:nvPr/>
        </p:nvGrpSpPr>
        <p:grpSpPr>
          <a:xfrm>
            <a:off x="246000" y="90456"/>
            <a:ext cx="11700000" cy="360000"/>
            <a:chOff x="2587067" y="115305"/>
            <a:chExt cx="7020000" cy="360000"/>
          </a:xfrm>
          <a:solidFill>
            <a:srgbClr val="FFC000">
              <a:alpha val="80000"/>
            </a:srgbClr>
          </a:solidFill>
        </p:grpSpPr>
        <p:sp>
          <p:nvSpPr>
            <p:cNvPr id="14" name="Arrow: Chevron 13">
              <a:extLst>
                <a:ext uri="{FF2B5EF4-FFF2-40B4-BE49-F238E27FC236}">
                  <a16:creationId xmlns:a16="http://schemas.microsoft.com/office/drawing/2014/main" xmlns="" id="{239E3E3D-B2E0-4BA1-ABD1-AC8B97BBAA93}"/>
                </a:ext>
              </a:extLst>
            </p:cNvPr>
            <p:cNvSpPr/>
            <p:nvPr/>
          </p:nvSpPr>
          <p:spPr>
            <a:xfrm>
              <a:off x="7267067" y="115305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Conclusions</a:t>
              </a:r>
              <a:endParaRPr lang="en-I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Arrow: Chevron 14">
              <a:extLst>
                <a:ext uri="{FF2B5EF4-FFF2-40B4-BE49-F238E27FC236}">
                  <a16:creationId xmlns:a16="http://schemas.microsoft.com/office/drawing/2014/main" xmlns="" id="{85312030-12B7-4B07-987F-FB44CC3C5EFB}"/>
                </a:ext>
              </a:extLst>
            </p:cNvPr>
            <p:cNvSpPr/>
            <p:nvPr/>
          </p:nvSpPr>
          <p:spPr>
            <a:xfrm>
              <a:off x="4927067" y="115305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Modélisation</a:t>
              </a:r>
              <a:endParaRPr lang="en-I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Arrow: Chevron 15">
              <a:extLst>
                <a:ext uri="{FF2B5EF4-FFF2-40B4-BE49-F238E27FC236}">
                  <a16:creationId xmlns:a16="http://schemas.microsoft.com/office/drawing/2014/main" xmlns="" id="{D15A877B-B801-4C6B-837D-641DFD87BC1E}"/>
                </a:ext>
              </a:extLst>
            </p:cNvPr>
            <p:cNvSpPr/>
            <p:nvPr/>
          </p:nvSpPr>
          <p:spPr>
            <a:xfrm>
              <a:off x="2587067" y="115305"/>
              <a:ext cx="2340000" cy="360000"/>
            </a:xfrm>
            <a:prstGeom prst="chevron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Problématique</a:t>
              </a:r>
              <a:endParaRPr lang="en-IN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026" name="Picture 2" descr="https://user.oc-static.com/upload/2017/12/14/15132725019668_lambda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541" y="4499331"/>
            <a:ext cx="4856917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77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F65FBD-8559-4BC3-A810-29D9209533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6000" y="310143"/>
            <a:ext cx="10515600" cy="86855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400" b="1" dirty="0" err="1" smtClean="0">
                <a:solidFill>
                  <a:schemeClr val="bg1"/>
                </a:solidFill>
                <a:latin typeface="Arial"/>
                <a:cs typeface="Arial"/>
              </a:rPr>
              <a:t>Objectifs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xmlns="" id="{1B0C8FAF-56B8-4B64-AED7-5A6BB683B49A}"/>
              </a:ext>
            </a:extLst>
          </p:cNvPr>
          <p:cNvSpPr txBox="1">
            <a:spLocks/>
          </p:cNvSpPr>
          <p:nvPr/>
        </p:nvSpPr>
        <p:spPr>
          <a:xfrm>
            <a:off x="246000" y="1344070"/>
            <a:ext cx="11825838" cy="5314535"/>
          </a:xfrm>
          <a:prstGeom prst="rect">
            <a:avLst/>
          </a:prstGeom>
        </p:spPr>
        <p:txBody>
          <a:bodyPr vert="horz" lIns="91440" tIns="45720" rIns="91440" bIns="45720" numCol="1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800" b="1" dirty="0" smtClean="0">
                <a:latin typeface="Arial"/>
                <a:cs typeface="Arial"/>
              </a:rPr>
              <a:t>Objectifs</a:t>
            </a:r>
            <a:endParaRPr lang="en-US" dirty="0"/>
          </a:p>
          <a:p>
            <a:pPr marL="0" indent="0">
              <a:buNone/>
            </a:pPr>
            <a:r>
              <a:rPr lang="fr-FR" sz="1800" dirty="0">
                <a:latin typeface="Arial"/>
                <a:cs typeface="Arial"/>
              </a:rPr>
              <a:t>1) </a:t>
            </a:r>
            <a:r>
              <a:rPr lang="fr-FR" sz="1800" dirty="0" smtClean="0">
                <a:latin typeface="Arial"/>
                <a:cs typeface="Arial"/>
              </a:rPr>
              <a:t>Création de l’architecture </a:t>
            </a:r>
            <a:r>
              <a:rPr lang="fr-FR" sz="1800" dirty="0" err="1" smtClean="0">
                <a:latin typeface="Arial"/>
                <a:cs typeface="Arial"/>
              </a:rPr>
              <a:t>BigData</a:t>
            </a:r>
            <a:r>
              <a:rPr lang="fr-FR" sz="1800" dirty="0" smtClean="0">
                <a:latin typeface="Arial"/>
                <a:cs typeface="Arial"/>
              </a:rPr>
              <a:t>,</a:t>
            </a:r>
            <a:endParaRPr lang="fr-FR" sz="1800" dirty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fr-FR" sz="1800" dirty="0">
                <a:latin typeface="Arial"/>
                <a:cs typeface="Arial"/>
              </a:rPr>
              <a:t>2) </a:t>
            </a:r>
            <a:r>
              <a:rPr lang="fr-FR" sz="1800" dirty="0" smtClean="0">
                <a:latin typeface="Arial"/>
                <a:cs typeface="Arial"/>
              </a:rPr>
              <a:t>Stockage des images sur le </a:t>
            </a:r>
            <a:r>
              <a:rPr lang="fr-FR" sz="1800" dirty="0" err="1" smtClean="0">
                <a:latin typeface="Arial"/>
                <a:cs typeface="Arial"/>
              </a:rPr>
              <a:t>cloud</a:t>
            </a:r>
            <a:r>
              <a:rPr lang="fr-FR" sz="1800" dirty="0" smtClean="0">
                <a:latin typeface="Arial"/>
                <a:cs typeface="Arial"/>
              </a:rPr>
              <a:t>,</a:t>
            </a:r>
            <a:endParaRPr lang="fr-FR" dirty="0">
              <a:latin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fr-FR" sz="1800" dirty="0">
                <a:latin typeface="Arial"/>
                <a:cs typeface="Arial"/>
              </a:rPr>
              <a:t>3) </a:t>
            </a:r>
            <a:r>
              <a:rPr lang="fr-FR" sz="1800" dirty="0" smtClean="0">
                <a:latin typeface="Arial"/>
                <a:cs typeface="Arial"/>
              </a:rPr>
              <a:t>Prétraitement des images,</a:t>
            </a:r>
            <a:endParaRPr lang="fr-FR" sz="1800" dirty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fr-FR" sz="1800" dirty="0">
                <a:latin typeface="Arial"/>
                <a:cs typeface="Arial"/>
              </a:rPr>
              <a:t>4) </a:t>
            </a:r>
            <a:r>
              <a:rPr lang="fr-FR" sz="1800" dirty="0" smtClean="0">
                <a:latin typeface="Arial"/>
                <a:cs typeface="Arial"/>
              </a:rPr>
              <a:t>Extraction des </a:t>
            </a:r>
            <a:r>
              <a:rPr lang="fr-FR" sz="1800" dirty="0" err="1" smtClean="0">
                <a:latin typeface="Arial"/>
                <a:cs typeface="Arial"/>
              </a:rPr>
              <a:t>features</a:t>
            </a:r>
            <a:r>
              <a:rPr lang="fr-FR" sz="1800" dirty="0" smtClean="0">
                <a:latin typeface="Arial"/>
                <a:cs typeface="Arial"/>
              </a:rPr>
              <a:t>,</a:t>
            </a:r>
            <a:endParaRPr lang="fr-FR" dirty="0">
              <a:latin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fr-FR" sz="1800" dirty="0">
                <a:latin typeface="Arial"/>
                <a:cs typeface="Arial"/>
              </a:rPr>
              <a:t>5) </a:t>
            </a:r>
            <a:r>
              <a:rPr lang="fr-FR" sz="1800" dirty="0" smtClean="0">
                <a:latin typeface="Arial"/>
                <a:cs typeface="Arial"/>
              </a:rPr>
              <a:t>Réduction de dimension.</a:t>
            </a:r>
            <a:endParaRPr lang="fr-FR" sz="1800" dirty="0">
              <a:latin typeface="Arial"/>
              <a:cs typeface="Arial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97E45519-7370-400C-95CF-530B68EC497E}"/>
              </a:ext>
            </a:extLst>
          </p:cNvPr>
          <p:cNvSpPr txBox="1"/>
          <p:nvPr/>
        </p:nvSpPr>
        <p:spPr>
          <a:xfrm>
            <a:off x="10604537" y="6493236"/>
            <a:ext cx="14055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Page </a:t>
            </a:r>
            <a:r>
              <a:rPr lang="en-IN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6/19           </a:t>
            </a:r>
            <a:endParaRPr lang="en-IN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9125D99D-8C28-4C5A-8A97-F307AD6BA811}"/>
              </a:ext>
            </a:extLst>
          </p:cNvPr>
          <p:cNvGrpSpPr/>
          <p:nvPr/>
        </p:nvGrpSpPr>
        <p:grpSpPr>
          <a:xfrm>
            <a:off x="246000" y="90456"/>
            <a:ext cx="11700000" cy="360000"/>
            <a:chOff x="2587067" y="115305"/>
            <a:chExt cx="7020000" cy="360000"/>
          </a:xfrm>
          <a:solidFill>
            <a:srgbClr val="FFC000">
              <a:alpha val="80000"/>
            </a:srgbClr>
          </a:solidFill>
        </p:grpSpPr>
        <p:sp>
          <p:nvSpPr>
            <p:cNvPr id="14" name="Arrow: Chevron 13">
              <a:extLst>
                <a:ext uri="{FF2B5EF4-FFF2-40B4-BE49-F238E27FC236}">
                  <a16:creationId xmlns:a16="http://schemas.microsoft.com/office/drawing/2014/main" xmlns="" id="{239E3E3D-B2E0-4BA1-ABD1-AC8B97BBAA93}"/>
                </a:ext>
              </a:extLst>
            </p:cNvPr>
            <p:cNvSpPr/>
            <p:nvPr/>
          </p:nvSpPr>
          <p:spPr>
            <a:xfrm>
              <a:off x="7267067" y="115305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Conclusions</a:t>
              </a:r>
              <a:endParaRPr lang="en-I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Arrow: Chevron 14">
              <a:extLst>
                <a:ext uri="{FF2B5EF4-FFF2-40B4-BE49-F238E27FC236}">
                  <a16:creationId xmlns:a16="http://schemas.microsoft.com/office/drawing/2014/main" xmlns="" id="{85312030-12B7-4B07-987F-FB44CC3C5EFB}"/>
                </a:ext>
              </a:extLst>
            </p:cNvPr>
            <p:cNvSpPr/>
            <p:nvPr/>
          </p:nvSpPr>
          <p:spPr>
            <a:xfrm>
              <a:off x="4927067" y="115305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Modélisation</a:t>
              </a:r>
              <a:endParaRPr lang="en-I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Arrow: Chevron 15">
              <a:extLst>
                <a:ext uri="{FF2B5EF4-FFF2-40B4-BE49-F238E27FC236}">
                  <a16:creationId xmlns:a16="http://schemas.microsoft.com/office/drawing/2014/main" xmlns="" id="{D15A877B-B801-4C6B-837D-641DFD87BC1E}"/>
                </a:ext>
              </a:extLst>
            </p:cNvPr>
            <p:cNvSpPr/>
            <p:nvPr/>
          </p:nvSpPr>
          <p:spPr>
            <a:xfrm>
              <a:off x="2587067" y="115305"/>
              <a:ext cx="2340000" cy="360000"/>
            </a:xfrm>
            <a:prstGeom prst="chevron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Problématique</a:t>
              </a:r>
              <a:endParaRPr lang="en-IN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xmlns="" id="{8ED3C7CF-C95E-C2F4-74A2-83299D86F3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253515"/>
              </p:ext>
            </p:extLst>
          </p:nvPr>
        </p:nvGraphicFramePr>
        <p:xfrm>
          <a:off x="887975" y="3427973"/>
          <a:ext cx="10532209" cy="29805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4851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b="1" dirty="0" smtClean="0"/>
              <a:t>Modélisation</a:t>
            </a:r>
            <a:endParaRPr lang="en-GB" b="1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7E45519-7370-400C-95CF-530B68EC497E}"/>
              </a:ext>
            </a:extLst>
          </p:cNvPr>
          <p:cNvSpPr txBox="1"/>
          <p:nvPr/>
        </p:nvSpPr>
        <p:spPr>
          <a:xfrm>
            <a:off x="10604537" y="6493236"/>
            <a:ext cx="14055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Page </a:t>
            </a:r>
            <a:r>
              <a:rPr lang="en-IN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7/19           </a:t>
            </a:r>
            <a:endParaRPr lang="en-IN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684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F65FBD-8559-4BC3-A810-29D9209533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6000" y="310143"/>
            <a:ext cx="10515600" cy="86855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3400" b="1" dirty="0" smtClean="0">
                <a:solidFill>
                  <a:schemeClr val="bg1"/>
                </a:solidFill>
                <a:latin typeface="Arial"/>
                <a:cs typeface="Arial"/>
              </a:rPr>
              <a:t>Le “cloud”</a:t>
            </a:r>
            <a:endParaRPr lang="en-US" dirty="0">
              <a:solidFill>
                <a:schemeClr val="bg1"/>
              </a:solidFill>
              <a:cs typeface="Calibri Light" panose="020F0302020204030204"/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xmlns="" id="{1B0C8FAF-56B8-4B64-AED7-5A6BB683B49A}"/>
              </a:ext>
            </a:extLst>
          </p:cNvPr>
          <p:cNvSpPr txBox="1">
            <a:spLocks/>
          </p:cNvSpPr>
          <p:nvPr/>
        </p:nvSpPr>
        <p:spPr>
          <a:xfrm>
            <a:off x="386769" y="1421892"/>
            <a:ext cx="11243256" cy="5525964"/>
          </a:xfrm>
          <a:prstGeom prst="rect">
            <a:avLst/>
          </a:prstGeom>
        </p:spPr>
        <p:txBody>
          <a:bodyPr vert="horz" lIns="91440" tIns="45720" rIns="91440" bIns="45720" numCol="1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Le « </a:t>
            </a:r>
            <a:r>
              <a:rPr lang="fr-FR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cloud</a:t>
            </a: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 » ou le « </a:t>
            </a:r>
            <a:r>
              <a:rPr lang="fr-FR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cloud-computing</a:t>
            </a: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 » offre: </a:t>
            </a:r>
          </a:p>
          <a:p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les serveurs,</a:t>
            </a:r>
          </a:p>
          <a:p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les processeurs,</a:t>
            </a:r>
          </a:p>
          <a:p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la mémoire et</a:t>
            </a:r>
          </a:p>
          <a:p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Les disques-durs requis pour effectuer les grands calculs à distance.</a:t>
            </a:r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sz="1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97E45519-7370-400C-95CF-530B68EC497E}"/>
              </a:ext>
            </a:extLst>
          </p:cNvPr>
          <p:cNvSpPr txBox="1"/>
          <p:nvPr/>
        </p:nvSpPr>
        <p:spPr>
          <a:xfrm>
            <a:off x="10604537" y="6493236"/>
            <a:ext cx="14055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Page </a:t>
            </a:r>
            <a:r>
              <a:rPr lang="en-IN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8/19</a:t>
            </a:r>
            <a:endParaRPr lang="en-IN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9125D99D-8C28-4C5A-8A97-F307AD6BA811}"/>
              </a:ext>
            </a:extLst>
          </p:cNvPr>
          <p:cNvGrpSpPr/>
          <p:nvPr/>
        </p:nvGrpSpPr>
        <p:grpSpPr>
          <a:xfrm>
            <a:off x="246000" y="90456"/>
            <a:ext cx="11700000" cy="360000"/>
            <a:chOff x="2587067" y="115305"/>
            <a:chExt cx="7020000" cy="360000"/>
          </a:xfrm>
          <a:solidFill>
            <a:srgbClr val="FFC000">
              <a:alpha val="80000"/>
            </a:srgbClr>
          </a:solidFill>
        </p:grpSpPr>
        <p:sp>
          <p:nvSpPr>
            <p:cNvPr id="13" name="Arrow: Chevron 13">
              <a:extLst>
                <a:ext uri="{FF2B5EF4-FFF2-40B4-BE49-F238E27FC236}">
                  <a16:creationId xmlns:a16="http://schemas.microsoft.com/office/drawing/2014/main" xmlns="" id="{239E3E3D-B2E0-4BA1-ABD1-AC8B97BBAA93}"/>
                </a:ext>
              </a:extLst>
            </p:cNvPr>
            <p:cNvSpPr/>
            <p:nvPr/>
          </p:nvSpPr>
          <p:spPr>
            <a:xfrm>
              <a:off x="7267067" y="115305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Conclusions</a:t>
              </a:r>
              <a:endParaRPr lang="en-I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Arrow: Chevron 14">
              <a:extLst>
                <a:ext uri="{FF2B5EF4-FFF2-40B4-BE49-F238E27FC236}">
                  <a16:creationId xmlns:a16="http://schemas.microsoft.com/office/drawing/2014/main" xmlns="" id="{85312030-12B7-4B07-987F-FB44CC3C5EFB}"/>
                </a:ext>
              </a:extLst>
            </p:cNvPr>
            <p:cNvSpPr/>
            <p:nvPr/>
          </p:nvSpPr>
          <p:spPr>
            <a:xfrm>
              <a:off x="4927067" y="115305"/>
              <a:ext cx="2340000" cy="360000"/>
            </a:xfrm>
            <a:prstGeom prst="chevron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Modélisation</a:t>
              </a:r>
              <a:endParaRPr lang="en-I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Arrow: Chevron 15">
              <a:extLst>
                <a:ext uri="{FF2B5EF4-FFF2-40B4-BE49-F238E27FC236}">
                  <a16:creationId xmlns:a16="http://schemas.microsoft.com/office/drawing/2014/main" xmlns="" id="{D15A877B-B801-4C6B-837D-641DFD87BC1E}"/>
                </a:ext>
              </a:extLst>
            </p:cNvPr>
            <p:cNvSpPr/>
            <p:nvPr/>
          </p:nvSpPr>
          <p:spPr>
            <a:xfrm>
              <a:off x="2587067" y="115305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Problématique</a:t>
              </a:r>
              <a:endParaRPr lang="en-I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2050" name="Picture 2" descr="https://user.oc-static.com/upload/2022/05/02/16514814623161_p1c2-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711" y="3477331"/>
            <a:ext cx="6605059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La différence entre un IaaS et un PaaS imagée avec un exemple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05" t="16594" r="15536" b="15201"/>
          <a:stretch/>
        </p:blipFill>
        <p:spPr bwMode="auto">
          <a:xfrm>
            <a:off x="7354545" y="3988340"/>
            <a:ext cx="4591455" cy="1857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2484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F65FBD-8559-4BC3-A810-29D9209533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6000" y="310143"/>
            <a:ext cx="10515600" cy="86855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3400" b="1" dirty="0" smtClean="0">
                <a:solidFill>
                  <a:schemeClr val="bg1"/>
                </a:solidFill>
                <a:latin typeface="Arial"/>
                <a:cs typeface="Arial"/>
              </a:rPr>
              <a:t>Amazon Web Services (AWS)</a:t>
            </a:r>
            <a:endParaRPr lang="en-US" dirty="0">
              <a:solidFill>
                <a:schemeClr val="bg1"/>
              </a:solidFill>
              <a:cs typeface="Calibri Light" panose="020F0302020204030204"/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xmlns="" id="{1B0C8FAF-56B8-4B64-AED7-5A6BB683B49A}"/>
              </a:ext>
            </a:extLst>
          </p:cNvPr>
          <p:cNvSpPr txBox="1">
            <a:spLocks/>
          </p:cNvSpPr>
          <p:nvPr/>
        </p:nvSpPr>
        <p:spPr>
          <a:xfrm>
            <a:off x="246000" y="1174651"/>
            <a:ext cx="11243256" cy="5204514"/>
          </a:xfrm>
          <a:prstGeom prst="rect">
            <a:avLst/>
          </a:prstGeom>
        </p:spPr>
        <p:txBody>
          <a:bodyPr vert="horz" lIns="91440" tIns="45720" rIns="91440" bIns="45720" numCol="1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Les 3 principaux fournisseurs de </a:t>
            </a:r>
            <a:r>
              <a:rPr lang="fr-FR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cloud</a:t>
            </a: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services sont:</a:t>
            </a:r>
          </a:p>
          <a:p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Amazon (AWS)</a:t>
            </a:r>
          </a:p>
          <a:p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Microsoft (Azure)</a:t>
            </a:r>
          </a:p>
          <a:p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Google (GCP)</a:t>
            </a:r>
          </a:p>
          <a:p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Les AWS services le plus intéressant pour notre application sont:</a:t>
            </a:r>
          </a:p>
          <a:p>
            <a:pPr marL="0" indent="0">
              <a:buNone/>
            </a:pPr>
            <a:r>
              <a:rPr lang="fr-FR" sz="1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Elastic</a:t>
            </a:r>
            <a:r>
              <a:rPr lang="fr-FR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Cloud </a:t>
            </a:r>
            <a:r>
              <a:rPr lang="fr-FR" sz="1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Computing</a:t>
            </a:r>
            <a:r>
              <a:rPr lang="fr-FR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(EC2)</a:t>
            </a:r>
          </a:p>
          <a:p>
            <a:pPr marL="0" indent="0">
              <a:buNone/>
            </a:pPr>
            <a:r>
              <a:rPr lang="fr-FR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IaaS</a:t>
            </a: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qui sert à lancer des serveurs et les piloter.</a:t>
            </a:r>
          </a:p>
          <a:p>
            <a:pPr marL="0" indent="0">
              <a:buNone/>
            </a:pPr>
            <a:r>
              <a:rPr lang="fr-FR" sz="1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Relational</a:t>
            </a:r>
            <a:r>
              <a:rPr lang="fr-FR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r>
              <a:rPr lang="fr-FR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Services (RDS)</a:t>
            </a:r>
          </a:p>
          <a:p>
            <a:pPr marL="0" indent="0">
              <a:buNone/>
            </a:pP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Gestion des bases 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de données managées </a:t>
            </a: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sur des serveurs 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réconfiguré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fr-FR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FR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Simple Storage Service (S3)</a:t>
            </a:r>
          </a:p>
          <a:p>
            <a:pPr marL="0" indent="0">
              <a:buNone/>
            </a:pP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Entrepôt des fichiers pour le 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stockage et </a:t>
            </a: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la distribution.</a:t>
            </a:r>
          </a:p>
          <a:p>
            <a:pPr marL="0" indent="0">
              <a:buNone/>
            </a:pPr>
            <a:r>
              <a:rPr lang="fr-FR" sz="1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Identity</a:t>
            </a:r>
            <a:r>
              <a:rPr lang="fr-FR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&amp; Access Management (IAM)</a:t>
            </a:r>
          </a:p>
          <a:p>
            <a:pPr marL="0" indent="0">
              <a:buNone/>
            </a:pP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Assure la sécurité par régler l’accès aux utilisateurs.</a:t>
            </a:r>
          </a:p>
          <a:p>
            <a:pPr marL="0" indent="0">
              <a:buNone/>
            </a:pPr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FR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					S3: Stockage des images</a:t>
            </a:r>
          </a:p>
          <a:p>
            <a:pPr marL="0" indent="0">
              <a:buNone/>
            </a:pPr>
            <a:r>
              <a:rPr lang="fr-FR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					EC2: Instance de calcul</a:t>
            </a:r>
          </a:p>
          <a:p>
            <a:pPr marL="0" indent="0">
              <a:buNone/>
            </a:pPr>
            <a:r>
              <a:rPr lang="fr-FR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					IAM: Contrôle d’accès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97E45519-7370-400C-95CF-530B68EC497E}"/>
              </a:ext>
            </a:extLst>
          </p:cNvPr>
          <p:cNvSpPr txBox="1"/>
          <p:nvPr/>
        </p:nvSpPr>
        <p:spPr>
          <a:xfrm>
            <a:off x="10604537" y="6493236"/>
            <a:ext cx="14055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Page </a:t>
            </a:r>
            <a:r>
              <a:rPr lang="en-IN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9/19</a:t>
            </a:r>
            <a:endParaRPr lang="en-IN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9125D99D-8C28-4C5A-8A97-F307AD6BA811}"/>
              </a:ext>
            </a:extLst>
          </p:cNvPr>
          <p:cNvGrpSpPr/>
          <p:nvPr/>
        </p:nvGrpSpPr>
        <p:grpSpPr>
          <a:xfrm>
            <a:off x="246000" y="90456"/>
            <a:ext cx="11700000" cy="360000"/>
            <a:chOff x="2587067" y="115305"/>
            <a:chExt cx="7020000" cy="360000"/>
          </a:xfrm>
          <a:solidFill>
            <a:srgbClr val="FFC000">
              <a:alpha val="80000"/>
            </a:srgbClr>
          </a:solidFill>
        </p:grpSpPr>
        <p:sp>
          <p:nvSpPr>
            <p:cNvPr id="13" name="Arrow: Chevron 13">
              <a:extLst>
                <a:ext uri="{FF2B5EF4-FFF2-40B4-BE49-F238E27FC236}">
                  <a16:creationId xmlns:a16="http://schemas.microsoft.com/office/drawing/2014/main" xmlns="" id="{239E3E3D-B2E0-4BA1-ABD1-AC8B97BBAA93}"/>
                </a:ext>
              </a:extLst>
            </p:cNvPr>
            <p:cNvSpPr/>
            <p:nvPr/>
          </p:nvSpPr>
          <p:spPr>
            <a:xfrm>
              <a:off x="7267067" y="115305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Conclusions</a:t>
              </a:r>
              <a:endParaRPr lang="en-I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Arrow: Chevron 14">
              <a:extLst>
                <a:ext uri="{FF2B5EF4-FFF2-40B4-BE49-F238E27FC236}">
                  <a16:creationId xmlns:a16="http://schemas.microsoft.com/office/drawing/2014/main" xmlns="" id="{85312030-12B7-4B07-987F-FB44CC3C5EFB}"/>
                </a:ext>
              </a:extLst>
            </p:cNvPr>
            <p:cNvSpPr/>
            <p:nvPr/>
          </p:nvSpPr>
          <p:spPr>
            <a:xfrm>
              <a:off x="4927067" y="115305"/>
              <a:ext cx="2340000" cy="360000"/>
            </a:xfrm>
            <a:prstGeom prst="chevron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Modélisation</a:t>
              </a:r>
              <a:endParaRPr lang="en-I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Arrow: Chevron 15">
              <a:extLst>
                <a:ext uri="{FF2B5EF4-FFF2-40B4-BE49-F238E27FC236}">
                  <a16:creationId xmlns:a16="http://schemas.microsoft.com/office/drawing/2014/main" xmlns="" id="{D15A877B-B801-4C6B-837D-641DFD87BC1E}"/>
                </a:ext>
              </a:extLst>
            </p:cNvPr>
            <p:cNvSpPr/>
            <p:nvPr/>
          </p:nvSpPr>
          <p:spPr>
            <a:xfrm>
              <a:off x="2587067" y="115305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Problématique</a:t>
              </a:r>
              <a:endParaRPr lang="en-I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3074" name="Picture 2" descr="https://user.oc-static.com/upload/2022/05/02/16514822517733_Capture%20d%E2%80%99e%CC%81cran%202022-05-02%20a%CC%80%2011.03.4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1233" y="1178701"/>
            <a:ext cx="3608867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xmlns="" id="{1B0C8FAF-56B8-4B64-AED7-5A6BB683B49A}"/>
              </a:ext>
            </a:extLst>
          </p:cNvPr>
          <p:cNvSpPr txBox="1">
            <a:spLocks/>
          </p:cNvSpPr>
          <p:nvPr/>
        </p:nvSpPr>
        <p:spPr>
          <a:xfrm>
            <a:off x="246000" y="1178701"/>
            <a:ext cx="11243256" cy="5204514"/>
          </a:xfrm>
          <a:prstGeom prst="rect">
            <a:avLst/>
          </a:prstGeom>
        </p:spPr>
        <p:txBody>
          <a:bodyPr vert="horz" lIns="91440" tIns="45720" rIns="91440" bIns="45720" numCol="1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Les 3 principaux fournisseurs de </a:t>
            </a:r>
            <a:r>
              <a:rPr lang="fr-FR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cloud</a:t>
            </a: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services sont:</a:t>
            </a:r>
          </a:p>
          <a:p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Amazon (AWS)</a:t>
            </a:r>
          </a:p>
          <a:p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Microsoft (Azure)</a:t>
            </a:r>
          </a:p>
          <a:p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Google (GCP)</a:t>
            </a:r>
          </a:p>
          <a:p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Les AWS services le plus intéressant pour notre application sont:</a:t>
            </a:r>
          </a:p>
          <a:p>
            <a:pPr marL="0" indent="0">
              <a:buNone/>
            </a:pPr>
            <a:r>
              <a:rPr lang="fr-FR" sz="1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Elastic</a:t>
            </a:r>
            <a:r>
              <a:rPr lang="fr-FR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Cloud </a:t>
            </a:r>
            <a:r>
              <a:rPr lang="fr-FR" sz="1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Computing</a:t>
            </a:r>
            <a:r>
              <a:rPr lang="fr-FR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(EC2)</a:t>
            </a:r>
          </a:p>
          <a:p>
            <a:pPr marL="0" indent="0">
              <a:buNone/>
            </a:pPr>
            <a:r>
              <a:rPr lang="fr-FR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IaaS</a:t>
            </a: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qui sert à lancer des serveurs et les piloter.</a:t>
            </a:r>
          </a:p>
          <a:p>
            <a:pPr marL="0" indent="0">
              <a:buNone/>
            </a:pPr>
            <a:r>
              <a:rPr lang="fr-FR" sz="1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Relational</a:t>
            </a:r>
            <a:r>
              <a:rPr lang="fr-FR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r>
              <a:rPr lang="fr-FR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Services (RDS)</a:t>
            </a:r>
          </a:p>
          <a:p>
            <a:pPr marL="0" indent="0">
              <a:buNone/>
            </a:pP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Gestion des bases 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de données managées </a:t>
            </a: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sur des serveurs 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réconfiguré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fr-FR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FR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Simple Storage Service (S3)</a:t>
            </a:r>
          </a:p>
          <a:p>
            <a:pPr marL="0" indent="0">
              <a:buNone/>
            </a:pP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Entrepôt des fichiers pour le 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stockage et </a:t>
            </a: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la distribution.</a:t>
            </a:r>
          </a:p>
          <a:p>
            <a:pPr marL="0" indent="0">
              <a:buNone/>
            </a:pPr>
            <a:r>
              <a:rPr lang="fr-FR" sz="1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Identity</a:t>
            </a:r>
            <a:r>
              <a:rPr lang="fr-FR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&amp; Access Management (IAM)</a:t>
            </a:r>
          </a:p>
          <a:p>
            <a:pPr marL="0" indent="0">
              <a:buNone/>
            </a:pP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Assure la sécurité par régler l’accès aux utilisateurs.</a:t>
            </a:r>
          </a:p>
          <a:p>
            <a:pPr marL="0" indent="0">
              <a:buNone/>
            </a:pPr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FR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					S3: Stockage des images</a:t>
            </a:r>
          </a:p>
          <a:p>
            <a:pPr marL="0" indent="0">
              <a:buNone/>
            </a:pPr>
            <a:r>
              <a:rPr lang="fr-FR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					EC2: Instance de calcul</a:t>
            </a:r>
          </a:p>
          <a:p>
            <a:pPr marL="0" indent="0">
              <a:buNone/>
            </a:pPr>
            <a:r>
              <a:rPr lang="fr-FR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					IAM: Contrôle d’accès</a:t>
            </a:r>
          </a:p>
        </p:txBody>
      </p:sp>
    </p:spTree>
    <p:extLst>
      <p:ext uri="{BB962C8B-B14F-4D97-AF65-F5344CB8AC3E}">
        <p14:creationId xmlns:p14="http://schemas.microsoft.com/office/powerpoint/2010/main" val="1709138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1433</TotalTime>
  <Words>715</Words>
  <Application>Microsoft Office PowerPoint</Application>
  <PresentationFormat>Widescreen</PresentationFormat>
  <Paragraphs>293</Paragraphs>
  <Slides>19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Segoe UI</vt:lpstr>
      <vt:lpstr>Wingdings</vt:lpstr>
      <vt:lpstr>Office Theme</vt:lpstr>
      <vt:lpstr>Déployez un modèle dans le cloud</vt:lpstr>
      <vt:lpstr>Problématique</vt:lpstr>
      <vt:lpstr>Problématique</vt:lpstr>
      <vt:lpstr>Jeu des données</vt:lpstr>
      <vt:lpstr>Lambda architecture</vt:lpstr>
      <vt:lpstr>Objectifs</vt:lpstr>
      <vt:lpstr>Modélisation</vt:lpstr>
      <vt:lpstr>Le “cloud”</vt:lpstr>
      <vt:lpstr>Amazon Web Services (AWS)</vt:lpstr>
      <vt:lpstr>L’architecture Big Data</vt:lpstr>
      <vt:lpstr>Instance EC2 &amp; AWS Bucket S3</vt:lpstr>
      <vt:lpstr>Modélisation avec Pyspark</vt:lpstr>
      <vt:lpstr>Prétraitement des images</vt:lpstr>
      <vt:lpstr>Features extraction et reduction de dimension</vt:lpstr>
      <vt:lpstr>Conclusions</vt:lpstr>
      <vt:lpstr>Conclusions</vt:lpstr>
      <vt:lpstr>Perspectives: Prétraitement des images</vt:lpstr>
      <vt:lpstr>Perspectives: Application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Soutenance title</dc:title>
  <dc:creator>Prashanth Thirunavukkarasu</dc:creator>
  <cp:lastModifiedBy>Microsoft account</cp:lastModifiedBy>
  <cp:revision>536</cp:revision>
  <dcterms:created xsi:type="dcterms:W3CDTF">2021-03-01T14:31:32Z</dcterms:created>
  <dcterms:modified xsi:type="dcterms:W3CDTF">2022-08-04T20:33:01Z</dcterms:modified>
</cp:coreProperties>
</file>