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463" r:id="rId3"/>
    <p:sldId id="573" r:id="rId4"/>
    <p:sldId id="588" r:id="rId5"/>
    <p:sldId id="589" r:id="rId6"/>
    <p:sldId id="592" r:id="rId7"/>
    <p:sldId id="590" r:id="rId8"/>
    <p:sldId id="596" r:id="rId9"/>
    <p:sldId id="591" r:id="rId10"/>
    <p:sldId id="594" r:id="rId11"/>
    <p:sldId id="574" r:id="rId12"/>
    <p:sldId id="593" r:id="rId13"/>
    <p:sldId id="595" r:id="rId14"/>
    <p:sldId id="575" r:id="rId15"/>
    <p:sldId id="59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shanth Thirunavukkarasu" initials="PT" lastIdx="3" clrIdx="0">
    <p:extLst>
      <p:ext uri="{19B8F6BF-5375-455C-9EA6-DF929625EA0E}">
        <p15:presenceInfo xmlns:p15="http://schemas.microsoft.com/office/powerpoint/2012/main" userId="8a0a04307e8eb2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1E66"/>
    <a:srgbClr val="F08888"/>
    <a:srgbClr val="E42424"/>
    <a:srgbClr val="E1721F"/>
    <a:srgbClr val="637400"/>
    <a:srgbClr val="44546A"/>
    <a:srgbClr val="FF3300"/>
    <a:srgbClr val="3B68CD"/>
    <a:srgbClr val="00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33" autoAdjust="0"/>
    <p:restoredTop sz="95256" autoAdjust="0"/>
  </p:normalViewPr>
  <p:slideViewPr>
    <p:cSldViewPr snapToGrid="0">
      <p:cViewPr varScale="1">
        <p:scale>
          <a:sx n="87" d="100"/>
          <a:sy n="87" d="100"/>
        </p:scale>
        <p:origin x="5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50"/>
    </p:cViewPr>
  </p:sorterViewPr>
  <p:notesViewPr>
    <p:cSldViewPr snapToGrid="0">
      <p:cViewPr varScale="1">
        <p:scale>
          <a:sx n="63" d="100"/>
          <a:sy n="63" d="100"/>
        </p:scale>
        <p:origin x="2280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CC288D2D-946F-4EE5-B54B-9639CCCDF2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38E44D7-8FB9-46D4-A8C2-898C3B21D3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43ECC-B4E0-410F-BD5B-AC42F878C40E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1A6AB8E-3801-4B24-98BA-67611533EE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2C6DCF8-313E-4737-9A77-6E819F9915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945BE-0D87-457C-BC9C-2FF503605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049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7A7B9-9C14-444F-B8A2-59C6F4C88F7E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711A0-CB55-447E-BBD8-4E262AC99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0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593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6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567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817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693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24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042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86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097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148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320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262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773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654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4E05B69-E069-4836-BBF6-3908C0A92B6D}"/>
              </a:ext>
            </a:extLst>
          </p:cNvPr>
          <p:cNvSpPr/>
          <p:nvPr userDrawn="1"/>
        </p:nvSpPr>
        <p:spPr>
          <a:xfrm>
            <a:off x="0" y="0"/>
            <a:ext cx="12191999" cy="6479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D6EC38-B49F-4D82-955E-3B3E6C148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0F51668-9D49-4749-8510-5DCE84C73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A72270E-703A-487D-A4BF-FE5B38A2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9583-F5BC-4A60-B10D-D3DF8F8C3C32}" type="datetimeFigureOut">
              <a:rPr lang="en-IN" smtClean="0"/>
              <a:t>15-09-2021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6CD65FC-8EB8-43BF-AF64-708663520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DF824B7-D9D8-4CF9-8CFE-149E1F8F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CAF4-ECFC-4139-B9A2-C9322CE2796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547CD40-6014-4FC9-B7B8-E21146DD457F}"/>
              </a:ext>
            </a:extLst>
          </p:cNvPr>
          <p:cNvSpPr/>
          <p:nvPr userDrawn="1"/>
        </p:nvSpPr>
        <p:spPr>
          <a:xfrm>
            <a:off x="0" y="6479999"/>
            <a:ext cx="12192000" cy="3780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39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238106-2905-4867-81ED-997CEF88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6B6799D-808D-4C43-92B5-80DE98A4C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CFA7198-C655-40C9-90FD-FCCEB0E1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9583-F5BC-4A60-B10D-D3DF8F8C3C32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CE2B62-5BED-486C-BB77-83228EDC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AA16AA-EBDA-44B3-AE5B-88B5095E9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CAF4-ECFC-4139-B9A2-C9322CE27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4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6FD508E-CFFE-47F9-BF0B-111F39D86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93D6A2C-B2D4-49DE-9E34-CE99399AC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2DC285D-9B0D-4971-B6DC-208196AD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9583-F5BC-4A60-B10D-D3DF8F8C3C32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6625E2-7FBB-41AF-B353-D75E419C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5FE20F-174D-4536-9B88-85D86883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CAF4-ECFC-4139-B9A2-C9322CE27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22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FDCC9F5-F990-49E4-A646-5837BFB799DE}"/>
              </a:ext>
            </a:extLst>
          </p:cNvPr>
          <p:cNvSpPr/>
          <p:nvPr userDrawn="1"/>
        </p:nvSpPr>
        <p:spPr>
          <a:xfrm>
            <a:off x="0" y="1043999"/>
            <a:ext cx="12191999" cy="543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8AD8D1-1DB1-4A0B-A9D6-D8D10907B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2FF058B-03AE-4B01-9AD6-6F292478669F}"/>
              </a:ext>
            </a:extLst>
          </p:cNvPr>
          <p:cNvSpPr/>
          <p:nvPr userDrawn="1"/>
        </p:nvSpPr>
        <p:spPr>
          <a:xfrm>
            <a:off x="1" y="0"/>
            <a:ext cx="12205502" cy="1043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60D53C1-2A52-4052-83EA-50D633E1AA63}"/>
              </a:ext>
            </a:extLst>
          </p:cNvPr>
          <p:cNvSpPr/>
          <p:nvPr userDrawn="1"/>
        </p:nvSpPr>
        <p:spPr>
          <a:xfrm>
            <a:off x="0" y="6479999"/>
            <a:ext cx="12192000" cy="3780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6" descr="A new brand identity for OpenClassrooms - The OpenClassrooms Blog">
            <a:extLst>
              <a:ext uri="{FF2B5EF4-FFF2-40B4-BE49-F238E27FC236}">
                <a16:creationId xmlns="" xmlns:a16="http://schemas.microsoft.com/office/drawing/2014/main" id="{CD024E5A-0F50-8C49-BAB8-753A2950E08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2" t="31564" r="7154" b="24102"/>
          <a:stretch/>
        </p:blipFill>
        <p:spPr bwMode="auto">
          <a:xfrm>
            <a:off x="10575292" y="6032339"/>
            <a:ext cx="155701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67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839D59-A30D-476B-A449-7F66C452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436914F-582F-400C-9907-22ABDDFDB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1B51A45-08A9-4C16-9AB0-91CF1C3AC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9583-F5BC-4A60-B10D-D3DF8F8C3C32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6FF65A6-4523-4895-A613-6FF8C9C9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ECBEDE5-DE63-4291-B177-06321253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CAF4-ECFC-4139-B9A2-C9322CE27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20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350835-E043-4B2E-8A30-F843B9987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88EF49-420A-4B8B-BB54-BE5149415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F1708B5-A30F-4336-991F-B4192D1A3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28FE44A-9B32-45CC-88C8-40BCC9E0D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9583-F5BC-4A60-B10D-D3DF8F8C3C32}" type="datetimeFigureOut">
              <a:rPr lang="en-IN" smtClean="0"/>
              <a:t>15-09-2021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5971CDD-0287-4DED-B59B-E7DF2012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357EE10-E841-41A1-9527-94BE3C3F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CAF4-ECFC-4139-B9A2-C9322CE27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28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01892B-0E05-44C2-9CEE-6E2A9027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3AAFA0-C592-4D4D-8D3D-1CDF988FC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BBD4BBD-AC0C-4C1E-943E-7B31DF697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5B7BF0F-2A3E-4B14-99A1-8579970E8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6EDD65F-D8C0-4182-BC63-345474AA8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C2725FF-F68A-4EB8-BBCC-061243406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9583-F5BC-4A60-B10D-D3DF8F8C3C32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BACC31D-4B06-4F2A-B1D0-4A3A53F6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3496945-2859-4E1C-8D1B-233A123A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CAF4-ECFC-4139-B9A2-C9322CE27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56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BB7719-44E3-4733-9260-5CEFA677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39047D1-F23E-4349-8315-F02197DAC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9583-F5BC-4A60-B10D-D3DF8F8C3C32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D09C055-698B-4B4A-BBCA-D776FD34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5690B0E-3607-4FD4-BD57-BE0B28CD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CAF4-ECFC-4139-B9A2-C9322CE27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05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C6B7E63-FD59-4FA7-9762-9003AD8E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9583-F5BC-4A60-B10D-D3DF8F8C3C32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89AE537-6B36-4ED4-BFE8-FCFAA008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B29EF74-202F-43E7-B875-2B406B27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CAF4-ECFC-4139-B9A2-C9322CE27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86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5C381A-AE0B-4FB5-B627-1575A286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D08670E-E789-45E0-932C-98667E5C4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770C3FA-7B62-4103-B50C-4E905F072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5DE0200-D16D-474F-BBA2-2A8FE110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9583-F5BC-4A60-B10D-D3DF8F8C3C32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5CC8F45-7152-4732-ADCE-07C66B1B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254CBAC-F96D-4D5B-9307-B62D3631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CAF4-ECFC-4139-B9A2-C9322CE27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45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43E76B-07C6-4426-A5F3-57746384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58E4FDA-F19E-45E2-9D88-C1092373A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0A8E1F8-01C4-4BCA-9D2C-FA5DA7D1F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E1835DC-48D0-488C-A961-C2B428DE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9583-F5BC-4A60-B10D-D3DF8F8C3C32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571D779-6B2F-4035-83C4-2AC7432B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CB3E345-F056-42F0-BD17-B7F6FFDD6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CAF4-ECFC-4139-B9A2-C9322CE2796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70B551B-A96F-4BA7-95DF-FDDDFF508AEC}"/>
              </a:ext>
            </a:extLst>
          </p:cNvPr>
          <p:cNvSpPr/>
          <p:nvPr userDrawn="1"/>
        </p:nvSpPr>
        <p:spPr>
          <a:xfrm>
            <a:off x="-2263" y="-1"/>
            <a:ext cx="12193200" cy="6468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Image 5">
            <a:extLst>
              <a:ext uri="{FF2B5EF4-FFF2-40B4-BE49-F238E27FC236}">
                <a16:creationId xmlns="" xmlns:a16="http://schemas.microsoft.com/office/drawing/2014/main" id="{30EA10FA-FECD-4548-B26B-2B4EEB8EA6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497" y="5896982"/>
            <a:ext cx="1980000" cy="52887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1CE4D53F-60AB-4AF5-A767-BD716B23A221}"/>
              </a:ext>
            </a:extLst>
          </p:cNvPr>
          <p:cNvGrpSpPr/>
          <p:nvPr userDrawn="1"/>
        </p:nvGrpSpPr>
        <p:grpSpPr>
          <a:xfrm>
            <a:off x="100807" y="5931904"/>
            <a:ext cx="1382400" cy="459029"/>
            <a:chOff x="605468" y="4101442"/>
            <a:chExt cx="1382400" cy="459029"/>
          </a:xfrm>
        </p:grpSpPr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4799A602-BDB1-4229-A7C3-2E56400383DE}"/>
                </a:ext>
              </a:extLst>
            </p:cNvPr>
            <p:cNvSpPr/>
            <p:nvPr/>
          </p:nvSpPr>
          <p:spPr>
            <a:xfrm>
              <a:off x="605468" y="4101442"/>
              <a:ext cx="1382400" cy="459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22" name="Image 10">
              <a:extLst>
                <a:ext uri="{FF2B5EF4-FFF2-40B4-BE49-F238E27FC236}">
                  <a16:creationId xmlns="" xmlns:a16="http://schemas.microsoft.com/office/drawing/2014/main" id="{AA14E32E-642C-4E60-A579-DBC9B0019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468" y="4101442"/>
              <a:ext cx="1381724" cy="459029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1ACBCA6-62D9-440B-919C-AD8DF2C86859}"/>
              </a:ext>
            </a:extLst>
          </p:cNvPr>
          <p:cNvSpPr/>
          <p:nvPr userDrawn="1"/>
        </p:nvSpPr>
        <p:spPr>
          <a:xfrm>
            <a:off x="1" y="6461788"/>
            <a:ext cx="12192000" cy="396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69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5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49DA593-5429-4B92-A8DD-7B7E31EAE790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048BE5F-95E1-4458-9634-84B3968C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ABBF977-EE09-4E8C-AB28-45DB58637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F57FCF6-41A5-45B4-B787-3335DCFBE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19583-F5BC-4A60-B10D-D3DF8F8C3C32}" type="datetimeFigureOut">
              <a:rPr lang="en-IN" smtClean="0"/>
              <a:t>15-09-2021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63183D3-5BB6-49D5-A7F6-D5DADD8D8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BD3A13-4D5A-43D6-8C53-1EAC5DF05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CCAF4-ECFC-4139-B9A2-C9322CE2796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6D59ACF4-1EB7-4D18-9291-6EB26453EF9C}"/>
              </a:ext>
            </a:extLst>
          </p:cNvPr>
          <p:cNvSpPr txBox="1">
            <a:spLocks/>
          </p:cNvSpPr>
          <p:nvPr userDrawn="1"/>
        </p:nvSpPr>
        <p:spPr>
          <a:xfrm>
            <a:off x="0" y="6476762"/>
            <a:ext cx="11055928" cy="381238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IN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15/09/2021      </a:t>
            </a: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   Data Scientist      |      Projet 2      |      </a:t>
            </a:r>
            <a:r>
              <a:rPr lang="fr-FR" sz="1600" i="1" noProof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Analysez des données de systèmes éducatifs      </a:t>
            </a: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51274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6EBC22-29EC-48F8-9544-F2E4E3E2B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994" y="3326258"/>
            <a:ext cx="9000000" cy="726132"/>
          </a:xfr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Analysez des données de systèmes éducatifs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AF40D26-1F32-4D3B-BE07-C82B813D0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0758" y="2012448"/>
            <a:ext cx="9090473" cy="335375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Formation: Data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Scientist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Projet 2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Prashanth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THIRUNAVUKKARASU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15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septembre 2021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7E45519-7370-400C-95CF-530B68EC497E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1/15    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A new brand identity for OpenClassrooms - The OpenClassrooms Blog">
            <a:extLst>
              <a:ext uri="{FF2B5EF4-FFF2-40B4-BE49-F238E27FC236}">
                <a16:creationId xmlns="" xmlns:a16="http://schemas.microsoft.com/office/drawing/2014/main" id="{CD024E5A-0F50-8C49-BAB8-753A2950E0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2" t="31564" r="7154" b="24102"/>
          <a:stretch/>
        </p:blipFill>
        <p:spPr bwMode="auto">
          <a:xfrm>
            <a:off x="4025147" y="500674"/>
            <a:ext cx="4141694" cy="95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61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Évaluation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potentiel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clients (Pays)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0C8FAF-56B8-4B64-AED7-5A6BB683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00" y="1178700"/>
            <a:ext cx="6594416" cy="5573791"/>
          </a:xfrm>
        </p:spPr>
        <p:txBody>
          <a:bodyPr>
            <a:normAutofit/>
          </a:bodyPr>
          <a:lstStyle/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Pré-sélection des pays (Population &gt; 1000000)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Amputation des valeurs par la valeur minimale</a:t>
            </a:r>
          </a:p>
          <a:p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Distribution des scores (Pays)</a:t>
            </a:r>
          </a:p>
          <a:p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21 pays ont un score de &gt; 10.5/15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						</a:t>
            </a: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4704"/>
            <a:chOff x="247067" y="115305"/>
            <a:chExt cx="11700000" cy="364704"/>
          </a:xfrm>
          <a:solidFill>
            <a:srgbClr val="FFC000">
              <a:alpha val="80000"/>
            </a:srgbClr>
          </a:solidFill>
        </p:grpSpPr>
        <p:sp>
          <p:nvSpPr>
            <p:cNvPr id="12" name="Arrow: Chevron 11">
              <a:extLst>
                <a:ext uri="{FF2B5EF4-FFF2-40B4-BE49-F238E27FC236}">
                  <a16:creationId xmlns="" xmlns:a16="http://schemas.microsoft.com/office/drawing/2014/main" id="{00E53406-1127-4969-8DA1-9A4D0B550B45}"/>
                </a:ext>
              </a:extLst>
            </p:cNvPr>
            <p:cNvSpPr/>
            <p:nvPr/>
          </p:nvSpPr>
          <p:spPr>
            <a:xfrm>
              <a:off x="247067" y="120009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=""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=""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 du potentiel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=""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Potentiel de clients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=""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Pré-Analyse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4">
            <a:extLst>
              <a:ext uri="{FF2B5EF4-FFF2-40B4-BE49-F238E27FC236}">
                <a16:creationId xmlns="" xmlns:a16="http://schemas.microsoft.com/office/drawing/2014/main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10/15    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14" y="2636245"/>
            <a:ext cx="3815129" cy="3021884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122718"/>
              </p:ext>
            </p:extLst>
          </p:nvPr>
        </p:nvGraphicFramePr>
        <p:xfrm>
          <a:off x="6495378" y="1262246"/>
          <a:ext cx="5531355" cy="457991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90903"/>
                <a:gridCol w="1158671"/>
                <a:gridCol w="886320"/>
                <a:gridCol w="1162926"/>
                <a:gridCol w="832535"/>
              </a:tblGrid>
              <a:tr h="152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Country </a:t>
                      </a:r>
                      <a:r>
                        <a:rPr lang="en-IN" sz="1200" b="1" dirty="0" smtClean="0">
                          <a:effectLst/>
                        </a:rPr>
                        <a:t>Name</a:t>
                      </a:r>
                      <a:endParaRPr lang="en-IN" sz="1200" b="1" dirty="0">
                        <a:effectLst/>
                      </a:endParaRPr>
                    </a:p>
                  </a:txBody>
                  <a:tcPr marL="25298" marR="25298" marT="12649" marB="1264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Population Score</a:t>
                      </a:r>
                    </a:p>
                  </a:txBody>
                  <a:tcPr marL="25298" marR="25298" marT="12649" marB="1264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School Score</a:t>
                      </a:r>
                    </a:p>
                  </a:txBody>
                  <a:tcPr marL="25298" marR="25298" marT="12649" marB="1264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Resources </a:t>
                      </a:r>
                      <a:r>
                        <a:rPr lang="en-IN" sz="1200" b="1" dirty="0">
                          <a:effectLst/>
                        </a:rPr>
                        <a:t>Score</a:t>
                      </a:r>
                    </a:p>
                  </a:txBody>
                  <a:tcPr marL="25298" marR="25298" marT="12649" marB="1264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Client Score</a:t>
                      </a:r>
                    </a:p>
                  </a:txBody>
                  <a:tcPr marL="25298" marR="25298" marT="12649" marB="1264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069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Austria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3.0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3.0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4.6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10.6</a:t>
                      </a:r>
                    </a:p>
                  </a:txBody>
                  <a:tcPr marL="25298" marR="25298" marT="12649" marB="12649" anchor="ctr"/>
                </a:tc>
              </a:tr>
              <a:tr h="1069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Bahrain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3.0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3.0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4.7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10.7</a:t>
                      </a:r>
                    </a:p>
                  </a:txBody>
                  <a:tcPr marL="25298" marR="25298" marT="12649" marB="12649" anchor="ctr"/>
                </a:tc>
              </a:tr>
              <a:tr h="6129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Brazil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4.0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4.0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3.0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11.0</a:t>
                      </a:r>
                    </a:p>
                  </a:txBody>
                  <a:tcPr marL="25298" marR="25298" marT="12649" marB="12649" anchor="ctr"/>
                </a:tc>
              </a:tr>
              <a:tr h="1069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Canada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3.0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3.0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4.6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10.6</a:t>
                      </a:r>
                    </a:p>
                  </a:txBody>
                  <a:tcPr marL="25298" marR="25298" marT="12649" marB="12649" anchor="ctr"/>
                </a:tc>
              </a:tr>
              <a:tr h="6129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China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5.0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5.0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3.0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13.0</a:t>
                      </a:r>
                    </a:p>
                  </a:txBody>
                  <a:tcPr marL="25298" marR="25298" marT="12649" marB="12649" anchor="ctr"/>
                </a:tc>
              </a:tr>
              <a:tr h="1069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Denmark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3.0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3.0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5.0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11.0</a:t>
                      </a:r>
                    </a:p>
                  </a:txBody>
                  <a:tcPr marL="25298" marR="25298" marT="12649" marB="12649" anchor="ctr"/>
                </a:tc>
              </a:tr>
              <a:tr h="1069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Finland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3.0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3.0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4.6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10.6</a:t>
                      </a:r>
                    </a:p>
                  </a:txBody>
                  <a:tcPr marL="25298" marR="25298" marT="12649" marB="12649" anchor="ctr"/>
                </a:tc>
              </a:tr>
              <a:tr h="1069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France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3.0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3.0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4.6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10.6</a:t>
                      </a:r>
                    </a:p>
                  </a:txBody>
                  <a:tcPr marL="25298" marR="25298" marT="12649" marB="12649" anchor="ctr"/>
                </a:tc>
              </a:tr>
              <a:tr h="1069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Germany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3.0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3.0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4.6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10.6</a:t>
                      </a:r>
                    </a:p>
                  </a:txBody>
                  <a:tcPr marL="25298" marR="25298" marT="12649" marB="12649" anchor="ctr"/>
                </a:tc>
              </a:tr>
              <a:tr h="19861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Hong Kong SAR, China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3.0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3.0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4.6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10.6</a:t>
                      </a:r>
                    </a:p>
                  </a:txBody>
                  <a:tcPr marL="25298" marR="25298" marT="12649" marB="12649" anchor="ctr"/>
                </a:tc>
              </a:tr>
              <a:tr h="6129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India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5.0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5.0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2.0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12.0</a:t>
                      </a:r>
                    </a:p>
                  </a:txBody>
                  <a:tcPr marL="25298" marR="25298" marT="12649" marB="12649" anchor="ctr"/>
                </a:tc>
              </a:tr>
              <a:tr h="1069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Ireland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3.0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3.0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4.6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10.6</a:t>
                      </a:r>
                    </a:p>
                  </a:txBody>
                  <a:tcPr marL="25298" marR="25298" marT="12649" marB="12649" anchor="ctr"/>
                </a:tc>
              </a:tr>
              <a:tr h="1069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Korea, Rep.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3.0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3.0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4.7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10.7</a:t>
                      </a:r>
                    </a:p>
                  </a:txBody>
                  <a:tcPr marL="25298" marR="25298" marT="12649" marB="12649" anchor="ctr"/>
                </a:tc>
              </a:tr>
              <a:tr h="152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Netherlands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3.0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3.0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4.6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10.6</a:t>
                      </a:r>
                    </a:p>
                  </a:txBody>
                  <a:tcPr marL="25298" marR="25298" marT="12649" marB="12649" anchor="ctr"/>
                </a:tc>
              </a:tr>
              <a:tr h="152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New Zealand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3.0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3.0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4.6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10.6</a:t>
                      </a:r>
                    </a:p>
                  </a:txBody>
                  <a:tcPr marL="25298" marR="25298" marT="12649" marB="12649" anchor="ctr"/>
                </a:tc>
              </a:tr>
              <a:tr h="1069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Norway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3.0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3.0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5.0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11.0</a:t>
                      </a:r>
                    </a:p>
                  </a:txBody>
                  <a:tcPr marL="25298" marR="25298" marT="12649" marB="12649" anchor="ctr"/>
                </a:tc>
              </a:tr>
              <a:tr h="1069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Singapore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3.0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3.0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4.6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10.6</a:t>
                      </a:r>
                    </a:p>
                  </a:txBody>
                  <a:tcPr marL="25298" marR="25298" marT="12649" marB="12649" anchor="ctr"/>
                </a:tc>
              </a:tr>
              <a:tr h="1069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Sweden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3.0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3.0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4.6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10.6</a:t>
                      </a:r>
                    </a:p>
                  </a:txBody>
                  <a:tcPr marL="25298" marR="25298" marT="12649" marB="12649" anchor="ctr"/>
                </a:tc>
              </a:tr>
              <a:tr h="152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Switzerland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3.0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3.0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4.6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10.6</a:t>
                      </a:r>
                    </a:p>
                  </a:txBody>
                  <a:tcPr marL="25298" marR="25298" marT="12649" marB="12649" anchor="ctr"/>
                </a:tc>
              </a:tr>
              <a:tr h="19861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United Kingdom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3.0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3.0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5.0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11.0</a:t>
                      </a:r>
                    </a:p>
                  </a:txBody>
                  <a:tcPr marL="25298" marR="25298" marT="12649" marB="12649" anchor="ctr"/>
                </a:tc>
              </a:tr>
              <a:tr h="152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United States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4.4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4.4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4.6</a:t>
                      </a:r>
                    </a:p>
                  </a:txBody>
                  <a:tcPr marL="25298" marR="25298" marT="12649" marB="126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13.4</a:t>
                      </a:r>
                    </a:p>
                  </a:txBody>
                  <a:tcPr marL="25298" marR="25298" marT="12649" marB="12649" anchor="ctr"/>
                </a:tc>
              </a:tr>
            </a:tbl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86" y="2636245"/>
            <a:ext cx="6238863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3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Évaluation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potentiel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clients (zones)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4704"/>
            <a:chOff x="247067" y="115305"/>
            <a:chExt cx="11700000" cy="364704"/>
          </a:xfrm>
          <a:solidFill>
            <a:srgbClr val="FFC000">
              <a:alpha val="80000"/>
            </a:srgbClr>
          </a:solidFill>
        </p:grpSpPr>
        <p:sp>
          <p:nvSpPr>
            <p:cNvPr id="12" name="Arrow: Chevron 11">
              <a:extLst>
                <a:ext uri="{FF2B5EF4-FFF2-40B4-BE49-F238E27FC236}">
                  <a16:creationId xmlns="" xmlns:a16="http://schemas.microsoft.com/office/drawing/2014/main" id="{00E53406-1127-4969-8DA1-9A4D0B550B45}"/>
                </a:ext>
              </a:extLst>
            </p:cNvPr>
            <p:cNvSpPr/>
            <p:nvPr/>
          </p:nvSpPr>
          <p:spPr>
            <a:xfrm>
              <a:off x="247067" y="120009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=""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=""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 du potentiel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=""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Potentiel de clients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=""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Pré-Analyse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4">
            <a:extLst>
              <a:ext uri="{FF2B5EF4-FFF2-40B4-BE49-F238E27FC236}">
                <a16:creationId xmlns="" xmlns:a16="http://schemas.microsoft.com/office/drawing/2014/main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11/15    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246000" y="1201830"/>
            <a:ext cx="6594416" cy="535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Analyse unique sur les zones géographiques et l’UE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Distribution des scores</a:t>
            </a:r>
          </a:p>
          <a:p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625369"/>
              </p:ext>
            </p:extLst>
          </p:nvPr>
        </p:nvGraphicFramePr>
        <p:xfrm>
          <a:off x="555138" y="2079860"/>
          <a:ext cx="5582101" cy="200026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60437"/>
                <a:gridCol w="1108038"/>
                <a:gridCol w="850546"/>
                <a:gridCol w="1067906"/>
                <a:gridCol w="795174"/>
              </a:tblGrid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Country </a:t>
                      </a:r>
                      <a:r>
                        <a:rPr lang="en-IN" sz="1200" b="1" dirty="0">
                          <a:effectLst/>
                        </a:rPr>
                        <a:t>Name</a:t>
                      </a:r>
                    </a:p>
                  </a:txBody>
                  <a:tcPr marL="14174" marR="14174" marT="7087" marB="708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Population Score</a:t>
                      </a:r>
                    </a:p>
                  </a:txBody>
                  <a:tcPr marL="14174" marR="14174" marT="7087" marB="708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School Score</a:t>
                      </a:r>
                    </a:p>
                  </a:txBody>
                  <a:tcPr marL="14174" marR="14174" marT="7087" marB="708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Resources Score</a:t>
                      </a:r>
                    </a:p>
                  </a:txBody>
                  <a:tcPr marL="14174" marR="14174" marT="7087" marB="708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Client Score</a:t>
                      </a:r>
                    </a:p>
                  </a:txBody>
                  <a:tcPr marL="14174" marR="14174" marT="7087" marB="708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992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Arab World</a:t>
                      </a: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2.0</a:t>
                      </a: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2.0</a:t>
                      </a: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2.0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6.0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</a:tr>
              <a:tr h="992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East Asia &amp; Pacific</a:t>
                      </a: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5.0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4.6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3.0</a:t>
                      </a: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12.6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</a:tr>
              <a:tr h="1842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Europe &amp; Central Asia</a:t>
                      </a: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3.0</a:t>
                      </a: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2.9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4.0</a:t>
                      </a: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9.9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</a:tr>
              <a:tr h="992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European Union</a:t>
                      </a: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2.0</a:t>
                      </a: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2.3</a:t>
                      </a: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4.0</a:t>
                      </a: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8.3</a:t>
                      </a:r>
                    </a:p>
                  </a:txBody>
                  <a:tcPr marL="14174" marR="14174" marT="7087" marB="7087" anchor="ctr"/>
                </a:tc>
              </a:tr>
              <a:tr h="226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Latin America &amp; Caribbean</a:t>
                      </a: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3.0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3.0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3.0</a:t>
                      </a: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9.0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</a:tr>
              <a:tr h="616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Middle East &amp; North </a:t>
                      </a:r>
                      <a:r>
                        <a:rPr lang="en-IN" sz="1200" b="1" dirty="0" smtClean="0">
                          <a:effectLst/>
                        </a:rPr>
                        <a:t>Africa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2.0</a:t>
                      </a: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2.0</a:t>
                      </a: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2.0</a:t>
                      </a: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6.0</a:t>
                      </a:r>
                    </a:p>
                  </a:txBody>
                  <a:tcPr marL="14174" marR="14174" marT="7087" marB="7087" anchor="ctr"/>
                </a:tc>
              </a:tr>
              <a:tr h="992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North America</a:t>
                      </a: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2.0</a:t>
                      </a: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2.3</a:t>
                      </a: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5.0</a:t>
                      </a: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9.3</a:t>
                      </a:r>
                    </a:p>
                  </a:txBody>
                  <a:tcPr marL="14174" marR="14174" marT="7087" marB="7087" anchor="ctr"/>
                </a:tc>
              </a:tr>
              <a:tr h="992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South Asia</a:t>
                      </a: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4.0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4.4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2.0</a:t>
                      </a: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10.4</a:t>
                      </a:r>
                    </a:p>
                  </a:txBody>
                  <a:tcPr marL="14174" marR="14174" marT="7087" marB="7087" anchor="ctr"/>
                </a:tc>
              </a:tr>
              <a:tr h="1417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Sub-Saharan Africa</a:t>
                      </a: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3.0</a:t>
                      </a: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3.1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2.0</a:t>
                      </a: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8.1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511" y="1156350"/>
            <a:ext cx="3540077" cy="3600000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="" xmlns:a16="http://schemas.microsoft.com/office/drawing/2014/main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4760983" y="4179970"/>
            <a:ext cx="3417817" cy="2377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Les meilleures zones sont: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East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Asia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Pacific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South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Asia</a:t>
            </a: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Europe &amp; Central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Asia</a:t>
            </a: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North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America</a:t>
            </a: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Latin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America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Carribean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="" xmlns:a16="http://schemas.microsoft.com/office/drawing/2014/main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560050" y="4171549"/>
            <a:ext cx="4126250" cy="2377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Les meilleures pays sont: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United States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South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Asia</a:t>
            </a: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India</a:t>
            </a: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United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Kingdom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Norway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Denmark</a:t>
            </a: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Brazil</a:t>
            </a: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63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Évolution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 potential (Pays et Zones)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4704"/>
            <a:chOff x="247067" y="115305"/>
            <a:chExt cx="11700000" cy="364704"/>
          </a:xfrm>
          <a:solidFill>
            <a:srgbClr val="FFC000">
              <a:alpha val="80000"/>
            </a:srgbClr>
          </a:solidFill>
        </p:grpSpPr>
        <p:sp>
          <p:nvSpPr>
            <p:cNvPr id="12" name="Arrow: Chevron 11">
              <a:extLst>
                <a:ext uri="{FF2B5EF4-FFF2-40B4-BE49-F238E27FC236}">
                  <a16:creationId xmlns="" xmlns:a16="http://schemas.microsoft.com/office/drawing/2014/main" id="{00E53406-1127-4969-8DA1-9A4D0B550B45}"/>
                </a:ext>
              </a:extLst>
            </p:cNvPr>
            <p:cNvSpPr/>
            <p:nvPr/>
          </p:nvSpPr>
          <p:spPr>
            <a:xfrm>
              <a:off x="247067" y="120009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=""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=""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 du potentiel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=""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Potentiel de clients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=""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Pré-Analyse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4">
            <a:extLst>
              <a:ext uri="{FF2B5EF4-FFF2-40B4-BE49-F238E27FC236}">
                <a16:creationId xmlns="" xmlns:a16="http://schemas.microsoft.com/office/drawing/2014/main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12/15   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246000" y="1201830"/>
            <a:ext cx="6193711" cy="535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Pays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Projection de la population en % (2016)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Projection des élèves (2025 + 2030)</a:t>
            </a:r>
          </a:p>
          <a:p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Pas de données sur les ressources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Evolution Score = 0.25 * Population +</a:t>
            </a: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    0.4 * 2025 +</a:t>
            </a: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    0.35 * 2030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763836"/>
              </p:ext>
            </p:extLst>
          </p:nvPr>
        </p:nvGraphicFramePr>
        <p:xfrm>
          <a:off x="551654" y="4345609"/>
          <a:ext cx="5196303" cy="15919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78562"/>
                <a:gridCol w="1059235"/>
                <a:gridCol w="1047713"/>
                <a:gridCol w="1067906"/>
                <a:gridCol w="1042887"/>
              </a:tblGrid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Country </a:t>
                      </a:r>
                      <a:r>
                        <a:rPr lang="en-IN" sz="1200" b="1" dirty="0">
                          <a:effectLst/>
                        </a:rPr>
                        <a:t>Name</a:t>
                      </a:r>
                    </a:p>
                  </a:txBody>
                  <a:tcPr marL="14174" marR="14174" marT="7087" marB="708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Population </a:t>
                      </a:r>
                      <a:r>
                        <a:rPr lang="en-IN" sz="1200" b="1" dirty="0" smtClean="0">
                          <a:effectLst/>
                        </a:rPr>
                        <a:t>Growth Score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Students ‘2025’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Students ‘2030’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Evolution Score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9921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dirty="0" err="1" smtClean="0">
                          <a:effectLst/>
                        </a:rPr>
                        <a:t>India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3.0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5.0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5.0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4.5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</a:tr>
              <a:tr h="992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China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5.0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4.6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3.0</a:t>
                      </a: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4.25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</a:tr>
              <a:tr h="1842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United States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2.0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4.0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4.0</a:t>
                      </a: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3.5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</a:tr>
              <a:tr h="992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Bahrain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5.0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3.0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3.0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3.5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</a:tr>
              <a:tr h="226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Ireland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4.0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3.0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3.0</a:t>
                      </a: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3.25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</a:tr>
              <a:tr h="616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New Zealand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4.0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3.0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3.0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3.25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</a:tr>
            </a:tbl>
          </a:graphicData>
        </a:graphic>
      </p:graphicFrame>
      <p:sp>
        <p:nvSpPr>
          <p:cNvPr id="21" name="Content Placeholder 2">
            <a:extLst>
              <a:ext uri="{FF2B5EF4-FFF2-40B4-BE49-F238E27FC236}">
                <a16:creationId xmlns="" xmlns:a16="http://schemas.microsoft.com/office/drawing/2014/main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6196085" y="1201830"/>
            <a:ext cx="6193711" cy="535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Zones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Projection de la population en % (2013)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Pas de données sue les élèves 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Pas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de données sur les ressources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924750"/>
              </p:ext>
            </p:extLst>
          </p:nvPr>
        </p:nvGraphicFramePr>
        <p:xfrm>
          <a:off x="7443669" y="2926167"/>
          <a:ext cx="2868475" cy="200026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60437"/>
                <a:gridCol w="1108038"/>
              </a:tblGrid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Country </a:t>
                      </a:r>
                      <a:r>
                        <a:rPr lang="en-IN" sz="1200" b="1" dirty="0">
                          <a:effectLst/>
                        </a:rPr>
                        <a:t>Name</a:t>
                      </a:r>
                    </a:p>
                  </a:txBody>
                  <a:tcPr marL="14174" marR="14174" marT="7087" marB="708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Evolution Score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992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Arab World</a:t>
                      </a: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4.0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</a:tr>
              <a:tr h="992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East Asia &amp; Pacific</a:t>
                      </a: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2.0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</a:tr>
              <a:tr h="1842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Europe &amp; Central Asia</a:t>
                      </a: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2.0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</a:tr>
              <a:tr h="992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European Union</a:t>
                      </a: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2.0</a:t>
                      </a:r>
                    </a:p>
                  </a:txBody>
                  <a:tcPr marL="14174" marR="14174" marT="7087" marB="7087" anchor="ctr"/>
                </a:tc>
              </a:tr>
              <a:tr h="226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Latin America &amp; Caribbean</a:t>
                      </a: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3.0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</a:tr>
              <a:tr h="616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Middle East &amp; North </a:t>
                      </a:r>
                      <a:r>
                        <a:rPr lang="en-IN" sz="1200" b="1" dirty="0" smtClean="0">
                          <a:effectLst/>
                        </a:rPr>
                        <a:t>Africa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4.0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</a:tr>
              <a:tr h="992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North America</a:t>
                      </a: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2.0</a:t>
                      </a:r>
                    </a:p>
                  </a:txBody>
                  <a:tcPr marL="14174" marR="14174" marT="7087" marB="7087" anchor="ctr"/>
                </a:tc>
              </a:tr>
              <a:tr h="992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South Asia</a:t>
                      </a: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3.0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</a:tr>
              <a:tr h="1417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Sub-Saharan Africa</a:t>
                      </a: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5.0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59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Évolution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 potential (Pays et Zones)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4704"/>
            <a:chOff x="247067" y="115305"/>
            <a:chExt cx="11700000" cy="364704"/>
          </a:xfrm>
          <a:solidFill>
            <a:srgbClr val="FFC000">
              <a:alpha val="80000"/>
            </a:srgbClr>
          </a:solidFill>
        </p:grpSpPr>
        <p:sp>
          <p:nvSpPr>
            <p:cNvPr id="12" name="Arrow: Chevron 11">
              <a:extLst>
                <a:ext uri="{FF2B5EF4-FFF2-40B4-BE49-F238E27FC236}">
                  <a16:creationId xmlns="" xmlns:a16="http://schemas.microsoft.com/office/drawing/2014/main" id="{00E53406-1127-4969-8DA1-9A4D0B550B45}"/>
                </a:ext>
              </a:extLst>
            </p:cNvPr>
            <p:cNvSpPr/>
            <p:nvPr/>
          </p:nvSpPr>
          <p:spPr>
            <a:xfrm>
              <a:off x="247067" y="120009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=""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=""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 du potentiel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=""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Potentiel de clients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=""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Pré-Analyse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4">
            <a:extLst>
              <a:ext uri="{FF2B5EF4-FFF2-40B4-BE49-F238E27FC236}">
                <a16:creationId xmlns="" xmlns:a16="http://schemas.microsoft.com/office/drawing/2014/main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13/15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246000" y="1201830"/>
            <a:ext cx="6193711" cy="535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Pays</a:t>
            </a:r>
          </a:p>
          <a:p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="" xmlns:a16="http://schemas.microsoft.com/office/drawing/2014/main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7587601" y="1201830"/>
            <a:ext cx="6193711" cy="535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Zones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98" y="1776615"/>
            <a:ext cx="7106638" cy="3024000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543653"/>
              </p:ext>
            </p:extLst>
          </p:nvPr>
        </p:nvGraphicFramePr>
        <p:xfrm>
          <a:off x="7645969" y="1869867"/>
          <a:ext cx="4379994" cy="200026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60437"/>
                <a:gridCol w="1042887"/>
                <a:gridCol w="788335"/>
                <a:gridCol w="788335"/>
              </a:tblGrid>
              <a:tr h="1143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Country </a:t>
                      </a:r>
                      <a:r>
                        <a:rPr lang="en-IN" sz="1200" b="1" dirty="0">
                          <a:effectLst/>
                        </a:rPr>
                        <a:t>Name</a:t>
                      </a:r>
                    </a:p>
                  </a:txBody>
                  <a:tcPr marL="14174" marR="14174" marT="7087" marB="708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Evolution Score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dirty="0" smtClean="0">
                          <a:effectLst/>
                        </a:rPr>
                        <a:t>Client Score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dirty="0" smtClean="0">
                          <a:effectLst/>
                        </a:rPr>
                        <a:t>Total Score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992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Arab World</a:t>
                      </a: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4.0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dirty="0" smtClean="0">
                          <a:effectLst/>
                        </a:rPr>
                        <a:t>6.0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dirty="0" smtClean="0">
                          <a:effectLst/>
                        </a:rPr>
                        <a:t>10.0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</a:tr>
              <a:tr h="992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East Asia &amp; Pacific</a:t>
                      </a: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2.0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dirty="0" smtClean="0">
                          <a:effectLst/>
                        </a:rPr>
                        <a:t>12.6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dirty="0" smtClean="0">
                          <a:effectLst/>
                        </a:rPr>
                        <a:t>14.6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</a:tr>
              <a:tr h="1842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Europe &amp; Central Asia</a:t>
                      </a: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2.0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dirty="0" smtClean="0">
                          <a:effectLst/>
                        </a:rPr>
                        <a:t>9.9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dirty="0" smtClean="0">
                          <a:effectLst/>
                        </a:rPr>
                        <a:t>11.9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</a:tr>
              <a:tr h="992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European Union</a:t>
                      </a: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2.0</a:t>
                      </a: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dirty="0" smtClean="0">
                          <a:effectLst/>
                        </a:rPr>
                        <a:t>8.3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dirty="0" smtClean="0">
                          <a:effectLst/>
                        </a:rPr>
                        <a:t>10.3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</a:tr>
              <a:tr h="226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Latin America &amp; Caribbean</a:t>
                      </a: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3.0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dirty="0" smtClean="0">
                          <a:effectLst/>
                        </a:rPr>
                        <a:t>9.0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dirty="0" smtClean="0">
                          <a:effectLst/>
                        </a:rPr>
                        <a:t>12.0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</a:tr>
              <a:tr h="616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Middle East &amp; North </a:t>
                      </a:r>
                      <a:r>
                        <a:rPr lang="en-IN" sz="1200" b="1" dirty="0" smtClean="0">
                          <a:effectLst/>
                        </a:rPr>
                        <a:t>Africa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4.0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dirty="0" smtClean="0">
                          <a:effectLst/>
                        </a:rPr>
                        <a:t>6.0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dirty="0" smtClean="0">
                          <a:effectLst/>
                        </a:rPr>
                        <a:t>10.0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</a:tr>
              <a:tr h="992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North America</a:t>
                      </a: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2.0</a:t>
                      </a: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dirty="0" smtClean="0">
                          <a:effectLst/>
                        </a:rPr>
                        <a:t>9.3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dirty="0" smtClean="0">
                          <a:effectLst/>
                        </a:rPr>
                        <a:t>11.3</a:t>
                      </a:r>
                    </a:p>
                  </a:txBody>
                  <a:tcPr marL="14174" marR="14174" marT="7087" marB="7087" anchor="ctr"/>
                </a:tc>
              </a:tr>
              <a:tr h="992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South Asia</a:t>
                      </a: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3.0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dirty="0" smtClean="0">
                          <a:effectLst/>
                        </a:rPr>
                        <a:t>10.4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dirty="0" smtClean="0">
                          <a:effectLst/>
                        </a:rPr>
                        <a:t>13.4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</a:tr>
              <a:tr h="1417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Sub-Saharan Africa</a:t>
                      </a: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 smtClean="0">
                          <a:effectLst/>
                        </a:rPr>
                        <a:t>5.0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dirty="0" smtClean="0">
                          <a:effectLst/>
                        </a:rPr>
                        <a:t>8.1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dirty="0" smtClean="0">
                          <a:effectLst/>
                        </a:rPr>
                        <a:t>13.1</a:t>
                      </a:r>
                      <a:endParaRPr lang="en-IN" sz="1200" b="1" dirty="0">
                        <a:effectLst/>
                      </a:endParaRPr>
                    </a:p>
                  </a:txBody>
                  <a:tcPr marL="14174" marR="14174" marT="7087" marB="7087" anchor="ctr"/>
                </a:tc>
              </a:tr>
            </a:tbl>
          </a:graphicData>
        </a:graphic>
      </p:graphicFrame>
      <p:sp>
        <p:nvSpPr>
          <p:cNvPr id="23" name="Content Placeholder 2">
            <a:extLst>
              <a:ext uri="{FF2B5EF4-FFF2-40B4-BE49-F238E27FC236}">
                <a16:creationId xmlns="" xmlns:a16="http://schemas.microsoft.com/office/drawing/2014/main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245998" y="4800614"/>
            <a:ext cx="11700002" cy="1909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Les pays avec les meilleures évolutions du potentiel sont: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India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China, United States et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Bahrain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zones avec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les meilleures évolutions du potentiel sont: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East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Asia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Pacific, South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Asia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Sub-Saharan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Africa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Il faut opérer e priorité dans les pays et les zones avec le plus grand Total Score.</a:t>
            </a:r>
          </a:p>
          <a:p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28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0C8FAF-56B8-4B64-AED7-5A6BB683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00" y="1178701"/>
            <a:ext cx="11946000" cy="5356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Jeu des données: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Manque des données sur beaucoup des enquêtes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Manque des données pour tous les pays et zones</a:t>
            </a:r>
          </a:p>
          <a:p>
            <a:pPr marL="0" indent="0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Pertinence des données: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Manque des données pertinentes sur les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concurrents,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marchés réservés, et cetera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Assez des données pour faire une pré-sélection des pays</a:t>
            </a: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Nous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conseillons d’opérer dans ces pays et zones géographiques:</a:t>
            </a:r>
          </a:p>
          <a:p>
            <a:pPr marL="0" indent="0">
              <a:buNone/>
            </a:pPr>
            <a:r>
              <a:rPr lang="fr-FR" sz="1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Pays</a:t>
            </a:r>
            <a:endParaRPr lang="fr-FR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r>
              <a:rPr lang="en-IN" sz="1800" dirty="0">
                <a:solidFill>
                  <a:srgbClr val="000000"/>
                </a:solidFill>
                <a:latin typeface="Helvetica Neue"/>
              </a:rPr>
              <a:t>China, 2) United States, 3) India, 4) Bahrain, 5) United Kingdom / Norway / Denmark / Brazil</a:t>
            </a:r>
            <a:endParaRPr lang="fr-FR" sz="1800" u="sng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fr-FR" sz="1800" u="sng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r>
              <a:rPr lang="fr-FR" sz="1800" u="sng" dirty="0">
                <a:solidFill>
                  <a:srgbClr val="000000"/>
                </a:solidFill>
                <a:latin typeface="Helvetica Neue"/>
              </a:rPr>
              <a:t>Zones géographiques</a:t>
            </a:r>
            <a:endParaRPr lang="en-IN" sz="1800" u="sng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latin typeface="Helvetica Neue"/>
              </a:rPr>
              <a:t>1) </a:t>
            </a:r>
            <a:r>
              <a:rPr lang="en-IN" sz="1800" dirty="0">
                <a:solidFill>
                  <a:srgbClr val="000000"/>
                </a:solidFill>
                <a:latin typeface="Helvetica Neue"/>
              </a:rPr>
              <a:t>East Asia &amp; Pacific, 2) South Asia, 3) Sub-Saharan Africa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4704"/>
            <a:chOff x="247067" y="115305"/>
            <a:chExt cx="11700000" cy="364704"/>
          </a:xfrm>
          <a:solidFill>
            <a:srgbClr val="FFC000">
              <a:alpha val="80000"/>
            </a:srgbClr>
          </a:solidFill>
        </p:grpSpPr>
        <p:sp>
          <p:nvSpPr>
            <p:cNvPr id="12" name="Arrow: Chevron 11">
              <a:extLst>
                <a:ext uri="{FF2B5EF4-FFF2-40B4-BE49-F238E27FC236}">
                  <a16:creationId xmlns="" xmlns:a16="http://schemas.microsoft.com/office/drawing/2014/main" id="{00E53406-1127-4969-8DA1-9A4D0B550B45}"/>
                </a:ext>
              </a:extLst>
            </p:cNvPr>
            <p:cNvSpPr/>
            <p:nvPr/>
          </p:nvSpPr>
          <p:spPr>
            <a:xfrm>
              <a:off x="247067" y="120009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=""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=""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 du potentiel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=""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Potentiel de clients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=""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Pré-Analyse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4">
            <a:extLst>
              <a:ext uri="{FF2B5EF4-FFF2-40B4-BE49-F238E27FC236}">
                <a16:creationId xmlns="" xmlns:a16="http://schemas.microsoft.com/office/drawing/2014/main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14/15    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0C8FAF-56B8-4B64-AED7-5A6BB683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00" y="1178701"/>
            <a:ext cx="11946000" cy="5356060"/>
          </a:xfrm>
        </p:spPr>
        <p:txBody>
          <a:bodyPr>
            <a:normAutofit/>
          </a:bodyPr>
          <a:lstStyle/>
          <a:p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4704"/>
            <a:chOff x="247067" y="115305"/>
            <a:chExt cx="11700000" cy="364704"/>
          </a:xfrm>
          <a:solidFill>
            <a:srgbClr val="FFC000">
              <a:alpha val="80000"/>
            </a:srgbClr>
          </a:solidFill>
        </p:grpSpPr>
        <p:sp>
          <p:nvSpPr>
            <p:cNvPr id="12" name="Arrow: Chevron 11">
              <a:extLst>
                <a:ext uri="{FF2B5EF4-FFF2-40B4-BE49-F238E27FC236}">
                  <a16:creationId xmlns="" xmlns:a16="http://schemas.microsoft.com/office/drawing/2014/main" id="{00E53406-1127-4969-8DA1-9A4D0B550B45}"/>
                </a:ext>
              </a:extLst>
            </p:cNvPr>
            <p:cNvSpPr/>
            <p:nvPr/>
          </p:nvSpPr>
          <p:spPr>
            <a:xfrm>
              <a:off x="247067" y="120009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=""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=""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 du potentiel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=""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Potentiel de clients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=""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Pré-Analyse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4">
            <a:extLst>
              <a:ext uri="{FF2B5EF4-FFF2-40B4-BE49-F238E27FC236}">
                <a16:creationId xmlns="" xmlns:a16="http://schemas.microsoft.com/office/drawing/2014/main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15/15    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116" y="1396543"/>
            <a:ext cx="7697368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1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EDTech</a:t>
            </a:r>
            <a:r>
              <a:rPr lang="en-US" sz="3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France / ACADEMY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0C8FAF-56B8-4B64-AED7-5A6BB683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00" y="2776963"/>
            <a:ext cx="11946000" cy="5356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EDTech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France propose des formations au format numérique. Une expansion internationale est prévu pour l’entreprise. </a:t>
            </a: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Afin de réaliser cet expansion, une mission d’analyse exploratoire des données sur l’éducation de la Banque mondiale est sollicitée. </a:t>
            </a: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Les objectifs de la mission sont de:</a:t>
            </a:r>
          </a:p>
          <a:p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aire une pré-analyse des données (qualité et description).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identifier les pays avec un fort potentiel de clients pour leur service.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évaluer l’évolution de leur potentiel.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choisir les pays où il faut opérer en priorité. 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						</a:t>
            </a: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4704"/>
            <a:chOff x="247067" y="115305"/>
            <a:chExt cx="11700000" cy="364704"/>
          </a:xfrm>
          <a:solidFill>
            <a:srgbClr val="FFC000">
              <a:alpha val="80000"/>
            </a:srgbClr>
          </a:solidFill>
        </p:grpSpPr>
        <p:sp>
          <p:nvSpPr>
            <p:cNvPr id="12" name="Arrow: Chevron 11">
              <a:extLst>
                <a:ext uri="{FF2B5EF4-FFF2-40B4-BE49-F238E27FC236}">
                  <a16:creationId xmlns="" xmlns:a16="http://schemas.microsoft.com/office/drawing/2014/main" id="{00E53406-1127-4969-8DA1-9A4D0B550B45}"/>
                </a:ext>
              </a:extLst>
            </p:cNvPr>
            <p:cNvSpPr/>
            <p:nvPr/>
          </p:nvSpPr>
          <p:spPr>
            <a:xfrm>
              <a:off x="247067" y="120009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=""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=""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 du potentiel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=""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Potentiel de clients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=""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Pré-Analyse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4">
            <a:extLst>
              <a:ext uri="{FF2B5EF4-FFF2-40B4-BE49-F238E27FC236}">
                <a16:creationId xmlns="" xmlns:a16="http://schemas.microsoft.com/office/drawing/2014/main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2/15    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000" y="1178701"/>
            <a:ext cx="216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6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des </a:t>
            </a: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0C8FAF-56B8-4B64-AED7-5A6BB683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00" y="1258323"/>
            <a:ext cx="11946000" cy="5356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Nous avons à notre disposition 5 fichiers de la Banque Mondiale sur l’éducation.</a:t>
            </a:r>
          </a:p>
          <a:p>
            <a:pPr marL="0" indent="0">
              <a:buNone/>
            </a:pPr>
            <a:endParaRPr lang="fr-FR" sz="18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EdStatsCountry</a:t>
            </a:r>
            <a:r>
              <a:rPr lang="fr-FR" sz="1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Liste des pays et regroupements des pays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Une description des différentes enquêtes</a:t>
            </a:r>
          </a:p>
          <a:p>
            <a:pPr marL="0" indent="0">
              <a:buNone/>
            </a:pPr>
            <a:endParaRPr lang="fr-FR" sz="18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EdStatsCountrySeries</a:t>
            </a:r>
            <a:r>
              <a:rPr lang="fr-FR" sz="1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Liste des différentes enquêtes</a:t>
            </a:r>
          </a:p>
          <a:p>
            <a:pPr marL="0" indent="0">
              <a:buNone/>
            </a:pPr>
            <a:endParaRPr lang="fr-FR" sz="18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EdStatsFootNote</a:t>
            </a:r>
            <a:r>
              <a:rPr lang="fr-FR" sz="1800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de la source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d’enquête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années pour lesquelles nous avons des données</a:t>
            </a:r>
          </a:p>
          <a:p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4704"/>
            <a:chOff x="247067" y="115305"/>
            <a:chExt cx="11700000" cy="364704"/>
          </a:xfrm>
          <a:solidFill>
            <a:srgbClr val="FFC000">
              <a:alpha val="80000"/>
            </a:srgbClr>
          </a:solidFill>
        </p:grpSpPr>
        <p:sp>
          <p:nvSpPr>
            <p:cNvPr id="12" name="Arrow: Chevron 11">
              <a:extLst>
                <a:ext uri="{FF2B5EF4-FFF2-40B4-BE49-F238E27FC236}">
                  <a16:creationId xmlns="" xmlns:a16="http://schemas.microsoft.com/office/drawing/2014/main" id="{00E53406-1127-4969-8DA1-9A4D0B550B45}"/>
                </a:ext>
              </a:extLst>
            </p:cNvPr>
            <p:cNvSpPr/>
            <p:nvPr/>
          </p:nvSpPr>
          <p:spPr>
            <a:xfrm>
              <a:off x="247067" y="120009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=""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=""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 du potentiel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=""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Potentiel de clients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=""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Pré-Analyse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4">
            <a:extLst>
              <a:ext uri="{FF2B5EF4-FFF2-40B4-BE49-F238E27FC236}">
                <a16:creationId xmlns="" xmlns:a16="http://schemas.microsoft.com/office/drawing/2014/main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3/15    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5723791" y="1501940"/>
            <a:ext cx="6348047" cy="4773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z="18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8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EdStatsData</a:t>
            </a:r>
            <a:r>
              <a:rPr lang="fr-FR" sz="1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Données de chaque enquête pour les pays et les regroupements de pays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Données de 1970 à 2017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Projections des données pour chaque 5 ans de 2020 à 2100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8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EdStatsSeries</a:t>
            </a:r>
            <a:r>
              <a:rPr lang="fr-FR" sz="1800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Informations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sur la méthodologie de chaque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enquête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18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Qualité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0C8FAF-56B8-4B64-AED7-5A6BB683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00" y="1174107"/>
            <a:ext cx="11946000" cy="53560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6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EdStatsCountry</a:t>
            </a:r>
            <a:endParaRPr lang="fr-FR" sz="16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Éléments:  7471 (241 X 31)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Données manquantes: 28.28%</a:t>
            </a:r>
          </a:p>
          <a:p>
            <a:pPr marL="0" indent="0">
              <a:buNone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Données dupliquées:  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0.00%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6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EdStatsCountrySeries</a:t>
            </a:r>
            <a:endParaRPr lang="fr-FR" sz="16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Éléments:  1839 (613 X 3)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Données manquantes: 0.00%</a:t>
            </a:r>
          </a:p>
          <a:p>
            <a:pPr marL="0" indent="0">
              <a:buNone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Données dupliquées:  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0.00%</a:t>
            </a:r>
          </a:p>
          <a:p>
            <a:pPr marL="0" indent="0">
              <a:buNone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6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EdStatsData</a:t>
            </a:r>
            <a:endParaRPr lang="fr-FR" sz="16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Éléments: 61198170 (886930 X 69)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Données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manquantes: 85.90%</a:t>
            </a:r>
          </a:p>
          <a:p>
            <a:pPr marL="0" indent="0">
              <a:buNone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Données dupliquées:  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0.00%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4704"/>
            <a:chOff x="247067" y="115305"/>
            <a:chExt cx="11700000" cy="364704"/>
          </a:xfrm>
          <a:solidFill>
            <a:srgbClr val="FFC000">
              <a:alpha val="80000"/>
            </a:srgbClr>
          </a:solidFill>
        </p:grpSpPr>
        <p:sp>
          <p:nvSpPr>
            <p:cNvPr id="12" name="Arrow: Chevron 11">
              <a:extLst>
                <a:ext uri="{FF2B5EF4-FFF2-40B4-BE49-F238E27FC236}">
                  <a16:creationId xmlns="" xmlns:a16="http://schemas.microsoft.com/office/drawing/2014/main" id="{00E53406-1127-4969-8DA1-9A4D0B550B45}"/>
                </a:ext>
              </a:extLst>
            </p:cNvPr>
            <p:cNvSpPr/>
            <p:nvPr/>
          </p:nvSpPr>
          <p:spPr>
            <a:xfrm>
              <a:off x="247067" y="120009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=""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=""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 du potentiel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=""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Potentiel de clients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=""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Pré-Analyse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4">
            <a:extLst>
              <a:ext uri="{FF2B5EF4-FFF2-40B4-BE49-F238E27FC236}">
                <a16:creationId xmlns="" xmlns:a16="http://schemas.microsoft.com/office/drawing/2014/main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4/15    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3499337" y="1174107"/>
            <a:ext cx="6348047" cy="535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EdStatsFoot</a:t>
            </a:r>
            <a:endParaRPr lang="fr-FR" sz="16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Éléments: 2574552 (643638 X 4)</a:t>
            </a:r>
          </a:p>
          <a:p>
            <a:pPr marL="0" lvl="0" indent="0">
              <a:buNone/>
            </a:pPr>
            <a:r>
              <a:rPr lang="fr-F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Données manquantes: 0.00%</a:t>
            </a:r>
          </a:p>
          <a:p>
            <a:pPr marL="0" lvl="0" indent="0">
              <a:buNone/>
            </a:pPr>
            <a:r>
              <a:rPr lang="fr-F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Données dupliquées:  </a:t>
            </a:r>
            <a:r>
              <a:rPr lang="fr-F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0.00%</a:t>
            </a:r>
            <a:endParaRPr lang="fr-FR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fr-FR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fr-FR" sz="1600" u="sng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EdStatsSeries</a:t>
            </a:r>
            <a:endParaRPr lang="fr-FR" sz="1600" u="sng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fr-F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Éléments: 73300 (3665 X 20)</a:t>
            </a:r>
          </a:p>
          <a:p>
            <a:pPr marL="0" lvl="0" indent="0">
              <a:buNone/>
            </a:pPr>
            <a:r>
              <a:rPr lang="fr-F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Données </a:t>
            </a:r>
            <a:r>
              <a:rPr lang="fr-F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manquantes: 70.31</a:t>
            </a:r>
            <a:r>
              <a:rPr lang="fr-F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pPr marL="0" lvl="0" indent="0">
              <a:buNone/>
            </a:pPr>
            <a:r>
              <a:rPr lang="fr-F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Données </a:t>
            </a:r>
            <a:r>
              <a:rPr lang="fr-F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dupliquées:  </a:t>
            </a:r>
            <a:r>
              <a:rPr lang="fr-F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0.00%</a:t>
            </a:r>
            <a:endParaRPr lang="en-IN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707" y="1178701"/>
            <a:ext cx="4816447" cy="4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7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Enquêtes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pertinentes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0C8FAF-56B8-4B64-AED7-5A6BB683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00" y="1134741"/>
            <a:ext cx="11946000" cy="53560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Deux types d’enquêtes: des estimations et des projections</a:t>
            </a:r>
          </a:p>
          <a:p>
            <a:pPr>
              <a:lnSpc>
                <a:spcPct val="100000"/>
              </a:lnSpc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3665 enquêtes par pays /regroupement de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pays</a:t>
            </a:r>
          </a:p>
          <a:p>
            <a:pPr>
              <a:lnSpc>
                <a:spcPct val="100000"/>
              </a:lnSpc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Beaucoup des données manquantes</a:t>
            </a:r>
          </a:p>
          <a:p>
            <a:pPr>
              <a:lnSpc>
                <a:spcPct val="100000"/>
              </a:lnSpc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Données obsolètes</a:t>
            </a:r>
          </a:p>
          <a:p>
            <a:pPr>
              <a:lnSpc>
                <a:spcPct val="100000"/>
              </a:lnSpc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Enquêtes subjectives</a:t>
            </a:r>
          </a:p>
          <a:p>
            <a:pPr>
              <a:lnSpc>
                <a:spcPct val="100000"/>
              </a:lnSpc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Données inconsistantes</a:t>
            </a:r>
          </a:p>
          <a:p>
            <a:pPr>
              <a:lnSpc>
                <a:spcPct val="100000"/>
              </a:lnSpc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4704"/>
            <a:chOff x="247067" y="115305"/>
            <a:chExt cx="11700000" cy="364704"/>
          </a:xfrm>
          <a:solidFill>
            <a:srgbClr val="FFC000">
              <a:alpha val="80000"/>
            </a:srgbClr>
          </a:solidFill>
        </p:grpSpPr>
        <p:sp>
          <p:nvSpPr>
            <p:cNvPr id="12" name="Arrow: Chevron 11">
              <a:extLst>
                <a:ext uri="{FF2B5EF4-FFF2-40B4-BE49-F238E27FC236}">
                  <a16:creationId xmlns="" xmlns:a16="http://schemas.microsoft.com/office/drawing/2014/main" id="{00E53406-1127-4969-8DA1-9A4D0B550B45}"/>
                </a:ext>
              </a:extLst>
            </p:cNvPr>
            <p:cNvSpPr/>
            <p:nvPr/>
          </p:nvSpPr>
          <p:spPr>
            <a:xfrm>
              <a:off x="247067" y="120009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=""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=""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 du potentiel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=""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Potentiel de clients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=""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Pré-Analyse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4">
            <a:extLst>
              <a:ext uri="{FF2B5EF4-FFF2-40B4-BE49-F238E27FC236}">
                <a16:creationId xmlns="" xmlns:a16="http://schemas.microsoft.com/office/drawing/2014/main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5/15    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687" y="4326993"/>
            <a:ext cx="2231290" cy="2160000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="" xmlns:a16="http://schemas.microsoft.com/office/drawing/2014/main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6431976" y="1650866"/>
            <a:ext cx="5637024" cy="53522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fr-FR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Population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Évaluer la population susceptible d’avoir besoin de leurs services.</a:t>
            </a:r>
          </a:p>
          <a:p>
            <a:pPr marL="0" indent="0">
              <a:lnSpc>
                <a:spcPct val="100000"/>
              </a:lnSpc>
              <a:buNone/>
            </a:pPr>
            <a:endParaRPr lang="fr-F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fr-FR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Élèves en formation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Évaluer la population qui est susceptible d’utiliser leurs services. La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plupart des utilisateurs de nos outils de formations sont des étudiants des établissements scolaires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fr-FR" sz="1600" u="sng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fr-FR" sz="1600" u="sng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Ressources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fr-F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Évaluer l’accès des clients potentiels aux outils permettant d’utiliser leurs services.</a:t>
            </a:r>
            <a:endParaRPr lang="en-IN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59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Système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scoring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0C8FAF-56B8-4B64-AED7-5A6BB683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00" y="1134741"/>
            <a:ext cx="11667485" cy="535606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fr-FR" sz="18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fr-FR" sz="1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fr-FR" sz="18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fr-FR" sz="1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fr-FR" sz="18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fr-FR" sz="18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fr-FR" sz="18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fr-FR" sz="1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fr-FR" sz="18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fr-FR" sz="1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fr-FR" sz="18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Score de chaque enquête: </a:t>
            </a:r>
            <a:r>
              <a:rPr lang="fr-FR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1 à 5</a:t>
            </a: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Score du potentiel:    </a:t>
            </a:r>
            <a:r>
              <a:rPr lang="fr-FR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?/15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Score de chaque critère:    </a:t>
            </a:r>
            <a:r>
              <a:rPr lang="fr-FR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1 à 5</a:t>
            </a: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Score de l’évolution: </a:t>
            </a:r>
            <a:r>
              <a:rPr lang="fr-FR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?/5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4704"/>
            <a:chOff x="247067" y="115305"/>
            <a:chExt cx="11700000" cy="364704"/>
          </a:xfrm>
          <a:solidFill>
            <a:srgbClr val="FFC000">
              <a:alpha val="80000"/>
            </a:srgbClr>
          </a:solidFill>
        </p:grpSpPr>
        <p:sp>
          <p:nvSpPr>
            <p:cNvPr id="12" name="Arrow: Chevron 11">
              <a:extLst>
                <a:ext uri="{FF2B5EF4-FFF2-40B4-BE49-F238E27FC236}">
                  <a16:creationId xmlns="" xmlns:a16="http://schemas.microsoft.com/office/drawing/2014/main" id="{00E53406-1127-4969-8DA1-9A4D0B550B45}"/>
                </a:ext>
              </a:extLst>
            </p:cNvPr>
            <p:cNvSpPr/>
            <p:nvPr/>
          </p:nvSpPr>
          <p:spPr>
            <a:xfrm>
              <a:off x="247067" y="120009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=""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=""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 du potentiel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=""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Potentiel de clients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=""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Pré-Analyse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4">
            <a:extLst>
              <a:ext uri="{FF2B5EF4-FFF2-40B4-BE49-F238E27FC236}">
                <a16:creationId xmlns="" xmlns:a16="http://schemas.microsoft.com/office/drawing/2014/main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6/15    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891" y="3113010"/>
            <a:ext cx="3240000" cy="21600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93679"/>
              </p:ext>
            </p:extLst>
          </p:nvPr>
        </p:nvGraphicFramePr>
        <p:xfrm>
          <a:off x="6779729" y="3234648"/>
          <a:ext cx="3312542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46316"/>
                <a:gridCol w="965518"/>
                <a:gridCol w="1600708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>
                          <a:effectLst/>
                        </a:rPr>
                        <a:t>Score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 err="1">
                          <a:effectLst/>
                        </a:rPr>
                        <a:t>Couleur</a:t>
                      </a:r>
                      <a:endParaRPr lang="en-IN" sz="1400" b="1" dirty="0">
                        <a:effectLst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 err="1">
                          <a:effectLst/>
                        </a:rPr>
                        <a:t>Probabilité</a:t>
                      </a:r>
                      <a:r>
                        <a:rPr lang="en-IN" sz="1400" b="1" dirty="0">
                          <a:effectLst/>
                        </a:rPr>
                        <a:t> (%)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</a:rPr>
                        <a:t>Rouge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</a:rPr>
                        <a:t>6.68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smtClean="0">
                          <a:effectLst/>
                        </a:rPr>
                        <a:t>2</a:t>
                      </a:r>
                      <a:endParaRPr lang="en-IN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</a:rPr>
                        <a:t>Orange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</a:rPr>
                        <a:t>24.17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</a:rPr>
                        <a:t>Jaune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</a:rPr>
                        <a:t>38.29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smtClean="0">
                          <a:effectLst/>
                        </a:rPr>
                        <a:t>4</a:t>
                      </a:r>
                      <a:endParaRPr lang="en-IN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</a:rPr>
                        <a:t>Vert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</a:rPr>
                        <a:t>24.17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smtClean="0">
                          <a:effectLst/>
                        </a:rPr>
                        <a:t>5</a:t>
                      </a:r>
                      <a:endParaRPr lang="en-IN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</a:rPr>
                        <a:t>Bleu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</a:rPr>
                        <a:t>6.68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327276"/>
              </p:ext>
            </p:extLst>
          </p:nvPr>
        </p:nvGraphicFramePr>
        <p:xfrm>
          <a:off x="4015721" y="1139445"/>
          <a:ext cx="3776536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46316"/>
                <a:gridCol w="303022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>
                          <a:effectLst/>
                        </a:rPr>
                        <a:t>Score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 err="1">
                          <a:effectLst/>
                        </a:rPr>
                        <a:t>Formule</a:t>
                      </a:r>
                      <a:endParaRPr lang="en-IN" sz="1400" b="1" dirty="0">
                        <a:effectLst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err="1">
                          <a:effectLst/>
                        </a:rPr>
                        <a:t>Valeur</a:t>
                      </a:r>
                      <a:r>
                        <a:rPr lang="en-IN" sz="1400" dirty="0">
                          <a:effectLst/>
                        </a:rPr>
                        <a:t> &gt; µ + (1.5 * </a:t>
                      </a:r>
                      <a:r>
                        <a:rPr lang="el-GR" sz="1400" dirty="0">
                          <a:effectLst/>
                        </a:rPr>
                        <a:t>σ)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</a:rPr>
                        <a:t>Valeur = µ + ((1.5 to 0.5) * σ)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</a:rPr>
                        <a:t>Valeur = µ + ((0.5 to -0.5) * σ)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</a:rPr>
                        <a:t>Valeur = µ + ((-0.5 to -1.5) * σ)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err="1">
                          <a:effectLst/>
                        </a:rPr>
                        <a:t>Valeur</a:t>
                      </a:r>
                      <a:r>
                        <a:rPr lang="en-IN" sz="1400" dirty="0">
                          <a:effectLst/>
                        </a:rPr>
                        <a:t> &lt; µ - (1.5 * </a:t>
                      </a:r>
                      <a:r>
                        <a:rPr lang="el-GR" sz="1400" dirty="0">
                          <a:effectLst/>
                        </a:rPr>
                        <a:t>σ)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66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Choix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enquêtes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pour les pays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0C8FAF-56B8-4B64-AED7-5A6BB683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705" y="1145202"/>
            <a:ext cx="7186189" cy="535606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Potentiel des clients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) La population de la clientèle (0-25 ans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Population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ages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0-14,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total 	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		(0.6)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Population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ages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15-24,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total		     		(0.4)</a:t>
            </a:r>
          </a:p>
          <a:p>
            <a:pPr marL="0" indent="0">
              <a:lnSpc>
                <a:spcPct val="100000"/>
              </a:lnSpc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) La population des élèves en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formation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Barro-Lee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of total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schooling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15+,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total	(0.6)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Barro-Lee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of total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schooling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25+,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total	(0.4)</a:t>
            </a:r>
          </a:p>
          <a:p>
            <a:pPr marL="0" indent="0">
              <a:lnSpc>
                <a:spcPct val="100000"/>
              </a:lnSpc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) L'accès aux ressources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informatiques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Personal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computers (per 100 people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	     		(0.3)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Internet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(per 100 people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		     		(0.4)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GDP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per capita (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US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		     		(0.3)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4704"/>
            <a:chOff x="247067" y="115305"/>
            <a:chExt cx="11700000" cy="364704"/>
          </a:xfrm>
          <a:solidFill>
            <a:srgbClr val="FFC000">
              <a:alpha val="80000"/>
            </a:srgbClr>
          </a:solidFill>
        </p:grpSpPr>
        <p:sp>
          <p:nvSpPr>
            <p:cNvPr id="12" name="Arrow: Chevron 11">
              <a:extLst>
                <a:ext uri="{FF2B5EF4-FFF2-40B4-BE49-F238E27FC236}">
                  <a16:creationId xmlns="" xmlns:a16="http://schemas.microsoft.com/office/drawing/2014/main" id="{00E53406-1127-4969-8DA1-9A4D0B550B45}"/>
                </a:ext>
              </a:extLst>
            </p:cNvPr>
            <p:cNvSpPr/>
            <p:nvPr/>
          </p:nvSpPr>
          <p:spPr>
            <a:xfrm>
              <a:off x="247067" y="120009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=""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=""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 du potentiel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=""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Potentiel de clients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=""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Pré-Analyse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4">
            <a:extLst>
              <a:ext uri="{FF2B5EF4-FFF2-40B4-BE49-F238E27FC236}">
                <a16:creationId xmlns="" xmlns:a16="http://schemas.microsoft.com/office/drawing/2014/main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7/15    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63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Choix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enquêtes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pour les pays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4704"/>
            <a:chOff x="247067" y="115305"/>
            <a:chExt cx="11700000" cy="364704"/>
          </a:xfrm>
          <a:solidFill>
            <a:srgbClr val="FFC000">
              <a:alpha val="80000"/>
            </a:srgbClr>
          </a:solidFill>
        </p:grpSpPr>
        <p:sp>
          <p:nvSpPr>
            <p:cNvPr id="12" name="Arrow: Chevron 11">
              <a:extLst>
                <a:ext uri="{FF2B5EF4-FFF2-40B4-BE49-F238E27FC236}">
                  <a16:creationId xmlns="" xmlns:a16="http://schemas.microsoft.com/office/drawing/2014/main" id="{00E53406-1127-4969-8DA1-9A4D0B550B45}"/>
                </a:ext>
              </a:extLst>
            </p:cNvPr>
            <p:cNvSpPr/>
            <p:nvPr/>
          </p:nvSpPr>
          <p:spPr>
            <a:xfrm>
              <a:off x="247067" y="120009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=""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=""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 du potentiel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=""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Potentiel de clients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=""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Pré-Analyse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4">
            <a:extLst>
              <a:ext uri="{FF2B5EF4-FFF2-40B4-BE49-F238E27FC236}">
                <a16:creationId xmlns="" xmlns:a16="http://schemas.microsoft.com/office/drawing/2014/main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8/15    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2063393" y="1396543"/>
            <a:ext cx="8065214" cy="535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fr-FR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Évolution du potentiel des clients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1) La population de la clientèle (0-25 ans)</a:t>
            </a:r>
          </a:p>
          <a:p>
            <a:pPr>
              <a:lnSpc>
                <a:spcPct val="100000"/>
              </a:lnSpc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Population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growth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annual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%)</a:t>
            </a:r>
          </a:p>
          <a:p>
            <a:pPr marL="0" indent="0">
              <a:lnSpc>
                <a:spcPct val="100000"/>
              </a:lnSpc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2) La population des élèves en formation</a:t>
            </a:r>
          </a:p>
          <a:p>
            <a:pPr>
              <a:lnSpc>
                <a:spcPct val="100000"/>
              </a:lnSpc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Wittgenstein Projection: Population in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thousands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highest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educational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attainment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Primary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 Total				(0.4)</a:t>
            </a:r>
          </a:p>
          <a:p>
            <a:pPr>
              <a:lnSpc>
                <a:spcPct val="100000"/>
              </a:lnSpc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Wittgenstein Projection: Population in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thousands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highest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educational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attainment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Secondary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 Total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(0.3)</a:t>
            </a:r>
          </a:p>
          <a:p>
            <a:pPr>
              <a:lnSpc>
                <a:spcPct val="100000"/>
              </a:lnSpc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Wittgenstein Projection: Population in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thousands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highest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of</a:t>
            </a:r>
            <a:b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educational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attainment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Tertiary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 Total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(0.3)</a:t>
            </a:r>
          </a:p>
        </p:txBody>
      </p:sp>
    </p:spTree>
    <p:extLst>
      <p:ext uri="{BB962C8B-B14F-4D97-AF65-F5344CB8AC3E}">
        <p14:creationId xmlns:p14="http://schemas.microsoft.com/office/powerpoint/2010/main" val="49915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Choix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enquêtes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pour les zones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0C8FAF-56B8-4B64-AED7-5A6BB683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00" y="1134741"/>
            <a:ext cx="7143000" cy="535606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Potentiel des clients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) La population de la clientèle (0-25 ans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Population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</a:p>
          <a:p>
            <a:pPr>
              <a:lnSpc>
                <a:spcPct val="100000"/>
              </a:lnSpc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) La population des élèves en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formation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Helvetica Neue"/>
              </a:rPr>
              <a:t>Enrolment in primary education, both sexes (number</a:t>
            </a:r>
            <a:r>
              <a:rPr lang="en-IN" sz="1800" dirty="0" smtClean="0">
                <a:solidFill>
                  <a:srgbClr val="000000"/>
                </a:solidFill>
                <a:latin typeface="Helvetica Neue"/>
              </a:rPr>
              <a:t>)	(0.4)</a:t>
            </a:r>
            <a:endParaRPr lang="en-IN" sz="1800" dirty="0">
              <a:solidFill>
                <a:srgbClr val="000000"/>
              </a:solidFill>
              <a:latin typeface="Helvetica Neue"/>
            </a:endParaRPr>
          </a:p>
          <a:p>
            <a:r>
              <a:rPr lang="en-IN" sz="1800" dirty="0">
                <a:solidFill>
                  <a:srgbClr val="000000"/>
                </a:solidFill>
                <a:latin typeface="Helvetica Neue"/>
              </a:rPr>
              <a:t>Enrolment in secondary education, both sexes (number</a:t>
            </a:r>
            <a:r>
              <a:rPr lang="en-IN" sz="1800" dirty="0" smtClean="0">
                <a:solidFill>
                  <a:srgbClr val="000000"/>
                </a:solidFill>
                <a:latin typeface="Helvetica Neue"/>
              </a:rPr>
              <a:t>)	(0.3)</a:t>
            </a:r>
            <a:endParaRPr lang="en-IN" sz="1800" dirty="0">
              <a:solidFill>
                <a:srgbClr val="000000"/>
              </a:solidFill>
              <a:latin typeface="Helvetica Neue"/>
            </a:endParaRPr>
          </a:p>
          <a:p>
            <a:r>
              <a:rPr lang="en-IN" sz="1800" dirty="0">
                <a:solidFill>
                  <a:srgbClr val="000000"/>
                </a:solidFill>
                <a:latin typeface="Helvetica Neue"/>
              </a:rPr>
              <a:t>Enrolment in tertiary education, all programmes, both </a:t>
            </a:r>
            <a:r>
              <a:rPr lang="en-IN" sz="1800" dirty="0" smtClean="0">
                <a:solidFill>
                  <a:srgbClr val="000000"/>
                </a:solidFill>
                <a:latin typeface="Helvetica Neue"/>
              </a:rPr>
              <a:t/>
            </a:r>
            <a:br>
              <a:rPr lang="en-IN" sz="1800" dirty="0" smtClean="0">
                <a:solidFill>
                  <a:srgbClr val="000000"/>
                </a:solidFill>
                <a:latin typeface="Helvetica Neue"/>
              </a:rPr>
            </a:br>
            <a:r>
              <a:rPr lang="en-IN" sz="1800" dirty="0" smtClean="0">
                <a:solidFill>
                  <a:srgbClr val="000000"/>
                </a:solidFill>
                <a:latin typeface="Helvetica Neue"/>
              </a:rPr>
              <a:t>sexes </a:t>
            </a:r>
            <a:r>
              <a:rPr lang="en-IN" sz="1800" dirty="0">
                <a:solidFill>
                  <a:srgbClr val="000000"/>
                </a:solidFill>
                <a:latin typeface="Helvetica Neue"/>
              </a:rPr>
              <a:t>(number</a:t>
            </a:r>
            <a:r>
              <a:rPr lang="en-IN" sz="1800" dirty="0" smtClean="0">
                <a:solidFill>
                  <a:srgbClr val="000000"/>
                </a:solidFill>
                <a:latin typeface="Helvetica Neue"/>
              </a:rPr>
              <a:t>)						(0.3)</a:t>
            </a:r>
          </a:p>
          <a:p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) L'accès aux ressources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informatiques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GDP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per capita (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US)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4704"/>
            <a:chOff x="247067" y="115305"/>
            <a:chExt cx="11700000" cy="364704"/>
          </a:xfrm>
          <a:solidFill>
            <a:srgbClr val="FFC000">
              <a:alpha val="80000"/>
            </a:srgbClr>
          </a:solidFill>
        </p:grpSpPr>
        <p:sp>
          <p:nvSpPr>
            <p:cNvPr id="12" name="Arrow: Chevron 11">
              <a:extLst>
                <a:ext uri="{FF2B5EF4-FFF2-40B4-BE49-F238E27FC236}">
                  <a16:creationId xmlns="" xmlns:a16="http://schemas.microsoft.com/office/drawing/2014/main" id="{00E53406-1127-4969-8DA1-9A4D0B550B45}"/>
                </a:ext>
              </a:extLst>
            </p:cNvPr>
            <p:cNvSpPr/>
            <p:nvPr/>
          </p:nvSpPr>
          <p:spPr>
            <a:xfrm>
              <a:off x="247067" y="120009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=""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=""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 du potentiel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=""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Potentiel de clients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=""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Pré-Analyse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4">
            <a:extLst>
              <a:ext uri="{FF2B5EF4-FFF2-40B4-BE49-F238E27FC236}">
                <a16:creationId xmlns="" xmlns:a16="http://schemas.microsoft.com/office/drawing/2014/main" id="{C23A58E2-A1B4-F24B-A334-ED79BD2468E4}"/>
              </a:ext>
            </a:extLst>
          </p:cNvPr>
          <p:cNvSpPr txBox="1"/>
          <p:nvPr/>
        </p:nvSpPr>
        <p:spPr>
          <a:xfrm>
            <a:off x="10533888" y="6501262"/>
            <a:ext cx="165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9/15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7266000" y="1178701"/>
            <a:ext cx="5757091" cy="535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fr-FR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Évolution du potentiel des clients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1) La population de la clientèle (0-25 ans)</a:t>
            </a:r>
          </a:p>
          <a:p>
            <a:pPr>
              <a:lnSpc>
                <a:spcPct val="100000"/>
              </a:lnSpc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Population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growth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annual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%)</a:t>
            </a:r>
          </a:p>
        </p:txBody>
      </p:sp>
    </p:spTree>
    <p:extLst>
      <p:ext uri="{BB962C8B-B14F-4D97-AF65-F5344CB8AC3E}">
        <p14:creationId xmlns:p14="http://schemas.microsoft.com/office/powerpoint/2010/main" val="253231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13310</TotalTime>
  <Words>1462</Words>
  <Application>Microsoft Office PowerPoint</Application>
  <PresentationFormat>Widescreen</PresentationFormat>
  <Paragraphs>623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Office Theme</vt:lpstr>
      <vt:lpstr>Analysez des données de systèmes éducatifs</vt:lpstr>
      <vt:lpstr>EDTech France / ACADEMY</vt:lpstr>
      <vt:lpstr>Description des données</vt:lpstr>
      <vt:lpstr>Qualité des données</vt:lpstr>
      <vt:lpstr>Enquêtes pertinentes</vt:lpstr>
      <vt:lpstr>Système de scoring</vt:lpstr>
      <vt:lpstr>Choix des enquêtes pour les pays</vt:lpstr>
      <vt:lpstr>Choix des enquêtes pour les pays</vt:lpstr>
      <vt:lpstr>Choix des enquêtes pour les zones</vt:lpstr>
      <vt:lpstr>Évaluation du potentiel des clients (Pays)</vt:lpstr>
      <vt:lpstr>Évaluation du potentiel des clients (zones)</vt:lpstr>
      <vt:lpstr>Évolution du potential (Pays et Zones)</vt:lpstr>
      <vt:lpstr>Évolution du potential (Pays et Zones)</vt:lpstr>
      <vt:lpstr>Conclusions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title</dc:title>
  <dc:creator>Prashanth Thirunavukkarasu</dc:creator>
  <cp:lastModifiedBy>Prashanth Thirunavukkarasu</cp:lastModifiedBy>
  <cp:revision>430</cp:revision>
  <dcterms:created xsi:type="dcterms:W3CDTF">2021-03-01T14:31:32Z</dcterms:created>
  <dcterms:modified xsi:type="dcterms:W3CDTF">2021-09-15T19:08:38Z</dcterms:modified>
</cp:coreProperties>
</file>