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573" r:id="rId3"/>
    <p:sldId id="650" r:id="rId4"/>
    <p:sldId id="652" r:id="rId5"/>
    <p:sldId id="651" r:id="rId6"/>
    <p:sldId id="653" r:id="rId7"/>
    <p:sldId id="659" r:id="rId8"/>
    <p:sldId id="660" r:id="rId9"/>
    <p:sldId id="661" r:id="rId10"/>
    <p:sldId id="662" r:id="rId11"/>
    <p:sldId id="663" r:id="rId12"/>
    <p:sldId id="664" r:id="rId13"/>
    <p:sldId id="665" r:id="rId14"/>
    <p:sldId id="674" r:id="rId15"/>
    <p:sldId id="666" r:id="rId16"/>
    <p:sldId id="667" r:id="rId17"/>
    <p:sldId id="669" r:id="rId18"/>
    <p:sldId id="670" r:id="rId19"/>
    <p:sldId id="6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h Thirunavukkarasu" initials="PT" lastIdx="3" clrIdx="0">
    <p:extLst>
      <p:ext uri="{19B8F6BF-5375-455C-9EA6-DF929625EA0E}">
        <p15:presenceInfo xmlns:p15="http://schemas.microsoft.com/office/powerpoint/2012/main" userId="8a0a04307e8eb2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A81E66"/>
    <a:srgbClr val="F08888"/>
    <a:srgbClr val="E42424"/>
    <a:srgbClr val="E1721F"/>
    <a:srgbClr val="637400"/>
    <a:srgbClr val="44546A"/>
    <a:srgbClr val="FF3300"/>
    <a:srgbClr val="3B68C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39664-0114-4A8B-B1B3-E198A22A8425}" v="4" dt="2022-05-28T12:23:05.409"/>
    <p1510:client id="{5B8DD22B-542B-4601-9C1D-B23D50625B25}" v="2" dt="2022-05-14T00:35:18.315"/>
    <p1510:client id="{86150BF3-160B-4433-9704-9E7B185F8167}" v="2063" dt="2022-05-14T09:47:35.305"/>
    <p1510:client id="{D37EC3C4-949A-46B6-8AF4-564ACFF92DB5}" v="41" dt="2022-05-14T00:21:43.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72"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h Thirunavukkarasu" userId="8a0a04307e8eb244" providerId="Windows Live" clId="Web-{24239664-0114-4A8B-B1B3-E198A22A8425}"/>
    <pc:docChg chg="modSld">
      <pc:chgData name="Prashanth Thirunavukkarasu" userId="8a0a04307e8eb244" providerId="Windows Live" clId="Web-{24239664-0114-4A8B-B1B3-E198A22A8425}" dt="2022-05-28T12:22:59.722" v="0" actId="20577"/>
      <pc:docMkLst>
        <pc:docMk/>
      </pc:docMkLst>
      <pc:sldChg chg="modSp">
        <pc:chgData name="Prashanth Thirunavukkarasu" userId="8a0a04307e8eb244" providerId="Windows Live" clId="Web-{24239664-0114-4A8B-B1B3-E198A22A8425}" dt="2022-05-28T12:22:59.722" v="0" actId="20577"/>
        <pc:sldMkLst>
          <pc:docMk/>
          <pc:sldMk cId="2978616185" sldId="256"/>
        </pc:sldMkLst>
        <pc:spChg chg="mod">
          <ac:chgData name="Prashanth Thirunavukkarasu" userId="8a0a04307e8eb244" providerId="Windows Live" clId="Web-{24239664-0114-4A8B-B1B3-E198A22A8425}" dt="2022-05-28T12:22:59.722" v="0" actId="20577"/>
          <ac:spMkLst>
            <pc:docMk/>
            <pc:sldMk cId="2978616185" sldId="256"/>
            <ac:spMk id="3" creationId="{3AF40D26-1F32-4D3B-BE07-C82B813D03F2}"/>
          </ac:spMkLst>
        </pc:spChg>
      </pc:sldChg>
    </pc:docChg>
  </pc:docChgLst>
  <pc:docChgLst>
    <pc:chgData clId="Web-{24239664-0114-4A8B-B1B3-E198A22A8425}"/>
    <pc:docChg chg="modSld">
      <pc:chgData name="" userId="" providerId="" clId="Web-{24239664-0114-4A8B-B1B3-E198A22A8425}" dt="2022-05-28T12:22:52.081" v="0" actId="20577"/>
      <pc:docMkLst>
        <pc:docMk/>
      </pc:docMkLst>
      <pc:sldChg chg="modSp">
        <pc:chgData name="" userId="" providerId="" clId="Web-{24239664-0114-4A8B-B1B3-E198A22A8425}" dt="2022-05-28T12:22:52.081" v="0" actId="20577"/>
        <pc:sldMkLst>
          <pc:docMk/>
          <pc:sldMk cId="2978616185" sldId="256"/>
        </pc:sldMkLst>
        <pc:spChg chg="mod">
          <ac:chgData name="" userId="" providerId="" clId="Web-{24239664-0114-4A8B-B1B3-E198A22A8425}" dt="2022-05-28T12:22:52.081" v="0" actId="20577"/>
          <ac:spMkLst>
            <pc:docMk/>
            <pc:sldMk cId="2978616185" sldId="256"/>
            <ac:spMk id="3" creationId="{3AF40D26-1F32-4D3B-BE07-C82B813D03F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FCF80-CABD-4F1D-9DCD-96A9DFF7F0E4}" type="doc">
      <dgm:prSet loTypeId="urn:microsoft.com/office/officeart/2005/8/layout/hProcess11" loCatId="process" qsTypeId="urn:microsoft.com/office/officeart/2005/8/quickstyle/simple1" qsCatId="simple" csTypeId="urn:microsoft.com/office/officeart/2005/8/colors/colorful4" csCatId="colorful" phldr="1"/>
      <dgm:spPr/>
    </dgm:pt>
    <dgm:pt modelId="{3EC64ED5-2DDF-4B69-B59C-028424CEEBB9}">
      <dgm:prSet phldrT="[Text]" custT="1"/>
      <dgm:spPr/>
      <dgm:t>
        <a:bodyPr/>
        <a:lstStyle/>
        <a:p>
          <a:r>
            <a:rPr lang="fr-FR" sz="1600" b="1" dirty="0">
              <a:latin typeface="Arial"/>
              <a:cs typeface="Arial"/>
            </a:rPr>
            <a:t>Analyse des données</a:t>
          </a:r>
          <a:endParaRPr lang="en-IN" sz="1600" b="1" dirty="0">
            <a:latin typeface="Arial"/>
            <a:cs typeface="Arial"/>
          </a:endParaRPr>
        </a:p>
      </dgm:t>
    </dgm:pt>
    <dgm:pt modelId="{B6604D00-B212-4390-961C-1A4AEBD43F87}" type="parTrans" cxnId="{D40C0632-69BE-4DC8-88DA-E7E63F434FE4}">
      <dgm:prSet/>
      <dgm:spPr/>
      <dgm:t>
        <a:bodyPr/>
        <a:lstStyle/>
        <a:p>
          <a:endParaRPr lang="en-IN" sz="1600" b="1">
            <a:latin typeface="Arial" panose="020B0604020202020204" pitchFamily="34" charset="0"/>
            <a:cs typeface="Arial" panose="020B0604020202020204" pitchFamily="34" charset="0"/>
          </a:endParaRPr>
        </a:p>
      </dgm:t>
    </dgm:pt>
    <dgm:pt modelId="{CEB0E250-AF1C-48CA-A4BF-24B008D92319}" type="sibTrans" cxnId="{D40C0632-69BE-4DC8-88DA-E7E63F434FE4}">
      <dgm:prSet/>
      <dgm:spPr/>
      <dgm:t>
        <a:bodyPr/>
        <a:lstStyle/>
        <a:p>
          <a:endParaRPr lang="en-IN" sz="1600" b="1">
            <a:latin typeface="Arial" panose="020B0604020202020204" pitchFamily="34" charset="0"/>
            <a:cs typeface="Arial" panose="020B0604020202020204" pitchFamily="34" charset="0"/>
          </a:endParaRPr>
        </a:p>
      </dgm:t>
    </dgm:pt>
    <dgm:pt modelId="{C33A953D-2A46-4C3B-9D12-070BE2E8E40F}">
      <dgm:prSet phldrT="[Text]" custT="1"/>
      <dgm:spPr/>
      <dgm:t>
        <a:bodyPr/>
        <a:lstStyle/>
        <a:p>
          <a:pPr rtl="0"/>
          <a:r>
            <a:rPr lang="fr-FR" sz="1600" b="1" dirty="0">
              <a:latin typeface="Arial"/>
              <a:cs typeface="Arial"/>
            </a:rPr>
            <a:t>Interprétation des résultats</a:t>
          </a:r>
        </a:p>
      </dgm:t>
    </dgm:pt>
    <dgm:pt modelId="{C7F870E7-84DE-4F08-883D-1F4F05A89E05}" type="parTrans" cxnId="{FB0D5713-1955-497D-9BF2-E62466499F2B}">
      <dgm:prSet/>
      <dgm:spPr/>
      <dgm:t>
        <a:bodyPr/>
        <a:lstStyle/>
        <a:p>
          <a:endParaRPr lang="en-IN" sz="1600" b="1">
            <a:latin typeface="Arial" panose="020B0604020202020204" pitchFamily="34" charset="0"/>
            <a:cs typeface="Arial" panose="020B0604020202020204" pitchFamily="34" charset="0"/>
          </a:endParaRPr>
        </a:p>
      </dgm:t>
    </dgm:pt>
    <dgm:pt modelId="{857ED59F-EDE2-4D15-8C64-642C2C4D6B56}" type="sibTrans" cxnId="{FB0D5713-1955-497D-9BF2-E62466499F2B}">
      <dgm:prSet/>
      <dgm:spPr/>
      <dgm:t>
        <a:bodyPr/>
        <a:lstStyle/>
        <a:p>
          <a:endParaRPr lang="en-IN" sz="1600" b="1">
            <a:latin typeface="Arial" panose="020B0604020202020204" pitchFamily="34" charset="0"/>
            <a:cs typeface="Arial" panose="020B0604020202020204" pitchFamily="34" charset="0"/>
          </a:endParaRPr>
        </a:p>
      </dgm:t>
    </dgm:pt>
    <dgm:pt modelId="{724B1BFF-7A39-4787-8EEE-8CFC09372198}">
      <dgm:prSet phldrT="[Text]" custT="1"/>
      <dgm:spPr/>
      <dgm:t>
        <a:bodyPr/>
        <a:lstStyle/>
        <a:p>
          <a:pPr rtl="0"/>
          <a:r>
            <a:rPr lang="fr-FR" sz="1600" b="1" dirty="0">
              <a:latin typeface="Arial"/>
              <a:cs typeface="Arial"/>
            </a:rPr>
            <a:t>Modélisation des données</a:t>
          </a:r>
          <a:endParaRPr lang="en-IN" sz="1600" b="1" dirty="0">
            <a:latin typeface="Arial" panose="020B0604020202020204" pitchFamily="34" charset="0"/>
            <a:cs typeface="Arial" panose="020B0604020202020204" pitchFamily="34" charset="0"/>
          </a:endParaRPr>
        </a:p>
      </dgm:t>
    </dgm:pt>
    <dgm:pt modelId="{C384CBBB-CCC3-4375-89D6-556A1D791CDB}" type="sibTrans" cxnId="{BBC7B852-1CCD-4FDE-98F1-B63A17D06D1B}">
      <dgm:prSet/>
      <dgm:spPr/>
      <dgm:t>
        <a:bodyPr/>
        <a:lstStyle/>
        <a:p>
          <a:endParaRPr lang="en-IN" sz="1600" b="1">
            <a:latin typeface="Arial" panose="020B0604020202020204" pitchFamily="34" charset="0"/>
            <a:cs typeface="Arial" panose="020B0604020202020204" pitchFamily="34" charset="0"/>
          </a:endParaRPr>
        </a:p>
      </dgm:t>
    </dgm:pt>
    <dgm:pt modelId="{91E8D13B-0598-4266-9523-B7CDAE6EAD9B}" type="parTrans" cxnId="{BBC7B852-1CCD-4FDE-98F1-B63A17D06D1B}">
      <dgm:prSet/>
      <dgm:spPr/>
      <dgm:t>
        <a:bodyPr/>
        <a:lstStyle/>
        <a:p>
          <a:endParaRPr lang="en-IN" sz="1600" b="1">
            <a:latin typeface="Arial" panose="020B0604020202020204" pitchFamily="34" charset="0"/>
            <a:cs typeface="Arial" panose="020B0604020202020204" pitchFamily="34" charset="0"/>
          </a:endParaRPr>
        </a:p>
      </dgm:t>
    </dgm:pt>
    <dgm:pt modelId="{1ABB7CBE-DED6-4B5B-8A45-025037155E7A}">
      <dgm:prSet phldrT="[Text]" custT="1"/>
      <dgm:spPr/>
      <dgm:t>
        <a:bodyPr/>
        <a:lstStyle/>
        <a:p>
          <a:pPr rtl="0"/>
          <a:r>
            <a:rPr lang="fr-FR" sz="1600" b="1" dirty="0">
              <a:latin typeface="Arial"/>
              <a:cs typeface="Arial"/>
            </a:rPr>
            <a:t>Création du </a:t>
          </a:r>
          <a:r>
            <a:rPr lang="fr-FR" sz="1600" b="1" dirty="0" err="1">
              <a:latin typeface="Arial"/>
              <a:cs typeface="Arial"/>
            </a:rPr>
            <a:t>dashboard</a:t>
          </a:r>
          <a:r>
            <a:rPr lang="fr-FR" sz="1600" b="1" dirty="0">
              <a:latin typeface="Arial"/>
              <a:cs typeface="Arial"/>
            </a:rPr>
            <a:t> interactif</a:t>
          </a:r>
          <a:endParaRPr lang="fr-FR" sz="1600" dirty="0"/>
        </a:p>
      </dgm:t>
    </dgm:pt>
    <dgm:pt modelId="{D0A78D9F-FBAA-4FA1-9198-B87C1707B817}" type="sibTrans" cxnId="{691B9BE3-40A2-4CAC-A78C-33900AFF74CC}">
      <dgm:prSet/>
      <dgm:spPr/>
      <dgm:t>
        <a:bodyPr/>
        <a:lstStyle/>
        <a:p>
          <a:endParaRPr lang="en-IN" sz="1600" b="1">
            <a:latin typeface="Arial" panose="020B0604020202020204" pitchFamily="34" charset="0"/>
            <a:cs typeface="Arial" panose="020B0604020202020204" pitchFamily="34" charset="0"/>
          </a:endParaRPr>
        </a:p>
      </dgm:t>
    </dgm:pt>
    <dgm:pt modelId="{EA155F70-0136-404C-B3F3-B0B311B2429F}" type="parTrans" cxnId="{691B9BE3-40A2-4CAC-A78C-33900AFF74CC}">
      <dgm:prSet/>
      <dgm:spPr/>
      <dgm:t>
        <a:bodyPr/>
        <a:lstStyle/>
        <a:p>
          <a:endParaRPr lang="en-IN" sz="1600" b="1">
            <a:latin typeface="Arial" panose="020B0604020202020204" pitchFamily="34" charset="0"/>
            <a:cs typeface="Arial" panose="020B0604020202020204" pitchFamily="34" charset="0"/>
          </a:endParaRPr>
        </a:p>
      </dgm:t>
    </dgm:pt>
    <dgm:pt modelId="{8E1B1E98-10CB-455E-8A5F-4BC9DEEEACA8}">
      <dgm:prSet phldrT="[Text]" custT="1"/>
      <dgm:spPr/>
      <dgm:t>
        <a:bodyPr/>
        <a:lstStyle/>
        <a:p>
          <a:pPr rtl="0"/>
          <a:r>
            <a:rPr lang="fr-FR" sz="1600" b="1" dirty="0">
              <a:latin typeface="Arial"/>
              <a:cs typeface="Arial"/>
            </a:rPr>
            <a:t>Définition d'une fonction coût</a:t>
          </a:r>
        </a:p>
      </dgm:t>
    </dgm:pt>
    <dgm:pt modelId="{405F9B0E-5231-496E-A555-EA17B956EC6C}" type="sibTrans" cxnId="{A036E2AF-1998-4DD8-89CE-EE0991CC57F7}">
      <dgm:prSet/>
      <dgm:spPr/>
      <dgm:t>
        <a:bodyPr/>
        <a:lstStyle/>
        <a:p>
          <a:endParaRPr lang="en-IN" sz="1600" b="1">
            <a:latin typeface="Arial" panose="020B0604020202020204" pitchFamily="34" charset="0"/>
            <a:cs typeface="Arial" panose="020B0604020202020204" pitchFamily="34" charset="0"/>
          </a:endParaRPr>
        </a:p>
      </dgm:t>
    </dgm:pt>
    <dgm:pt modelId="{1327A7D5-D405-4AAC-9784-8CAAD1A7CAAA}" type="parTrans" cxnId="{A036E2AF-1998-4DD8-89CE-EE0991CC57F7}">
      <dgm:prSet/>
      <dgm:spPr/>
      <dgm:t>
        <a:bodyPr/>
        <a:lstStyle/>
        <a:p>
          <a:endParaRPr lang="en-IN" sz="1600" b="1">
            <a:latin typeface="Arial" panose="020B0604020202020204" pitchFamily="34" charset="0"/>
            <a:cs typeface="Arial" panose="020B0604020202020204" pitchFamily="34" charset="0"/>
          </a:endParaRPr>
        </a:p>
      </dgm:t>
    </dgm:pt>
    <dgm:pt modelId="{F4C8AFEA-4F52-4969-9868-88C4A539AEE2}" type="pres">
      <dgm:prSet presAssocID="{F47FCF80-CABD-4F1D-9DCD-96A9DFF7F0E4}" presName="Name0" presStyleCnt="0">
        <dgm:presLayoutVars>
          <dgm:dir/>
          <dgm:resizeHandles val="exact"/>
        </dgm:presLayoutVars>
      </dgm:prSet>
      <dgm:spPr/>
    </dgm:pt>
    <dgm:pt modelId="{91F3AEF7-D299-4FA4-9B58-3F4ABE9327C3}" type="pres">
      <dgm:prSet presAssocID="{F47FCF80-CABD-4F1D-9DCD-96A9DFF7F0E4}" presName="arrow" presStyleLbl="bgShp" presStyleIdx="0" presStyleCnt="1"/>
      <dgm:spPr>
        <a:solidFill>
          <a:schemeClr val="bg1">
            <a:lumMod val="65000"/>
          </a:schemeClr>
        </a:solidFill>
        <a:ln w="28575">
          <a:solidFill>
            <a:schemeClr val="tx1"/>
          </a:solidFill>
        </a:ln>
      </dgm:spPr>
    </dgm:pt>
    <dgm:pt modelId="{5F36BB04-9012-4BAF-8BE0-DE02DA34C587}" type="pres">
      <dgm:prSet presAssocID="{F47FCF80-CABD-4F1D-9DCD-96A9DFF7F0E4}" presName="points" presStyleCnt="0"/>
      <dgm:spPr/>
    </dgm:pt>
    <dgm:pt modelId="{CCC2A3B3-A297-4456-A408-472BED39DF0D}" type="pres">
      <dgm:prSet presAssocID="{3EC64ED5-2DDF-4B69-B59C-028424CEEBB9}" presName="compositeA" presStyleCnt="0"/>
      <dgm:spPr/>
    </dgm:pt>
    <dgm:pt modelId="{57AA14F9-091A-4A93-BA7F-CBA174858080}" type="pres">
      <dgm:prSet presAssocID="{3EC64ED5-2DDF-4B69-B59C-028424CEEBB9}" presName="textA" presStyleLbl="revTx" presStyleIdx="0" presStyleCnt="5">
        <dgm:presLayoutVars>
          <dgm:bulletEnabled val="1"/>
        </dgm:presLayoutVars>
      </dgm:prSet>
      <dgm:spPr/>
      <dgm:t>
        <a:bodyPr/>
        <a:lstStyle/>
        <a:p>
          <a:endParaRPr lang="en-GB"/>
        </a:p>
      </dgm:t>
    </dgm:pt>
    <dgm:pt modelId="{40B04F94-03DE-4A5F-B6AA-98B7DCD2F9C6}" type="pres">
      <dgm:prSet presAssocID="{3EC64ED5-2DDF-4B69-B59C-028424CEEBB9}" presName="circleA" presStyleLbl="node1" presStyleIdx="0" presStyleCnt="5"/>
      <dgm:spPr>
        <a:solidFill>
          <a:schemeClr val="accent1"/>
        </a:solidFill>
        <a:ln w="28575">
          <a:solidFill>
            <a:schemeClr val="tx1"/>
          </a:solidFill>
        </a:ln>
      </dgm:spPr>
    </dgm:pt>
    <dgm:pt modelId="{D08EF156-1DCB-49BA-9E1C-7DA49C5F1B98}" type="pres">
      <dgm:prSet presAssocID="{3EC64ED5-2DDF-4B69-B59C-028424CEEBB9}" presName="spaceA" presStyleCnt="0"/>
      <dgm:spPr/>
    </dgm:pt>
    <dgm:pt modelId="{C764ADA1-B682-46C9-A9FA-35F075D30CB7}" type="pres">
      <dgm:prSet presAssocID="{CEB0E250-AF1C-48CA-A4BF-24B008D92319}" presName="space" presStyleCnt="0"/>
      <dgm:spPr/>
    </dgm:pt>
    <dgm:pt modelId="{0B87822E-373F-49F1-872C-A06FF82F7E58}" type="pres">
      <dgm:prSet presAssocID="{724B1BFF-7A39-4787-8EEE-8CFC09372198}" presName="compositeB" presStyleCnt="0"/>
      <dgm:spPr/>
    </dgm:pt>
    <dgm:pt modelId="{3AF823EC-17DF-45AA-A299-7D6E2635256C}" type="pres">
      <dgm:prSet presAssocID="{724B1BFF-7A39-4787-8EEE-8CFC09372198}" presName="textB" presStyleLbl="revTx" presStyleIdx="1" presStyleCnt="5">
        <dgm:presLayoutVars>
          <dgm:bulletEnabled val="1"/>
        </dgm:presLayoutVars>
      </dgm:prSet>
      <dgm:spPr/>
      <dgm:t>
        <a:bodyPr/>
        <a:lstStyle/>
        <a:p>
          <a:endParaRPr lang="en-GB"/>
        </a:p>
      </dgm:t>
    </dgm:pt>
    <dgm:pt modelId="{044DDC26-C825-49CB-8CAD-B92E7DED1D28}" type="pres">
      <dgm:prSet presAssocID="{724B1BFF-7A39-4787-8EEE-8CFC09372198}" presName="circleB" presStyleLbl="node1" presStyleIdx="1" presStyleCnt="5"/>
      <dgm:spPr>
        <a:solidFill>
          <a:srgbClr val="7030A0"/>
        </a:solidFill>
        <a:ln w="28575">
          <a:solidFill>
            <a:schemeClr val="tx1"/>
          </a:solidFill>
        </a:ln>
      </dgm:spPr>
    </dgm:pt>
    <dgm:pt modelId="{859DFB60-FF1B-459D-8DA9-84D3F75AACDC}" type="pres">
      <dgm:prSet presAssocID="{724B1BFF-7A39-4787-8EEE-8CFC09372198}" presName="spaceB" presStyleCnt="0"/>
      <dgm:spPr/>
    </dgm:pt>
    <dgm:pt modelId="{B7FED870-8779-4906-B2E3-5246565385CF}" type="pres">
      <dgm:prSet presAssocID="{C384CBBB-CCC3-4375-89D6-556A1D791CDB}" presName="space" presStyleCnt="0"/>
      <dgm:spPr/>
    </dgm:pt>
    <dgm:pt modelId="{7D13B19F-65F5-4B23-AD35-098A69044C4E}" type="pres">
      <dgm:prSet presAssocID="{8E1B1E98-10CB-455E-8A5F-4BC9DEEEACA8}" presName="compositeA" presStyleCnt="0"/>
      <dgm:spPr/>
    </dgm:pt>
    <dgm:pt modelId="{B4B66E3E-638F-4791-A9EB-E9FFFA1FFA2F}" type="pres">
      <dgm:prSet presAssocID="{8E1B1E98-10CB-455E-8A5F-4BC9DEEEACA8}" presName="textA" presStyleLbl="revTx" presStyleIdx="2" presStyleCnt="5">
        <dgm:presLayoutVars>
          <dgm:bulletEnabled val="1"/>
        </dgm:presLayoutVars>
      </dgm:prSet>
      <dgm:spPr/>
      <dgm:t>
        <a:bodyPr/>
        <a:lstStyle/>
        <a:p>
          <a:endParaRPr lang="en-GB"/>
        </a:p>
      </dgm:t>
    </dgm:pt>
    <dgm:pt modelId="{50BDF4C6-5E9A-489D-AC70-F45CB0A9F63F}" type="pres">
      <dgm:prSet presAssocID="{8E1B1E98-10CB-455E-8A5F-4BC9DEEEACA8}" presName="circleA" presStyleLbl="node1" presStyleIdx="2" presStyleCnt="5"/>
      <dgm:spPr>
        <a:solidFill>
          <a:srgbClr val="FF0000"/>
        </a:solidFill>
        <a:ln w="28575">
          <a:solidFill>
            <a:schemeClr val="tx1"/>
          </a:solidFill>
        </a:ln>
      </dgm:spPr>
    </dgm:pt>
    <dgm:pt modelId="{483ADB5D-0218-4BA7-8B66-4000B34EEE19}" type="pres">
      <dgm:prSet presAssocID="{8E1B1E98-10CB-455E-8A5F-4BC9DEEEACA8}" presName="spaceA" presStyleCnt="0"/>
      <dgm:spPr/>
    </dgm:pt>
    <dgm:pt modelId="{CA11FD26-A13D-49C6-ACB6-8B46B9ECE3AB}" type="pres">
      <dgm:prSet presAssocID="{405F9B0E-5231-496E-A555-EA17B956EC6C}" presName="space" presStyleCnt="0"/>
      <dgm:spPr/>
    </dgm:pt>
    <dgm:pt modelId="{3109A31C-16AB-48C9-9B3C-5BCB3A0ECDE8}" type="pres">
      <dgm:prSet presAssocID="{C33A953D-2A46-4C3B-9D12-070BE2E8E40F}" presName="compositeB" presStyleCnt="0"/>
      <dgm:spPr/>
    </dgm:pt>
    <dgm:pt modelId="{C630609D-E714-447D-B866-74988A2BB7FD}" type="pres">
      <dgm:prSet presAssocID="{C33A953D-2A46-4C3B-9D12-070BE2E8E40F}" presName="textB" presStyleLbl="revTx" presStyleIdx="3" presStyleCnt="5">
        <dgm:presLayoutVars>
          <dgm:bulletEnabled val="1"/>
        </dgm:presLayoutVars>
      </dgm:prSet>
      <dgm:spPr/>
      <dgm:t>
        <a:bodyPr/>
        <a:lstStyle/>
        <a:p>
          <a:endParaRPr lang="en-GB"/>
        </a:p>
      </dgm:t>
    </dgm:pt>
    <dgm:pt modelId="{C1C65961-43AD-412C-9DA0-41B15BE8F5F8}" type="pres">
      <dgm:prSet presAssocID="{C33A953D-2A46-4C3B-9D12-070BE2E8E40F}" presName="circleB" presStyleLbl="node1" presStyleIdx="3" presStyleCnt="5"/>
      <dgm:spPr>
        <a:solidFill>
          <a:srgbClr val="FFC000"/>
        </a:solidFill>
        <a:ln w="28575">
          <a:solidFill>
            <a:schemeClr val="tx1"/>
          </a:solidFill>
        </a:ln>
      </dgm:spPr>
    </dgm:pt>
    <dgm:pt modelId="{7E72207A-1049-487C-BC3E-B403086DEA94}" type="pres">
      <dgm:prSet presAssocID="{C33A953D-2A46-4C3B-9D12-070BE2E8E40F}" presName="spaceB" presStyleCnt="0"/>
      <dgm:spPr/>
    </dgm:pt>
    <dgm:pt modelId="{3926B507-3C8C-4855-9D0E-8BC4D27B63CA}" type="pres">
      <dgm:prSet presAssocID="{857ED59F-EDE2-4D15-8C64-642C2C4D6B56}" presName="space" presStyleCnt="0"/>
      <dgm:spPr/>
    </dgm:pt>
    <dgm:pt modelId="{98D58867-ACF9-4AC0-B603-47B292141EEE}" type="pres">
      <dgm:prSet presAssocID="{1ABB7CBE-DED6-4B5B-8A45-025037155E7A}" presName="compositeA" presStyleCnt="0"/>
      <dgm:spPr/>
    </dgm:pt>
    <dgm:pt modelId="{01D3CFA5-C16C-4F94-85E4-DB71F154D4D6}" type="pres">
      <dgm:prSet presAssocID="{1ABB7CBE-DED6-4B5B-8A45-025037155E7A}" presName="textA" presStyleLbl="revTx" presStyleIdx="4" presStyleCnt="5">
        <dgm:presLayoutVars>
          <dgm:bulletEnabled val="1"/>
        </dgm:presLayoutVars>
      </dgm:prSet>
      <dgm:spPr/>
      <dgm:t>
        <a:bodyPr/>
        <a:lstStyle/>
        <a:p>
          <a:endParaRPr lang="en-GB"/>
        </a:p>
      </dgm:t>
    </dgm:pt>
    <dgm:pt modelId="{BE056A72-7F8F-47A8-8EC1-9C620EE4FD50}" type="pres">
      <dgm:prSet presAssocID="{1ABB7CBE-DED6-4B5B-8A45-025037155E7A}" presName="circleA" presStyleLbl="node1" presStyleIdx="4" presStyleCnt="5"/>
      <dgm:spPr>
        <a:solidFill>
          <a:srgbClr val="009900"/>
        </a:solidFill>
        <a:ln w="28575">
          <a:solidFill>
            <a:schemeClr val="tx1"/>
          </a:solidFill>
        </a:ln>
      </dgm:spPr>
    </dgm:pt>
    <dgm:pt modelId="{E07B1E34-2DCB-4402-9E57-A142F7D95844}" type="pres">
      <dgm:prSet presAssocID="{1ABB7CBE-DED6-4B5B-8A45-025037155E7A}" presName="spaceA" presStyleCnt="0"/>
      <dgm:spPr/>
    </dgm:pt>
  </dgm:ptLst>
  <dgm:cxnLst>
    <dgm:cxn modelId="{C8FB8050-8283-4F2E-B732-A158D37C9A80}" type="presOf" srcId="{8E1B1E98-10CB-455E-8A5F-4BC9DEEEACA8}" destId="{B4B66E3E-638F-4791-A9EB-E9FFFA1FFA2F}" srcOrd="0" destOrd="0" presId="urn:microsoft.com/office/officeart/2005/8/layout/hProcess11"/>
    <dgm:cxn modelId="{691B9BE3-40A2-4CAC-A78C-33900AFF74CC}" srcId="{F47FCF80-CABD-4F1D-9DCD-96A9DFF7F0E4}" destId="{1ABB7CBE-DED6-4B5B-8A45-025037155E7A}" srcOrd="4" destOrd="0" parTransId="{EA155F70-0136-404C-B3F3-B0B311B2429F}" sibTransId="{D0A78D9F-FBAA-4FA1-9198-B87C1707B817}"/>
    <dgm:cxn modelId="{BBC7B852-1CCD-4FDE-98F1-B63A17D06D1B}" srcId="{F47FCF80-CABD-4F1D-9DCD-96A9DFF7F0E4}" destId="{724B1BFF-7A39-4787-8EEE-8CFC09372198}" srcOrd="1" destOrd="0" parTransId="{91E8D13B-0598-4266-9523-B7CDAE6EAD9B}" sibTransId="{C384CBBB-CCC3-4375-89D6-556A1D791CDB}"/>
    <dgm:cxn modelId="{16477814-3E61-40A8-B9EC-E95A8E276086}" type="presOf" srcId="{F47FCF80-CABD-4F1D-9DCD-96A9DFF7F0E4}" destId="{F4C8AFEA-4F52-4969-9868-88C4A539AEE2}" srcOrd="0" destOrd="0" presId="urn:microsoft.com/office/officeart/2005/8/layout/hProcess11"/>
    <dgm:cxn modelId="{D40C0632-69BE-4DC8-88DA-E7E63F434FE4}" srcId="{F47FCF80-CABD-4F1D-9DCD-96A9DFF7F0E4}" destId="{3EC64ED5-2DDF-4B69-B59C-028424CEEBB9}" srcOrd="0" destOrd="0" parTransId="{B6604D00-B212-4390-961C-1A4AEBD43F87}" sibTransId="{CEB0E250-AF1C-48CA-A4BF-24B008D92319}"/>
    <dgm:cxn modelId="{8466ADF8-06B2-439A-BDA9-078360ED6483}" type="presOf" srcId="{724B1BFF-7A39-4787-8EEE-8CFC09372198}" destId="{3AF823EC-17DF-45AA-A299-7D6E2635256C}" srcOrd="0" destOrd="0" presId="urn:microsoft.com/office/officeart/2005/8/layout/hProcess11"/>
    <dgm:cxn modelId="{4DF2BB35-07E8-4BD1-8213-CFCFECAAE37F}" type="presOf" srcId="{1ABB7CBE-DED6-4B5B-8A45-025037155E7A}" destId="{01D3CFA5-C16C-4F94-85E4-DB71F154D4D6}" srcOrd="0" destOrd="0" presId="urn:microsoft.com/office/officeart/2005/8/layout/hProcess11"/>
    <dgm:cxn modelId="{D784DF25-0B1D-4FED-8A76-4AB0D9300394}" type="presOf" srcId="{3EC64ED5-2DDF-4B69-B59C-028424CEEBB9}" destId="{57AA14F9-091A-4A93-BA7F-CBA174858080}" srcOrd="0" destOrd="0" presId="urn:microsoft.com/office/officeart/2005/8/layout/hProcess11"/>
    <dgm:cxn modelId="{A036E2AF-1998-4DD8-89CE-EE0991CC57F7}" srcId="{F47FCF80-CABD-4F1D-9DCD-96A9DFF7F0E4}" destId="{8E1B1E98-10CB-455E-8A5F-4BC9DEEEACA8}" srcOrd="2" destOrd="0" parTransId="{1327A7D5-D405-4AAC-9784-8CAAD1A7CAAA}" sibTransId="{405F9B0E-5231-496E-A555-EA17B956EC6C}"/>
    <dgm:cxn modelId="{D09516F7-8505-4E54-9DE9-9DB39900985E}" type="presOf" srcId="{C33A953D-2A46-4C3B-9D12-070BE2E8E40F}" destId="{C630609D-E714-447D-B866-74988A2BB7FD}" srcOrd="0" destOrd="0" presId="urn:microsoft.com/office/officeart/2005/8/layout/hProcess11"/>
    <dgm:cxn modelId="{FB0D5713-1955-497D-9BF2-E62466499F2B}" srcId="{F47FCF80-CABD-4F1D-9DCD-96A9DFF7F0E4}" destId="{C33A953D-2A46-4C3B-9D12-070BE2E8E40F}" srcOrd="3" destOrd="0" parTransId="{C7F870E7-84DE-4F08-883D-1F4F05A89E05}" sibTransId="{857ED59F-EDE2-4D15-8C64-642C2C4D6B56}"/>
    <dgm:cxn modelId="{21CA6C91-2D9E-49CE-AB2F-CAFAA05CB556}" type="presParOf" srcId="{F4C8AFEA-4F52-4969-9868-88C4A539AEE2}" destId="{91F3AEF7-D299-4FA4-9B58-3F4ABE9327C3}" srcOrd="0" destOrd="0" presId="urn:microsoft.com/office/officeart/2005/8/layout/hProcess11"/>
    <dgm:cxn modelId="{52E01F38-A132-402E-9A82-9DFD4FC6EE59}" type="presParOf" srcId="{F4C8AFEA-4F52-4969-9868-88C4A539AEE2}" destId="{5F36BB04-9012-4BAF-8BE0-DE02DA34C587}" srcOrd="1" destOrd="0" presId="urn:microsoft.com/office/officeart/2005/8/layout/hProcess11"/>
    <dgm:cxn modelId="{A04E1C6F-F1D4-4BF0-B310-47CBC9F21C73}" type="presParOf" srcId="{5F36BB04-9012-4BAF-8BE0-DE02DA34C587}" destId="{CCC2A3B3-A297-4456-A408-472BED39DF0D}" srcOrd="0" destOrd="0" presId="urn:microsoft.com/office/officeart/2005/8/layout/hProcess11"/>
    <dgm:cxn modelId="{0BDF8306-0565-437A-BC45-C1E6F11B0F51}" type="presParOf" srcId="{CCC2A3B3-A297-4456-A408-472BED39DF0D}" destId="{57AA14F9-091A-4A93-BA7F-CBA174858080}" srcOrd="0" destOrd="0" presId="urn:microsoft.com/office/officeart/2005/8/layout/hProcess11"/>
    <dgm:cxn modelId="{2B2087C9-6BCE-4EF1-8448-F539CEAB240F}" type="presParOf" srcId="{CCC2A3B3-A297-4456-A408-472BED39DF0D}" destId="{40B04F94-03DE-4A5F-B6AA-98B7DCD2F9C6}" srcOrd="1" destOrd="0" presId="urn:microsoft.com/office/officeart/2005/8/layout/hProcess11"/>
    <dgm:cxn modelId="{475ED63B-141B-479C-97CA-BA74E9030DFE}" type="presParOf" srcId="{CCC2A3B3-A297-4456-A408-472BED39DF0D}" destId="{D08EF156-1DCB-49BA-9E1C-7DA49C5F1B98}" srcOrd="2" destOrd="0" presId="urn:microsoft.com/office/officeart/2005/8/layout/hProcess11"/>
    <dgm:cxn modelId="{8514B0E6-A539-4CB7-9FED-D57718C4ADC7}" type="presParOf" srcId="{5F36BB04-9012-4BAF-8BE0-DE02DA34C587}" destId="{C764ADA1-B682-46C9-A9FA-35F075D30CB7}" srcOrd="1" destOrd="0" presId="urn:microsoft.com/office/officeart/2005/8/layout/hProcess11"/>
    <dgm:cxn modelId="{6B77C161-1998-4DA3-AE4F-283D8E1AB0D1}" type="presParOf" srcId="{5F36BB04-9012-4BAF-8BE0-DE02DA34C587}" destId="{0B87822E-373F-49F1-872C-A06FF82F7E58}" srcOrd="2" destOrd="0" presId="urn:microsoft.com/office/officeart/2005/8/layout/hProcess11"/>
    <dgm:cxn modelId="{A4A190BF-58D9-4F5A-86AB-B72B66B95B4B}" type="presParOf" srcId="{0B87822E-373F-49F1-872C-A06FF82F7E58}" destId="{3AF823EC-17DF-45AA-A299-7D6E2635256C}" srcOrd="0" destOrd="0" presId="urn:microsoft.com/office/officeart/2005/8/layout/hProcess11"/>
    <dgm:cxn modelId="{66F8F1B5-4AB2-47BC-A7B4-521F6D67BECE}" type="presParOf" srcId="{0B87822E-373F-49F1-872C-A06FF82F7E58}" destId="{044DDC26-C825-49CB-8CAD-B92E7DED1D28}" srcOrd="1" destOrd="0" presId="urn:microsoft.com/office/officeart/2005/8/layout/hProcess11"/>
    <dgm:cxn modelId="{E58C1927-D5C4-4D28-9CFB-2CD5041FD530}" type="presParOf" srcId="{0B87822E-373F-49F1-872C-A06FF82F7E58}" destId="{859DFB60-FF1B-459D-8DA9-84D3F75AACDC}" srcOrd="2" destOrd="0" presId="urn:microsoft.com/office/officeart/2005/8/layout/hProcess11"/>
    <dgm:cxn modelId="{B6B9C122-F63B-4A44-84F6-D7AA5B694D1E}" type="presParOf" srcId="{5F36BB04-9012-4BAF-8BE0-DE02DA34C587}" destId="{B7FED870-8779-4906-B2E3-5246565385CF}" srcOrd="3" destOrd="0" presId="urn:microsoft.com/office/officeart/2005/8/layout/hProcess11"/>
    <dgm:cxn modelId="{66E6F2E6-0D75-414D-839C-ACFD1E24FF9E}" type="presParOf" srcId="{5F36BB04-9012-4BAF-8BE0-DE02DA34C587}" destId="{7D13B19F-65F5-4B23-AD35-098A69044C4E}" srcOrd="4" destOrd="0" presId="urn:microsoft.com/office/officeart/2005/8/layout/hProcess11"/>
    <dgm:cxn modelId="{65BDCDFD-9B41-4F17-9908-2D79897A3AAC}" type="presParOf" srcId="{7D13B19F-65F5-4B23-AD35-098A69044C4E}" destId="{B4B66E3E-638F-4791-A9EB-E9FFFA1FFA2F}" srcOrd="0" destOrd="0" presId="urn:microsoft.com/office/officeart/2005/8/layout/hProcess11"/>
    <dgm:cxn modelId="{CD067372-5D35-4D55-95AF-BF821BF25809}" type="presParOf" srcId="{7D13B19F-65F5-4B23-AD35-098A69044C4E}" destId="{50BDF4C6-5E9A-489D-AC70-F45CB0A9F63F}" srcOrd="1" destOrd="0" presId="urn:microsoft.com/office/officeart/2005/8/layout/hProcess11"/>
    <dgm:cxn modelId="{E45D65D6-97FE-4897-B580-F712943A3CB6}" type="presParOf" srcId="{7D13B19F-65F5-4B23-AD35-098A69044C4E}" destId="{483ADB5D-0218-4BA7-8B66-4000B34EEE19}" srcOrd="2" destOrd="0" presId="urn:microsoft.com/office/officeart/2005/8/layout/hProcess11"/>
    <dgm:cxn modelId="{F9DDADF9-B3C4-4582-B104-2C49D65796A3}" type="presParOf" srcId="{5F36BB04-9012-4BAF-8BE0-DE02DA34C587}" destId="{CA11FD26-A13D-49C6-ACB6-8B46B9ECE3AB}" srcOrd="5" destOrd="0" presId="urn:microsoft.com/office/officeart/2005/8/layout/hProcess11"/>
    <dgm:cxn modelId="{CB9E5D91-B91A-44F1-A9DD-12DB365AA317}" type="presParOf" srcId="{5F36BB04-9012-4BAF-8BE0-DE02DA34C587}" destId="{3109A31C-16AB-48C9-9B3C-5BCB3A0ECDE8}" srcOrd="6" destOrd="0" presId="urn:microsoft.com/office/officeart/2005/8/layout/hProcess11"/>
    <dgm:cxn modelId="{C84F8117-2D6A-45A3-9406-45D98FD2C46A}" type="presParOf" srcId="{3109A31C-16AB-48C9-9B3C-5BCB3A0ECDE8}" destId="{C630609D-E714-447D-B866-74988A2BB7FD}" srcOrd="0" destOrd="0" presId="urn:microsoft.com/office/officeart/2005/8/layout/hProcess11"/>
    <dgm:cxn modelId="{A09FDA5C-A570-440E-82F0-10EABA8DA5C9}" type="presParOf" srcId="{3109A31C-16AB-48C9-9B3C-5BCB3A0ECDE8}" destId="{C1C65961-43AD-412C-9DA0-41B15BE8F5F8}" srcOrd="1" destOrd="0" presId="urn:microsoft.com/office/officeart/2005/8/layout/hProcess11"/>
    <dgm:cxn modelId="{A4BF19A9-D3CD-4F14-A8CF-33D280090E16}" type="presParOf" srcId="{3109A31C-16AB-48C9-9B3C-5BCB3A0ECDE8}" destId="{7E72207A-1049-487C-BC3E-B403086DEA94}" srcOrd="2" destOrd="0" presId="urn:microsoft.com/office/officeart/2005/8/layout/hProcess11"/>
    <dgm:cxn modelId="{6AABC935-31E1-4D6E-A1F6-69556B405852}" type="presParOf" srcId="{5F36BB04-9012-4BAF-8BE0-DE02DA34C587}" destId="{3926B507-3C8C-4855-9D0E-8BC4D27B63CA}" srcOrd="7" destOrd="0" presId="urn:microsoft.com/office/officeart/2005/8/layout/hProcess11"/>
    <dgm:cxn modelId="{94B0AE50-E449-4D47-B40B-0AC8D95D470E}" type="presParOf" srcId="{5F36BB04-9012-4BAF-8BE0-DE02DA34C587}" destId="{98D58867-ACF9-4AC0-B603-47B292141EEE}" srcOrd="8" destOrd="0" presId="urn:microsoft.com/office/officeart/2005/8/layout/hProcess11"/>
    <dgm:cxn modelId="{6077EEC7-939B-4BD7-AD79-4CE3EE45AECF}" type="presParOf" srcId="{98D58867-ACF9-4AC0-B603-47B292141EEE}" destId="{01D3CFA5-C16C-4F94-85E4-DB71F154D4D6}" srcOrd="0" destOrd="0" presId="urn:microsoft.com/office/officeart/2005/8/layout/hProcess11"/>
    <dgm:cxn modelId="{DD803E8B-AD95-4D74-9BB6-71C32B9E91A1}" type="presParOf" srcId="{98D58867-ACF9-4AC0-B603-47B292141EEE}" destId="{BE056A72-7F8F-47A8-8EC1-9C620EE4FD50}" srcOrd="1" destOrd="0" presId="urn:microsoft.com/office/officeart/2005/8/layout/hProcess11"/>
    <dgm:cxn modelId="{082A493B-DE0C-4E88-AB8D-760A3C3737A9}" type="presParOf" srcId="{98D58867-ACF9-4AC0-B603-47B292141EEE}" destId="{E07B1E34-2DCB-4402-9E57-A142F7D9584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C288D2D-946F-4EE5-B54B-9639CCCDF2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538E44D7-8FB9-46D4-A8C2-898C3B21D3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43ECC-B4E0-410F-BD5B-AC42F878C40E}" type="datetimeFigureOut">
              <a:rPr lang="en-IN" smtClean="0"/>
              <a:t>30-05-2022</a:t>
            </a:fld>
            <a:endParaRPr lang="en-IN"/>
          </a:p>
        </p:txBody>
      </p:sp>
      <p:sp>
        <p:nvSpPr>
          <p:cNvPr id="4" name="Footer Placeholder 3">
            <a:extLst>
              <a:ext uri="{FF2B5EF4-FFF2-40B4-BE49-F238E27FC236}">
                <a16:creationId xmlns:a16="http://schemas.microsoft.com/office/drawing/2014/main" xmlns="" id="{61A6AB8E-3801-4B24-98BA-67611533EE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72C6DCF8-313E-4737-9A77-6E819F9915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4945BE-0D87-457C-BC9C-2FF503605DB4}" type="slidenum">
              <a:rPr lang="en-IN" smtClean="0"/>
              <a:t>‹#›</a:t>
            </a:fld>
            <a:endParaRPr lang="en-IN"/>
          </a:p>
        </p:txBody>
      </p:sp>
    </p:spTree>
    <p:extLst>
      <p:ext uri="{BB962C8B-B14F-4D97-AF65-F5344CB8AC3E}">
        <p14:creationId xmlns:p14="http://schemas.microsoft.com/office/powerpoint/2010/main" val="3329049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7A7B9-9C14-444F-B8A2-59C6F4C88F7E}" type="datetimeFigureOut">
              <a:rPr lang="en-IN" smtClean="0"/>
              <a:t>30-05-2022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711A0-CB55-447E-BBD8-4E262AC99E4D}" type="slidenum">
              <a:rPr lang="en-IN" smtClean="0"/>
              <a:t>‹#›</a:t>
            </a:fld>
            <a:endParaRPr lang="en-IN"/>
          </a:p>
        </p:txBody>
      </p:sp>
    </p:spTree>
    <p:extLst>
      <p:ext uri="{BB962C8B-B14F-4D97-AF65-F5344CB8AC3E}">
        <p14:creationId xmlns:p14="http://schemas.microsoft.com/office/powerpoint/2010/main" val="7670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2</a:t>
            </a:fld>
            <a:endParaRPr lang="en-IN"/>
          </a:p>
        </p:txBody>
      </p:sp>
    </p:spTree>
    <p:extLst>
      <p:ext uri="{BB962C8B-B14F-4D97-AF65-F5344CB8AC3E}">
        <p14:creationId xmlns:p14="http://schemas.microsoft.com/office/powerpoint/2010/main" val="2640042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11</a:t>
            </a:fld>
            <a:endParaRPr lang="en-IN"/>
          </a:p>
        </p:txBody>
      </p:sp>
    </p:spTree>
    <p:extLst>
      <p:ext uri="{BB962C8B-B14F-4D97-AF65-F5344CB8AC3E}">
        <p14:creationId xmlns:p14="http://schemas.microsoft.com/office/powerpoint/2010/main" val="1528641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12</a:t>
            </a:fld>
            <a:endParaRPr lang="en-IN"/>
          </a:p>
        </p:txBody>
      </p:sp>
    </p:spTree>
    <p:extLst>
      <p:ext uri="{BB962C8B-B14F-4D97-AF65-F5344CB8AC3E}">
        <p14:creationId xmlns:p14="http://schemas.microsoft.com/office/powerpoint/2010/main" val="343910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13</a:t>
            </a:fld>
            <a:endParaRPr lang="en-IN"/>
          </a:p>
        </p:txBody>
      </p:sp>
    </p:spTree>
    <p:extLst>
      <p:ext uri="{BB962C8B-B14F-4D97-AF65-F5344CB8AC3E}">
        <p14:creationId xmlns:p14="http://schemas.microsoft.com/office/powerpoint/2010/main" val="3761023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14</a:t>
            </a:fld>
            <a:endParaRPr lang="en-IN"/>
          </a:p>
        </p:txBody>
      </p:sp>
    </p:spTree>
    <p:extLst>
      <p:ext uri="{BB962C8B-B14F-4D97-AF65-F5344CB8AC3E}">
        <p14:creationId xmlns:p14="http://schemas.microsoft.com/office/powerpoint/2010/main" val="1079377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15</a:t>
            </a:fld>
            <a:endParaRPr lang="en-IN"/>
          </a:p>
        </p:txBody>
      </p:sp>
    </p:spTree>
    <p:extLst>
      <p:ext uri="{BB962C8B-B14F-4D97-AF65-F5344CB8AC3E}">
        <p14:creationId xmlns:p14="http://schemas.microsoft.com/office/powerpoint/2010/main" val="1825353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16</a:t>
            </a:fld>
            <a:endParaRPr lang="en-IN"/>
          </a:p>
        </p:txBody>
      </p:sp>
    </p:spTree>
    <p:extLst>
      <p:ext uri="{BB962C8B-B14F-4D97-AF65-F5344CB8AC3E}">
        <p14:creationId xmlns:p14="http://schemas.microsoft.com/office/powerpoint/2010/main" val="2709665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17</a:t>
            </a:fld>
            <a:endParaRPr lang="en-IN"/>
          </a:p>
        </p:txBody>
      </p:sp>
    </p:spTree>
    <p:extLst>
      <p:ext uri="{BB962C8B-B14F-4D97-AF65-F5344CB8AC3E}">
        <p14:creationId xmlns:p14="http://schemas.microsoft.com/office/powerpoint/2010/main" val="3634111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18</a:t>
            </a:fld>
            <a:endParaRPr lang="en-IN"/>
          </a:p>
        </p:txBody>
      </p:sp>
    </p:spTree>
    <p:extLst>
      <p:ext uri="{BB962C8B-B14F-4D97-AF65-F5344CB8AC3E}">
        <p14:creationId xmlns:p14="http://schemas.microsoft.com/office/powerpoint/2010/main" val="1996565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19</a:t>
            </a:fld>
            <a:endParaRPr lang="en-IN"/>
          </a:p>
        </p:txBody>
      </p:sp>
    </p:spTree>
    <p:extLst>
      <p:ext uri="{BB962C8B-B14F-4D97-AF65-F5344CB8AC3E}">
        <p14:creationId xmlns:p14="http://schemas.microsoft.com/office/powerpoint/2010/main" val="476779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3</a:t>
            </a:fld>
            <a:endParaRPr lang="en-IN"/>
          </a:p>
        </p:txBody>
      </p:sp>
    </p:spTree>
    <p:extLst>
      <p:ext uri="{BB962C8B-B14F-4D97-AF65-F5344CB8AC3E}">
        <p14:creationId xmlns:p14="http://schemas.microsoft.com/office/powerpoint/2010/main" val="236845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4</a:t>
            </a:fld>
            <a:endParaRPr lang="en-IN"/>
          </a:p>
        </p:txBody>
      </p:sp>
    </p:spTree>
    <p:extLst>
      <p:ext uri="{BB962C8B-B14F-4D97-AF65-F5344CB8AC3E}">
        <p14:creationId xmlns:p14="http://schemas.microsoft.com/office/powerpoint/2010/main" val="2877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5</a:t>
            </a:fld>
            <a:endParaRPr lang="en-IN"/>
          </a:p>
        </p:txBody>
      </p:sp>
    </p:spTree>
    <p:extLst>
      <p:ext uri="{BB962C8B-B14F-4D97-AF65-F5344CB8AC3E}">
        <p14:creationId xmlns:p14="http://schemas.microsoft.com/office/powerpoint/2010/main" val="301454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6</a:t>
            </a:fld>
            <a:endParaRPr lang="en-IN"/>
          </a:p>
        </p:txBody>
      </p:sp>
    </p:spTree>
    <p:extLst>
      <p:ext uri="{BB962C8B-B14F-4D97-AF65-F5344CB8AC3E}">
        <p14:creationId xmlns:p14="http://schemas.microsoft.com/office/powerpoint/2010/main" val="972023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7</a:t>
            </a:fld>
            <a:endParaRPr lang="en-IN"/>
          </a:p>
        </p:txBody>
      </p:sp>
    </p:spTree>
    <p:extLst>
      <p:ext uri="{BB962C8B-B14F-4D97-AF65-F5344CB8AC3E}">
        <p14:creationId xmlns:p14="http://schemas.microsoft.com/office/powerpoint/2010/main" val="82923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8</a:t>
            </a:fld>
            <a:endParaRPr lang="en-IN"/>
          </a:p>
        </p:txBody>
      </p:sp>
    </p:spTree>
    <p:extLst>
      <p:ext uri="{BB962C8B-B14F-4D97-AF65-F5344CB8AC3E}">
        <p14:creationId xmlns:p14="http://schemas.microsoft.com/office/powerpoint/2010/main" val="262566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9</a:t>
            </a:fld>
            <a:endParaRPr lang="en-IN"/>
          </a:p>
        </p:txBody>
      </p:sp>
    </p:spTree>
    <p:extLst>
      <p:ext uri="{BB962C8B-B14F-4D97-AF65-F5344CB8AC3E}">
        <p14:creationId xmlns:p14="http://schemas.microsoft.com/office/powerpoint/2010/main" val="157906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E711A0-CB55-447E-BBD8-4E262AC99E4D}" type="slidenum">
              <a:rPr lang="en-IN" smtClean="0"/>
              <a:t>10</a:t>
            </a:fld>
            <a:endParaRPr lang="en-IN"/>
          </a:p>
        </p:txBody>
      </p:sp>
    </p:spTree>
    <p:extLst>
      <p:ext uri="{BB962C8B-B14F-4D97-AF65-F5344CB8AC3E}">
        <p14:creationId xmlns:p14="http://schemas.microsoft.com/office/powerpoint/2010/main" val="115659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94E05B69-E069-4836-BBF6-3908C0A92B6D}"/>
              </a:ext>
            </a:extLst>
          </p:cNvPr>
          <p:cNvSpPr/>
          <p:nvPr userDrawn="1"/>
        </p:nvSpPr>
        <p:spPr>
          <a:xfrm>
            <a:off x="0" y="0"/>
            <a:ext cx="12191999" cy="647999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50D6EC38-B49F-4D82-955E-3B3E6C1481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0F51668-9D49-4749-8510-5DCE84C73C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A72270E-703A-487D-A4BF-FE5B38A22559}"/>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5" name="Footer Placeholder 4">
            <a:extLst>
              <a:ext uri="{FF2B5EF4-FFF2-40B4-BE49-F238E27FC236}">
                <a16:creationId xmlns:a16="http://schemas.microsoft.com/office/drawing/2014/main" xmlns="" id="{46CD65FC-8EB8-43BF-AF64-708663520E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DF824B7-D9D8-4CF9-8CFE-149E1F8F1647}"/>
              </a:ext>
            </a:extLst>
          </p:cNvPr>
          <p:cNvSpPr>
            <a:spLocks noGrp="1"/>
          </p:cNvSpPr>
          <p:nvPr>
            <p:ph type="sldNum" sz="quarter" idx="12"/>
          </p:nvPr>
        </p:nvSpPr>
        <p:spPr/>
        <p:txBody>
          <a:bodyPr/>
          <a:lstStyle/>
          <a:p>
            <a:fld id="{F91CCAF4-ECFC-4139-B9A2-C9322CE2796A}" type="slidenum">
              <a:rPr lang="en-IN" smtClean="0"/>
              <a:t>‹#›</a:t>
            </a:fld>
            <a:endParaRPr lang="en-IN"/>
          </a:p>
        </p:txBody>
      </p:sp>
      <p:sp>
        <p:nvSpPr>
          <p:cNvPr id="13" name="Rectangle 12">
            <a:extLst>
              <a:ext uri="{FF2B5EF4-FFF2-40B4-BE49-F238E27FC236}">
                <a16:creationId xmlns:a16="http://schemas.microsoft.com/office/drawing/2014/main" xmlns="" id="{C547CD40-6014-4FC9-B7B8-E21146DD457F}"/>
              </a:ext>
            </a:extLst>
          </p:cNvPr>
          <p:cNvSpPr/>
          <p:nvPr userDrawn="1"/>
        </p:nvSpPr>
        <p:spPr>
          <a:xfrm>
            <a:off x="0" y="6479999"/>
            <a:ext cx="12192000" cy="3780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439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38106-2905-4867-81ED-997CEF880C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6B6799D-808D-4C43-92B5-80DE98A4CC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CFA7198-C655-40C9-90FD-FCCEB0E11741}"/>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5" name="Footer Placeholder 4">
            <a:extLst>
              <a:ext uri="{FF2B5EF4-FFF2-40B4-BE49-F238E27FC236}">
                <a16:creationId xmlns:a16="http://schemas.microsoft.com/office/drawing/2014/main" xmlns="" id="{12CE2B62-5BED-486C-BB77-83228EDC3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AA16AA-EBDA-44B3-AE5B-88B5095E91BD}"/>
              </a:ext>
            </a:extLst>
          </p:cNvPr>
          <p:cNvSpPr>
            <a:spLocks noGrp="1"/>
          </p:cNvSpPr>
          <p:nvPr>
            <p:ph type="sldNum" sz="quarter" idx="12"/>
          </p:nvPr>
        </p:nvSpPr>
        <p:spPr/>
        <p:txBody>
          <a:bodyPr/>
          <a:lstStyle/>
          <a:p>
            <a:fld id="{F91CCAF4-ECFC-4139-B9A2-C9322CE2796A}" type="slidenum">
              <a:rPr lang="en-IN" smtClean="0"/>
              <a:t>‹#›</a:t>
            </a:fld>
            <a:endParaRPr lang="en-IN"/>
          </a:p>
        </p:txBody>
      </p:sp>
    </p:spTree>
    <p:extLst>
      <p:ext uri="{BB962C8B-B14F-4D97-AF65-F5344CB8AC3E}">
        <p14:creationId xmlns:p14="http://schemas.microsoft.com/office/powerpoint/2010/main" val="2638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6FD508E-CFFE-47F9-BF0B-111F39D864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93D6A2C-B2D4-49DE-9E34-CE99399ACF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2DC285D-9B0D-4971-B6DC-208196AD2867}"/>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5" name="Footer Placeholder 4">
            <a:extLst>
              <a:ext uri="{FF2B5EF4-FFF2-40B4-BE49-F238E27FC236}">
                <a16:creationId xmlns:a16="http://schemas.microsoft.com/office/drawing/2014/main" xmlns="" id="{006625E2-7FBB-41AF-B353-D75E419C3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85FE20F-174D-4536-9B88-85D868835883}"/>
              </a:ext>
            </a:extLst>
          </p:cNvPr>
          <p:cNvSpPr>
            <a:spLocks noGrp="1"/>
          </p:cNvSpPr>
          <p:nvPr>
            <p:ph type="sldNum" sz="quarter" idx="12"/>
          </p:nvPr>
        </p:nvSpPr>
        <p:spPr/>
        <p:txBody>
          <a:bodyPr/>
          <a:lstStyle/>
          <a:p>
            <a:fld id="{F91CCAF4-ECFC-4139-B9A2-C9322CE2796A}" type="slidenum">
              <a:rPr lang="en-IN" smtClean="0"/>
              <a:t>‹#›</a:t>
            </a:fld>
            <a:endParaRPr lang="en-IN"/>
          </a:p>
        </p:txBody>
      </p:sp>
    </p:spTree>
    <p:extLst>
      <p:ext uri="{BB962C8B-B14F-4D97-AF65-F5344CB8AC3E}">
        <p14:creationId xmlns:p14="http://schemas.microsoft.com/office/powerpoint/2010/main" val="279022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FDCC9F5-F990-49E4-A646-5837BFB799DE}"/>
              </a:ext>
            </a:extLst>
          </p:cNvPr>
          <p:cNvSpPr/>
          <p:nvPr userDrawn="1"/>
        </p:nvSpPr>
        <p:spPr>
          <a:xfrm>
            <a:off x="0" y="1043999"/>
            <a:ext cx="12191999" cy="5436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048AD8D1-1DB1-4A0B-A9D6-D8D10907B0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xmlns="" id="{52FF058B-03AE-4B01-9AD6-6F292478669F}"/>
              </a:ext>
            </a:extLst>
          </p:cNvPr>
          <p:cNvSpPr/>
          <p:nvPr userDrawn="1"/>
        </p:nvSpPr>
        <p:spPr>
          <a:xfrm>
            <a:off x="1" y="0"/>
            <a:ext cx="12205502" cy="1043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760D53C1-2A52-4052-83EA-50D633E1AA63}"/>
              </a:ext>
            </a:extLst>
          </p:cNvPr>
          <p:cNvSpPr/>
          <p:nvPr userDrawn="1"/>
        </p:nvSpPr>
        <p:spPr>
          <a:xfrm>
            <a:off x="0" y="6479999"/>
            <a:ext cx="12192000" cy="3780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6" descr="A new brand identity for OpenClassrooms - The OpenClassrooms Blog">
            <a:extLst>
              <a:ext uri="{FF2B5EF4-FFF2-40B4-BE49-F238E27FC236}">
                <a16:creationId xmlns:a16="http://schemas.microsoft.com/office/drawing/2014/main" xmlns="" id="{CD024E5A-0F50-8C49-BAB8-753A2950E08C}"/>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252" t="31564" r="7154" b="24102"/>
          <a:stretch/>
        </p:blipFill>
        <p:spPr bwMode="auto">
          <a:xfrm>
            <a:off x="10575292" y="6032339"/>
            <a:ext cx="1557015"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7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839D59-A30D-476B-A449-7F66C45259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436914F-582F-400C-9907-22ABDDFDB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1B51A45-08A9-4C16-9AB0-91CF1C3AC409}"/>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5" name="Footer Placeholder 4">
            <a:extLst>
              <a:ext uri="{FF2B5EF4-FFF2-40B4-BE49-F238E27FC236}">
                <a16:creationId xmlns:a16="http://schemas.microsoft.com/office/drawing/2014/main" xmlns="" id="{C6FF65A6-4523-4895-A613-6FF8C9C93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CBEDE5-DE63-4291-B177-06321253C67A}"/>
              </a:ext>
            </a:extLst>
          </p:cNvPr>
          <p:cNvSpPr>
            <a:spLocks noGrp="1"/>
          </p:cNvSpPr>
          <p:nvPr>
            <p:ph type="sldNum" sz="quarter" idx="12"/>
          </p:nvPr>
        </p:nvSpPr>
        <p:spPr/>
        <p:txBody>
          <a:bodyPr/>
          <a:lstStyle/>
          <a:p>
            <a:fld id="{F91CCAF4-ECFC-4139-B9A2-C9322CE2796A}" type="slidenum">
              <a:rPr lang="en-IN" smtClean="0"/>
              <a:t>‹#›</a:t>
            </a:fld>
            <a:endParaRPr lang="en-IN"/>
          </a:p>
        </p:txBody>
      </p:sp>
    </p:spTree>
    <p:extLst>
      <p:ext uri="{BB962C8B-B14F-4D97-AF65-F5344CB8AC3E}">
        <p14:creationId xmlns:p14="http://schemas.microsoft.com/office/powerpoint/2010/main" val="115620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50835-E043-4B2E-8A30-F843B9987E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888EF49-420A-4B8B-BB54-BE5149415E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F1708B5-A30F-4336-991F-B4192D1A3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28FE44A-9B32-45CC-88C8-40BCC9E0DDDA}"/>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6" name="Footer Placeholder 5">
            <a:extLst>
              <a:ext uri="{FF2B5EF4-FFF2-40B4-BE49-F238E27FC236}">
                <a16:creationId xmlns:a16="http://schemas.microsoft.com/office/drawing/2014/main" xmlns="" id="{C5971CDD-0287-4DED-B59B-E7DF2012FC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357EE10-E841-41A1-9527-94BE3C3F4F28}"/>
              </a:ext>
            </a:extLst>
          </p:cNvPr>
          <p:cNvSpPr>
            <a:spLocks noGrp="1"/>
          </p:cNvSpPr>
          <p:nvPr>
            <p:ph type="sldNum" sz="quarter" idx="12"/>
          </p:nvPr>
        </p:nvSpPr>
        <p:spPr/>
        <p:txBody>
          <a:bodyPr/>
          <a:lstStyle/>
          <a:p>
            <a:fld id="{F91CCAF4-ECFC-4139-B9A2-C9322CE2796A}" type="slidenum">
              <a:rPr lang="en-IN" smtClean="0"/>
              <a:t>‹#›</a:t>
            </a:fld>
            <a:endParaRPr lang="en-IN"/>
          </a:p>
        </p:txBody>
      </p:sp>
    </p:spTree>
    <p:extLst>
      <p:ext uri="{BB962C8B-B14F-4D97-AF65-F5344CB8AC3E}">
        <p14:creationId xmlns:p14="http://schemas.microsoft.com/office/powerpoint/2010/main" val="383628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1892B-0E05-44C2-9CEE-6E2A902799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3AAFA0-C592-4D4D-8D3D-1CDF988FC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BBD4BBD-AC0C-4C1E-943E-7B31DF6974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5B7BF0F-2A3E-4B14-99A1-8579970E8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6EDD65F-D8C0-4182-BC63-345474AA8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C2725FF-F68A-4EB8-BBCC-0612434065DF}"/>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8" name="Footer Placeholder 7">
            <a:extLst>
              <a:ext uri="{FF2B5EF4-FFF2-40B4-BE49-F238E27FC236}">
                <a16:creationId xmlns:a16="http://schemas.microsoft.com/office/drawing/2014/main" xmlns="" id="{0BACC31D-4B06-4F2A-B1D0-4A3A53F603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3496945-2859-4E1C-8D1B-233A123A5C70}"/>
              </a:ext>
            </a:extLst>
          </p:cNvPr>
          <p:cNvSpPr>
            <a:spLocks noGrp="1"/>
          </p:cNvSpPr>
          <p:nvPr>
            <p:ph type="sldNum" sz="quarter" idx="12"/>
          </p:nvPr>
        </p:nvSpPr>
        <p:spPr/>
        <p:txBody>
          <a:bodyPr/>
          <a:lstStyle/>
          <a:p>
            <a:fld id="{F91CCAF4-ECFC-4139-B9A2-C9322CE2796A}" type="slidenum">
              <a:rPr lang="en-IN" smtClean="0"/>
              <a:t>‹#›</a:t>
            </a:fld>
            <a:endParaRPr lang="en-IN"/>
          </a:p>
        </p:txBody>
      </p:sp>
    </p:spTree>
    <p:extLst>
      <p:ext uri="{BB962C8B-B14F-4D97-AF65-F5344CB8AC3E}">
        <p14:creationId xmlns:p14="http://schemas.microsoft.com/office/powerpoint/2010/main" val="146356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B7719-44E3-4733-9260-5CEFA67702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39047D1-F23E-4349-8315-F02197DACCA1}"/>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4" name="Footer Placeholder 3">
            <a:extLst>
              <a:ext uri="{FF2B5EF4-FFF2-40B4-BE49-F238E27FC236}">
                <a16:creationId xmlns:a16="http://schemas.microsoft.com/office/drawing/2014/main" xmlns="" id="{3D09C055-698B-4B4A-BBCA-D776FD34A3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5690B0E-3607-4FD4-BD57-BE0B28CD4CF3}"/>
              </a:ext>
            </a:extLst>
          </p:cNvPr>
          <p:cNvSpPr>
            <a:spLocks noGrp="1"/>
          </p:cNvSpPr>
          <p:nvPr>
            <p:ph type="sldNum" sz="quarter" idx="12"/>
          </p:nvPr>
        </p:nvSpPr>
        <p:spPr/>
        <p:txBody>
          <a:bodyPr/>
          <a:lstStyle/>
          <a:p>
            <a:fld id="{F91CCAF4-ECFC-4139-B9A2-C9322CE2796A}" type="slidenum">
              <a:rPr lang="en-IN" smtClean="0"/>
              <a:t>‹#›</a:t>
            </a:fld>
            <a:endParaRPr lang="en-IN"/>
          </a:p>
        </p:txBody>
      </p:sp>
    </p:spTree>
    <p:extLst>
      <p:ext uri="{BB962C8B-B14F-4D97-AF65-F5344CB8AC3E}">
        <p14:creationId xmlns:p14="http://schemas.microsoft.com/office/powerpoint/2010/main" val="193305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C6B7E63-FD59-4FA7-9762-9003AD8E51D3}"/>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3" name="Footer Placeholder 2">
            <a:extLst>
              <a:ext uri="{FF2B5EF4-FFF2-40B4-BE49-F238E27FC236}">
                <a16:creationId xmlns:a16="http://schemas.microsoft.com/office/drawing/2014/main" xmlns="" id="{789AE537-6B36-4ED4-BFE8-FCFAA008AF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B29EF74-202F-43E7-B875-2B406B27D76F}"/>
              </a:ext>
            </a:extLst>
          </p:cNvPr>
          <p:cNvSpPr>
            <a:spLocks noGrp="1"/>
          </p:cNvSpPr>
          <p:nvPr>
            <p:ph type="sldNum" sz="quarter" idx="12"/>
          </p:nvPr>
        </p:nvSpPr>
        <p:spPr/>
        <p:txBody>
          <a:bodyPr/>
          <a:lstStyle/>
          <a:p>
            <a:fld id="{F91CCAF4-ECFC-4139-B9A2-C9322CE2796A}" type="slidenum">
              <a:rPr lang="en-IN" smtClean="0"/>
              <a:t>‹#›</a:t>
            </a:fld>
            <a:endParaRPr lang="en-IN"/>
          </a:p>
        </p:txBody>
      </p:sp>
    </p:spTree>
    <p:extLst>
      <p:ext uri="{BB962C8B-B14F-4D97-AF65-F5344CB8AC3E}">
        <p14:creationId xmlns:p14="http://schemas.microsoft.com/office/powerpoint/2010/main" val="180886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C381A-AE0B-4FB5-B627-1575A286F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D08670E-E789-45E0-932C-98667E5C4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770C3FA-7B62-4103-B50C-4E905F072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5DE0200-D16D-474F-BBA2-2A8FE110ABF7}"/>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6" name="Footer Placeholder 5">
            <a:extLst>
              <a:ext uri="{FF2B5EF4-FFF2-40B4-BE49-F238E27FC236}">
                <a16:creationId xmlns:a16="http://schemas.microsoft.com/office/drawing/2014/main" xmlns="" id="{15CC8F45-7152-4732-ADCE-07C66B1B5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254CBAC-F96D-4D5B-9307-B62D3631DA51}"/>
              </a:ext>
            </a:extLst>
          </p:cNvPr>
          <p:cNvSpPr>
            <a:spLocks noGrp="1"/>
          </p:cNvSpPr>
          <p:nvPr>
            <p:ph type="sldNum" sz="quarter" idx="12"/>
          </p:nvPr>
        </p:nvSpPr>
        <p:spPr/>
        <p:txBody>
          <a:bodyPr/>
          <a:lstStyle/>
          <a:p>
            <a:fld id="{F91CCAF4-ECFC-4139-B9A2-C9322CE2796A}" type="slidenum">
              <a:rPr lang="en-IN" smtClean="0"/>
              <a:t>‹#›</a:t>
            </a:fld>
            <a:endParaRPr lang="en-IN"/>
          </a:p>
        </p:txBody>
      </p:sp>
    </p:spTree>
    <p:extLst>
      <p:ext uri="{BB962C8B-B14F-4D97-AF65-F5344CB8AC3E}">
        <p14:creationId xmlns:p14="http://schemas.microsoft.com/office/powerpoint/2010/main" val="416045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43E76B-07C6-4426-A5F3-577463845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58E4FDA-F19E-45E2-9D88-C1092373A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0A8E1F8-01C4-4BCA-9D2C-FA5DA7D1F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E1835DC-48D0-488C-A961-C2B428DEDD9A}"/>
              </a:ext>
            </a:extLst>
          </p:cNvPr>
          <p:cNvSpPr>
            <a:spLocks noGrp="1"/>
          </p:cNvSpPr>
          <p:nvPr>
            <p:ph type="dt" sz="half" idx="10"/>
          </p:nvPr>
        </p:nvSpPr>
        <p:spPr/>
        <p:txBody>
          <a:bodyPr/>
          <a:lstStyle/>
          <a:p>
            <a:fld id="{76E19583-F5BC-4A60-B10D-D3DF8F8C3C32}" type="datetimeFigureOut">
              <a:rPr lang="en-IN" smtClean="0"/>
              <a:t>30-05-2022</a:t>
            </a:fld>
            <a:endParaRPr lang="en-IN"/>
          </a:p>
        </p:txBody>
      </p:sp>
      <p:sp>
        <p:nvSpPr>
          <p:cNvPr id="6" name="Footer Placeholder 5">
            <a:extLst>
              <a:ext uri="{FF2B5EF4-FFF2-40B4-BE49-F238E27FC236}">
                <a16:creationId xmlns:a16="http://schemas.microsoft.com/office/drawing/2014/main" xmlns="" id="{7571D779-6B2F-4035-83C4-2AC7432B15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CB3E345-F056-42F0-BD17-B7F6FFDD6A0B}"/>
              </a:ext>
            </a:extLst>
          </p:cNvPr>
          <p:cNvSpPr>
            <a:spLocks noGrp="1"/>
          </p:cNvSpPr>
          <p:nvPr>
            <p:ph type="sldNum" sz="quarter" idx="12"/>
          </p:nvPr>
        </p:nvSpPr>
        <p:spPr/>
        <p:txBody>
          <a:bodyPr/>
          <a:lstStyle/>
          <a:p>
            <a:fld id="{F91CCAF4-ECFC-4139-B9A2-C9322CE2796A}" type="slidenum">
              <a:rPr lang="en-IN" smtClean="0"/>
              <a:t>‹#›</a:t>
            </a:fld>
            <a:endParaRPr lang="en-IN"/>
          </a:p>
        </p:txBody>
      </p:sp>
      <p:sp>
        <p:nvSpPr>
          <p:cNvPr id="8" name="Rectangle 7">
            <a:extLst>
              <a:ext uri="{FF2B5EF4-FFF2-40B4-BE49-F238E27FC236}">
                <a16:creationId xmlns:a16="http://schemas.microsoft.com/office/drawing/2014/main" xmlns="" id="{670B551B-A96F-4BA7-95DF-FDDDFF508AEC}"/>
              </a:ext>
            </a:extLst>
          </p:cNvPr>
          <p:cNvSpPr/>
          <p:nvPr userDrawn="1"/>
        </p:nvSpPr>
        <p:spPr>
          <a:xfrm>
            <a:off x="-2263" y="-1"/>
            <a:ext cx="12193200" cy="64680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Image 5">
            <a:extLst>
              <a:ext uri="{FF2B5EF4-FFF2-40B4-BE49-F238E27FC236}">
                <a16:creationId xmlns:a16="http://schemas.microsoft.com/office/drawing/2014/main" xmlns="" id="{30EA10FA-FECD-4548-B26B-2B4EEB8EA6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497" y="5896982"/>
            <a:ext cx="1980000" cy="528874"/>
          </a:xfrm>
          <a:prstGeom prst="rect">
            <a:avLst/>
          </a:prstGeom>
        </p:spPr>
      </p:pic>
      <p:grpSp>
        <p:nvGrpSpPr>
          <p:cNvPr id="20" name="Group 19">
            <a:extLst>
              <a:ext uri="{FF2B5EF4-FFF2-40B4-BE49-F238E27FC236}">
                <a16:creationId xmlns:a16="http://schemas.microsoft.com/office/drawing/2014/main" xmlns="" id="{1CE4D53F-60AB-4AF5-A767-BD716B23A221}"/>
              </a:ext>
            </a:extLst>
          </p:cNvPr>
          <p:cNvGrpSpPr/>
          <p:nvPr userDrawn="1"/>
        </p:nvGrpSpPr>
        <p:grpSpPr>
          <a:xfrm>
            <a:off x="100807" y="5931904"/>
            <a:ext cx="1382400" cy="459029"/>
            <a:chOff x="605468" y="4101442"/>
            <a:chExt cx="1382400" cy="459029"/>
          </a:xfrm>
        </p:grpSpPr>
        <p:sp>
          <p:nvSpPr>
            <p:cNvPr id="21" name="Rectangle 20">
              <a:extLst>
                <a:ext uri="{FF2B5EF4-FFF2-40B4-BE49-F238E27FC236}">
                  <a16:creationId xmlns:a16="http://schemas.microsoft.com/office/drawing/2014/main" xmlns="" id="{4799A602-BDB1-4229-A7C3-2E56400383DE}"/>
                </a:ext>
              </a:extLst>
            </p:cNvPr>
            <p:cNvSpPr/>
            <p:nvPr/>
          </p:nvSpPr>
          <p:spPr>
            <a:xfrm>
              <a:off x="605468" y="4101442"/>
              <a:ext cx="1382400" cy="4590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Image 10">
              <a:extLst>
                <a:ext uri="{FF2B5EF4-FFF2-40B4-BE49-F238E27FC236}">
                  <a16:creationId xmlns:a16="http://schemas.microsoft.com/office/drawing/2014/main" xmlns="" id="{AA14E32E-642C-4E60-A579-DBC9B00196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468" y="4101442"/>
              <a:ext cx="1381724" cy="459029"/>
            </a:xfrm>
            <a:prstGeom prst="rect">
              <a:avLst/>
            </a:prstGeom>
          </p:spPr>
        </p:pic>
      </p:grpSp>
      <p:sp>
        <p:nvSpPr>
          <p:cNvPr id="9" name="Rectangle 8">
            <a:extLst>
              <a:ext uri="{FF2B5EF4-FFF2-40B4-BE49-F238E27FC236}">
                <a16:creationId xmlns:a16="http://schemas.microsoft.com/office/drawing/2014/main" xmlns="" id="{91ACBCA6-62D9-440B-919C-AD8DF2C86859}"/>
              </a:ext>
            </a:extLst>
          </p:cNvPr>
          <p:cNvSpPr/>
          <p:nvPr userDrawn="1"/>
        </p:nvSpPr>
        <p:spPr>
          <a:xfrm>
            <a:off x="1" y="6461788"/>
            <a:ext cx="12192000" cy="3962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469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546A"/>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49DA593-5429-4B92-A8DD-7B7E31EAE790}"/>
              </a:ext>
            </a:extLst>
          </p:cNvPr>
          <p:cNvSpPr/>
          <p:nvPr userDrawn="1"/>
        </p:nvSpPr>
        <p:spPr>
          <a:xfrm>
            <a:off x="-1" y="0"/>
            <a:ext cx="121920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xmlns="" id="{4048BE5F-95E1-4458-9634-84B3968CF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ABBF977-EE09-4E8C-AB28-45DB58637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57FCF6-41A5-45B4-B787-3335DCFBE6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19583-F5BC-4A60-B10D-D3DF8F8C3C32}" type="datetimeFigureOut">
              <a:rPr lang="en-IN" smtClean="0"/>
              <a:t>30-05-2022</a:t>
            </a:fld>
            <a:endParaRPr lang="en-IN"/>
          </a:p>
        </p:txBody>
      </p:sp>
      <p:sp>
        <p:nvSpPr>
          <p:cNvPr id="5" name="Footer Placeholder 4">
            <a:extLst>
              <a:ext uri="{FF2B5EF4-FFF2-40B4-BE49-F238E27FC236}">
                <a16:creationId xmlns:a16="http://schemas.microsoft.com/office/drawing/2014/main" xmlns="" id="{363183D3-5BB6-49D5-A7F6-D5DADD8D8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CBD3A13-4D5A-43D6-8C53-1EAC5DF05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CCAF4-ECFC-4139-B9A2-C9322CE2796A}" type="slidenum">
              <a:rPr lang="en-IN" smtClean="0"/>
              <a:t>‹#›</a:t>
            </a:fld>
            <a:endParaRPr lang="en-IN"/>
          </a:p>
        </p:txBody>
      </p:sp>
      <p:sp>
        <p:nvSpPr>
          <p:cNvPr id="9" name="Date Placeholder 3">
            <a:extLst>
              <a:ext uri="{FF2B5EF4-FFF2-40B4-BE49-F238E27FC236}">
                <a16:creationId xmlns:a16="http://schemas.microsoft.com/office/drawing/2014/main" xmlns="" id="{6D59ACF4-1EB7-4D18-9291-6EB26453EF9C}"/>
              </a:ext>
            </a:extLst>
          </p:cNvPr>
          <p:cNvSpPr txBox="1">
            <a:spLocks/>
          </p:cNvSpPr>
          <p:nvPr userDrawn="1"/>
        </p:nvSpPr>
        <p:spPr>
          <a:xfrm>
            <a:off x="0" y="6476762"/>
            <a:ext cx="11055928" cy="381238"/>
          </a:xfrm>
          <a:prstGeom prst="rect">
            <a:avLst/>
          </a:prstGeom>
        </p:spPr>
        <p:txBody>
          <a:bodyPr anchor="ctr"/>
          <a:lstStyle>
            <a:defPPr>
              <a:defRPr lang="en-US"/>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bg1"/>
                </a:solidFill>
                <a:latin typeface="Arial" panose="020B0604020202020204" pitchFamily="34" charset="0"/>
                <a:cs typeface="Arial" panose="020B0604020202020204" pitchFamily="34" charset="0"/>
              </a:rPr>
              <a:t>        </a:t>
            </a:r>
            <a:r>
              <a:rPr lang="en-IN" sz="1600" dirty="0" smtClean="0">
                <a:solidFill>
                  <a:schemeClr val="bg1"/>
                </a:solidFill>
                <a:latin typeface="Arial" panose="020B0604020202020204" pitchFamily="34" charset="0"/>
                <a:cs typeface="Arial" panose="020B0604020202020204" pitchFamily="34" charset="0"/>
              </a:rPr>
              <a:t>01/06/2022        </a:t>
            </a:r>
            <a:r>
              <a:rPr lang="en-IN" sz="1600" dirty="0">
                <a:solidFill>
                  <a:schemeClr val="bg1"/>
                </a:solidFill>
                <a:latin typeface="Arial" panose="020B0604020202020204" pitchFamily="34" charset="0"/>
                <a:cs typeface="Arial" panose="020B0604020202020204" pitchFamily="34" charset="0"/>
              </a:rPr>
              <a:t>|        Data Scientist        |        </a:t>
            </a:r>
            <a:r>
              <a:rPr lang="en-IN" sz="1600" dirty="0" err="1">
                <a:solidFill>
                  <a:schemeClr val="bg1"/>
                </a:solidFill>
                <a:latin typeface="Arial" panose="020B0604020202020204" pitchFamily="34" charset="0"/>
                <a:cs typeface="Arial" panose="020B0604020202020204" pitchFamily="34" charset="0"/>
              </a:rPr>
              <a:t>Projet</a:t>
            </a:r>
            <a:r>
              <a:rPr lang="en-IN" sz="1600" dirty="0">
                <a:solidFill>
                  <a:schemeClr val="bg1"/>
                </a:solidFill>
                <a:latin typeface="Arial" panose="020B0604020202020204" pitchFamily="34" charset="0"/>
                <a:cs typeface="Arial" panose="020B0604020202020204" pitchFamily="34" charset="0"/>
              </a:rPr>
              <a:t> 7        |        </a:t>
            </a:r>
            <a:r>
              <a:rPr lang="en-IN" sz="1600" dirty="0" err="1">
                <a:solidFill>
                  <a:schemeClr val="bg1"/>
                </a:solidFill>
                <a:latin typeface="Arial" panose="020B0604020202020204" pitchFamily="34" charset="0"/>
                <a:cs typeface="Arial" panose="020B0604020202020204" pitchFamily="34" charset="0"/>
              </a:rPr>
              <a:t>Implémenter</a:t>
            </a:r>
            <a:r>
              <a:rPr lang="en-IN" sz="1600" dirty="0">
                <a:solidFill>
                  <a:schemeClr val="bg1"/>
                </a:solidFill>
                <a:latin typeface="Arial" panose="020B0604020202020204" pitchFamily="34" charset="0"/>
                <a:cs typeface="Arial" panose="020B0604020202020204" pitchFamily="34" charset="0"/>
              </a:rPr>
              <a:t> un </a:t>
            </a:r>
            <a:r>
              <a:rPr lang="en-IN" sz="1600" dirty="0" err="1">
                <a:solidFill>
                  <a:schemeClr val="bg1"/>
                </a:solidFill>
                <a:latin typeface="Arial" panose="020B0604020202020204" pitchFamily="34" charset="0"/>
                <a:cs typeface="Arial" panose="020B0604020202020204" pitchFamily="34" charset="0"/>
              </a:rPr>
              <a:t>modèle</a:t>
            </a:r>
            <a:r>
              <a:rPr lang="en-IN" sz="1600" dirty="0">
                <a:solidFill>
                  <a:schemeClr val="bg1"/>
                </a:solidFill>
                <a:latin typeface="Arial" panose="020B0604020202020204" pitchFamily="34" charset="0"/>
                <a:cs typeface="Arial" panose="020B0604020202020204" pitchFamily="34" charset="0"/>
              </a:rPr>
              <a:t> de scoring        |</a:t>
            </a:r>
          </a:p>
        </p:txBody>
      </p:sp>
    </p:spTree>
    <p:extLst>
      <p:ext uri="{BB962C8B-B14F-4D97-AF65-F5344CB8AC3E}">
        <p14:creationId xmlns:p14="http://schemas.microsoft.com/office/powerpoint/2010/main" val="512744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hyperlink" Target="http://127.0.0.1:8000/docs" TargetMode="External"/><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tp://192.168.1.90:8501/" TargetMode="External"/><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EBC22-29EC-48F8-9544-F2E4E3E2B5EA}"/>
              </a:ext>
            </a:extLst>
          </p:cNvPr>
          <p:cNvSpPr>
            <a:spLocks noGrp="1"/>
          </p:cNvSpPr>
          <p:nvPr>
            <p:ph type="ctrTitle"/>
          </p:nvPr>
        </p:nvSpPr>
        <p:spPr>
          <a:xfrm>
            <a:off x="1595994" y="3326258"/>
            <a:ext cx="9000000" cy="1042542"/>
          </a:xfrm>
          <a:ln w="19050">
            <a:solidFill>
              <a:schemeClr val="tx1"/>
            </a:solidFill>
          </a:ln>
        </p:spPr>
        <p:txBody>
          <a:bodyPr anchor="ctr">
            <a:noAutofit/>
          </a:bodyPr>
          <a:lstStyle/>
          <a:p>
            <a:r>
              <a:rPr lang="fr-FR" sz="3200" b="1">
                <a:latin typeface="Arial"/>
                <a:cs typeface="Arial"/>
              </a:rPr>
              <a:t>Implémenter un modèle de </a:t>
            </a:r>
            <a:r>
              <a:rPr lang="fr-FR" sz="3200" b="1" err="1">
                <a:latin typeface="Arial"/>
                <a:cs typeface="Arial"/>
              </a:rPr>
              <a:t>scoring</a:t>
            </a:r>
            <a:endParaRPr lang="fr-FR" sz="3200" b="1">
              <a:latin typeface="Arial"/>
              <a:cs typeface="Arial"/>
            </a:endParaRPr>
          </a:p>
        </p:txBody>
      </p:sp>
      <p:sp>
        <p:nvSpPr>
          <p:cNvPr id="3" name="Subtitle 2">
            <a:extLst>
              <a:ext uri="{FF2B5EF4-FFF2-40B4-BE49-F238E27FC236}">
                <a16:creationId xmlns:a16="http://schemas.microsoft.com/office/drawing/2014/main" xmlns="" id="{3AF40D26-1F32-4D3B-BE07-C82B813D03F2}"/>
              </a:ext>
            </a:extLst>
          </p:cNvPr>
          <p:cNvSpPr>
            <a:spLocks noGrp="1"/>
          </p:cNvSpPr>
          <p:nvPr>
            <p:ph type="subTitle" idx="1"/>
          </p:nvPr>
        </p:nvSpPr>
        <p:spPr>
          <a:xfrm>
            <a:off x="1754673" y="1905124"/>
            <a:ext cx="8671910" cy="3880352"/>
          </a:xfrm>
        </p:spPr>
        <p:txBody>
          <a:bodyPr vert="horz" lIns="91440" tIns="45720" rIns="91440" bIns="45720" rtlCol="0" anchor="t">
            <a:noAutofit/>
          </a:bodyPr>
          <a:lstStyle/>
          <a:p>
            <a:pPr>
              <a:lnSpc>
                <a:spcPct val="120000"/>
              </a:lnSpc>
              <a:spcBef>
                <a:spcPts val="0"/>
              </a:spcBef>
              <a:spcAft>
                <a:spcPts val="1200"/>
              </a:spcAft>
            </a:pPr>
            <a:r>
              <a:rPr lang="fr-FR" dirty="0">
                <a:latin typeface="Arial"/>
                <a:cs typeface="Arial"/>
              </a:rPr>
              <a:t>Formation: Data </a:t>
            </a:r>
            <a:r>
              <a:rPr lang="fr-FR" dirty="0" err="1">
                <a:latin typeface="Arial"/>
                <a:cs typeface="Arial"/>
              </a:rPr>
              <a:t>Scientist</a:t>
            </a:r>
            <a:endParaRPr lang="fr-FR" dirty="0">
              <a:latin typeface="Arial"/>
              <a:cs typeface="Arial"/>
            </a:endParaRPr>
          </a:p>
          <a:p>
            <a:pPr>
              <a:lnSpc>
                <a:spcPct val="120000"/>
              </a:lnSpc>
              <a:spcBef>
                <a:spcPts val="0"/>
              </a:spcBef>
              <a:spcAft>
                <a:spcPts val="1200"/>
              </a:spcAft>
            </a:pPr>
            <a:r>
              <a:rPr lang="fr-FR" dirty="0">
                <a:latin typeface="Arial"/>
                <a:cs typeface="Arial"/>
              </a:rPr>
              <a:t>Projet 7</a:t>
            </a:r>
          </a:p>
          <a:p>
            <a:pPr>
              <a:lnSpc>
                <a:spcPct val="120000"/>
              </a:lnSpc>
              <a:spcBef>
                <a:spcPts val="0"/>
              </a:spcBef>
              <a:spcAft>
                <a:spcPts val="1200"/>
              </a:spcAft>
            </a:pPr>
            <a:endParaRPr lang="fr-FR" dirty="0">
              <a:latin typeface="Arial" panose="020B0604020202020204" pitchFamily="34" charset="0"/>
              <a:cs typeface="Arial" panose="020B0604020202020204" pitchFamily="34" charset="0"/>
            </a:endParaRPr>
          </a:p>
          <a:p>
            <a:pPr>
              <a:lnSpc>
                <a:spcPct val="120000"/>
              </a:lnSpc>
              <a:spcBef>
                <a:spcPts val="0"/>
              </a:spcBef>
              <a:spcAft>
                <a:spcPts val="1200"/>
              </a:spcAft>
            </a:pPr>
            <a:endParaRPr lang="fr-FR" dirty="0">
              <a:latin typeface="Arial" panose="020B0604020202020204" pitchFamily="34" charset="0"/>
              <a:cs typeface="Arial" panose="020B0604020202020204" pitchFamily="34" charset="0"/>
            </a:endParaRPr>
          </a:p>
          <a:p>
            <a:pPr>
              <a:lnSpc>
                <a:spcPct val="120000"/>
              </a:lnSpc>
              <a:spcBef>
                <a:spcPts val="1200"/>
              </a:spcBef>
              <a:spcAft>
                <a:spcPts val="1200"/>
              </a:spcAft>
            </a:pPr>
            <a:r>
              <a:rPr lang="fr-FR" dirty="0">
                <a:latin typeface="Arial" panose="020B0604020202020204" pitchFamily="34" charset="0"/>
                <a:cs typeface="Arial" panose="020B0604020202020204" pitchFamily="34" charset="0"/>
              </a:rPr>
              <a:t>Prashanth THIRUNAVUKKARASU</a:t>
            </a:r>
          </a:p>
          <a:p>
            <a:pPr>
              <a:lnSpc>
                <a:spcPct val="120000"/>
              </a:lnSpc>
              <a:spcBef>
                <a:spcPts val="0"/>
              </a:spcBef>
              <a:spcAft>
                <a:spcPts val="1200"/>
              </a:spcAft>
            </a:pPr>
            <a:r>
              <a:rPr lang="fr-FR" dirty="0" smtClean="0">
                <a:latin typeface="Arial"/>
                <a:cs typeface="Arial"/>
              </a:rPr>
              <a:t>1 juin </a:t>
            </a:r>
            <a:r>
              <a:rPr lang="fr-FR" dirty="0">
                <a:latin typeface="Arial"/>
                <a:cs typeface="Arial"/>
              </a:rPr>
              <a:t>2022</a:t>
            </a:r>
          </a:p>
        </p:txBody>
      </p:sp>
      <p:sp>
        <p:nvSpPr>
          <p:cNvPr id="5" name="TextBox 4">
            <a:extLst>
              <a:ext uri="{FF2B5EF4-FFF2-40B4-BE49-F238E27FC236}">
                <a16:creationId xmlns:a16="http://schemas.microsoft.com/office/drawing/2014/main" xmlns="" id="{97E45519-7370-400C-95CF-530B68EC497E}"/>
              </a:ext>
            </a:extLst>
          </p:cNvPr>
          <p:cNvSpPr txBox="1"/>
          <p:nvPr/>
        </p:nvSpPr>
        <p:spPr>
          <a:xfrm>
            <a:off x="10604537" y="6493236"/>
            <a:ext cx="14055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1/19           </a:t>
            </a:r>
            <a:endParaRPr lang="en-IN" sz="1600" b="1" dirty="0">
              <a:solidFill>
                <a:schemeClr val="bg1"/>
              </a:solidFill>
              <a:latin typeface="Arial" panose="020B0604020202020204" pitchFamily="34" charset="0"/>
              <a:cs typeface="Arial" panose="020B0604020202020204" pitchFamily="34" charset="0"/>
            </a:endParaRPr>
          </a:p>
        </p:txBody>
      </p:sp>
      <p:pic>
        <p:nvPicPr>
          <p:cNvPr id="1030" name="Picture 6" descr="A new brand identity for OpenClassrooms - The OpenClassrooms Blog">
            <a:extLst>
              <a:ext uri="{FF2B5EF4-FFF2-40B4-BE49-F238E27FC236}">
                <a16:creationId xmlns:a16="http://schemas.microsoft.com/office/drawing/2014/main" xmlns="" id="{CD024E5A-0F50-8C49-BAB8-753A2950E0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52" t="31564" r="7154" b="24102"/>
          <a:stretch/>
        </p:blipFill>
        <p:spPr bwMode="auto">
          <a:xfrm>
            <a:off x="4025147" y="500674"/>
            <a:ext cx="4141694" cy="95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61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err="1">
                <a:solidFill>
                  <a:schemeClr val="bg1"/>
                </a:solidFill>
                <a:latin typeface="Arial"/>
                <a:cs typeface="Arial"/>
              </a:rPr>
              <a:t>Sélection</a:t>
            </a:r>
            <a:r>
              <a:rPr lang="en-US" sz="3400" b="1" dirty="0">
                <a:solidFill>
                  <a:schemeClr val="bg1"/>
                </a:solidFill>
                <a:latin typeface="Arial"/>
                <a:cs typeface="Arial"/>
              </a:rPr>
              <a:t> des features</a:t>
            </a:r>
            <a:endParaRPr lang="en-US" dirty="0">
              <a:solidFill>
                <a:schemeClr val="bg1"/>
              </a:solidFill>
            </a:endParaRPr>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246000" y="1161166"/>
            <a:ext cx="11825838" cy="52378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sz="1800" dirty="0" smtClean="0">
              <a:latin typeface="Arial"/>
              <a:cs typeface="Arial"/>
            </a:endParaRPr>
          </a:p>
          <a:p>
            <a:pPr marL="0" indent="0">
              <a:buNone/>
            </a:pPr>
            <a:r>
              <a:rPr lang="fr-FR" sz="1800" dirty="0" smtClean="0">
                <a:latin typeface="Arial"/>
                <a:cs typeface="Arial"/>
              </a:rPr>
              <a:t>Suite </a:t>
            </a:r>
            <a:r>
              <a:rPr lang="fr-FR" sz="1800" dirty="0">
                <a:latin typeface="Arial"/>
                <a:cs typeface="Arial"/>
              </a:rPr>
              <a:t>au pré-traitement des données, nous trouvons 141 variables dans le </a:t>
            </a:r>
            <a:r>
              <a:rPr lang="fr-FR" sz="1800" dirty="0" err="1">
                <a:latin typeface="Arial"/>
                <a:cs typeface="Arial"/>
              </a:rPr>
              <a:t>dataframe</a:t>
            </a:r>
            <a:r>
              <a:rPr lang="fr-FR" sz="1800" dirty="0">
                <a:latin typeface="Arial"/>
                <a:cs typeface="Arial"/>
              </a:rPr>
              <a:t> '</a:t>
            </a:r>
            <a:r>
              <a:rPr lang="fr-FR" sz="1800" dirty="0" err="1">
                <a:latin typeface="Arial"/>
                <a:cs typeface="Arial"/>
              </a:rPr>
              <a:t>app_train</a:t>
            </a:r>
            <a:r>
              <a:rPr lang="fr-FR" sz="1800" dirty="0" smtClean="0">
                <a:latin typeface="Arial"/>
                <a:cs typeface="Arial"/>
              </a:rPr>
              <a:t>'.</a:t>
            </a:r>
          </a:p>
          <a:p>
            <a:pPr marL="0" indent="0">
              <a:buNone/>
            </a:pPr>
            <a:endParaRPr lang="fr-FR" sz="1800" dirty="0">
              <a:latin typeface="Arial"/>
              <a:cs typeface="Arial"/>
            </a:endParaRPr>
          </a:p>
          <a:p>
            <a:pPr marL="0" indent="0">
              <a:buNone/>
            </a:pPr>
            <a:r>
              <a:rPr lang="fr-FR" sz="1800" dirty="0">
                <a:latin typeface="Arial"/>
                <a:cs typeface="Arial"/>
              </a:rPr>
              <a:t>Nous utilisons la '</a:t>
            </a:r>
            <a:r>
              <a:rPr lang="fr-FR" sz="1800" dirty="0" err="1">
                <a:latin typeface="Arial"/>
                <a:cs typeface="Arial"/>
              </a:rPr>
              <a:t>VarianceThreshold</a:t>
            </a:r>
            <a:r>
              <a:rPr lang="fr-FR" sz="1800" dirty="0">
                <a:latin typeface="Arial"/>
                <a:cs typeface="Arial"/>
              </a:rPr>
              <a:t>' afin de supprimer les variables qui ont peu d'influence sur la modélisation.</a:t>
            </a:r>
          </a:p>
          <a:p>
            <a:pPr marL="0" indent="0">
              <a:buNone/>
            </a:pPr>
            <a:r>
              <a:rPr lang="fr-FR" sz="1800" dirty="0">
                <a:latin typeface="Arial"/>
                <a:cs typeface="Arial"/>
              </a:rPr>
              <a:t>87 variables ont été trouvé avec une variance de plus de 0.01</a:t>
            </a:r>
            <a:r>
              <a:rPr lang="fr-FR" sz="1800" dirty="0" smtClean="0">
                <a:latin typeface="Arial"/>
                <a:cs typeface="Arial"/>
              </a:rPr>
              <a:t>.</a:t>
            </a:r>
            <a:endParaRPr lang="fr-FR" sz="1800" dirty="0">
              <a:latin typeface="Arial"/>
              <a:cs typeface="Arial"/>
            </a:endParaRPr>
          </a:p>
          <a:p>
            <a:pPr marL="0" indent="0">
              <a:buNone/>
            </a:pPr>
            <a:endParaRPr lang="fr-FR" sz="1800" dirty="0">
              <a:latin typeface="Arial"/>
              <a:cs typeface="Arial"/>
            </a:endParaRPr>
          </a:p>
          <a:p>
            <a:pPr marL="0" indent="0">
              <a:buNone/>
            </a:pPr>
            <a:r>
              <a:rPr lang="fr-FR" sz="1800" dirty="0" smtClean="0">
                <a:latin typeface="Arial"/>
                <a:cs typeface="Arial"/>
              </a:rPr>
              <a:t>Parmi </a:t>
            </a:r>
            <a:r>
              <a:rPr lang="fr-FR" sz="1800" dirty="0">
                <a:latin typeface="Arial"/>
                <a:cs typeface="Arial"/>
              </a:rPr>
              <a:t>ces </a:t>
            </a:r>
            <a:r>
              <a:rPr lang="fr-FR" sz="1800" dirty="0" err="1">
                <a:latin typeface="Arial"/>
                <a:cs typeface="Arial"/>
              </a:rPr>
              <a:t>features</a:t>
            </a:r>
            <a:r>
              <a:rPr lang="fr-FR" sz="1800" dirty="0">
                <a:latin typeface="Arial"/>
                <a:cs typeface="Arial"/>
              </a:rPr>
              <a:t>, nous utilisons les modèles de </a:t>
            </a:r>
            <a:r>
              <a:rPr lang="fr-FR" sz="1800" dirty="0" err="1">
                <a:latin typeface="Arial"/>
                <a:cs typeface="Arial"/>
              </a:rPr>
              <a:t>LGBMClassifier</a:t>
            </a:r>
            <a:r>
              <a:rPr lang="fr-FR" sz="1800" dirty="0">
                <a:latin typeface="Arial"/>
                <a:cs typeface="Arial"/>
              </a:rPr>
              <a:t> et </a:t>
            </a:r>
            <a:r>
              <a:rPr lang="fr-FR" sz="1800" dirty="0" err="1">
                <a:latin typeface="Arial"/>
                <a:cs typeface="Arial"/>
              </a:rPr>
              <a:t>RandomForestClassifier</a:t>
            </a:r>
            <a:r>
              <a:rPr lang="fr-FR" sz="1800" dirty="0">
                <a:latin typeface="Arial"/>
                <a:cs typeface="Arial"/>
              </a:rPr>
              <a:t> afin de trouver les meilleurs </a:t>
            </a:r>
            <a:r>
              <a:rPr lang="fr-FR" sz="1800" dirty="0" err="1">
                <a:latin typeface="Arial"/>
                <a:cs typeface="Arial"/>
              </a:rPr>
              <a:t>features</a:t>
            </a:r>
            <a:r>
              <a:rPr lang="fr-FR" sz="1800" dirty="0" smtClean="0">
                <a:latin typeface="Arial"/>
                <a:cs typeface="Arial"/>
              </a:rPr>
              <a:t>.</a:t>
            </a:r>
            <a:endParaRPr lang="fr-FR" sz="1800" b="1" dirty="0" smtClean="0">
              <a:latin typeface="Arial"/>
              <a:cs typeface="Arial"/>
            </a:endParaRPr>
          </a:p>
          <a:p>
            <a:pPr marL="0" indent="0">
              <a:buNone/>
            </a:pPr>
            <a:endParaRPr lang="fr-FR" sz="1800" b="1" dirty="0" smtClean="0">
              <a:latin typeface="Arial"/>
              <a:cs typeface="Arial"/>
            </a:endParaRPr>
          </a:p>
          <a:p>
            <a:pPr marL="0" indent="0">
              <a:buNone/>
            </a:pPr>
            <a:r>
              <a:rPr lang="fr-FR" sz="1800" b="1" dirty="0" smtClean="0">
                <a:latin typeface="Arial"/>
                <a:cs typeface="Arial"/>
              </a:rPr>
              <a:t>				Meilleurs </a:t>
            </a:r>
            <a:r>
              <a:rPr lang="fr-FR" sz="1800" b="1" dirty="0" err="1">
                <a:latin typeface="Arial"/>
                <a:cs typeface="Arial"/>
              </a:rPr>
              <a:t>Features</a:t>
            </a:r>
            <a:endParaRPr lang="fr-FR" sz="1800" dirty="0">
              <a:latin typeface="Arial"/>
              <a:cs typeface="Arial"/>
            </a:endParaRPr>
          </a:p>
          <a:p>
            <a:pPr marL="0" indent="0">
              <a:buNone/>
            </a:pPr>
            <a:r>
              <a:rPr lang="fr-FR" sz="1800" dirty="0" smtClean="0">
                <a:latin typeface="Arial"/>
                <a:cs typeface="Arial"/>
              </a:rPr>
              <a:t>				Avec </a:t>
            </a:r>
            <a:r>
              <a:rPr lang="fr-FR" sz="1800" dirty="0" err="1">
                <a:latin typeface="Arial"/>
                <a:cs typeface="Arial"/>
              </a:rPr>
              <a:t>LGBMClassifier</a:t>
            </a:r>
            <a:r>
              <a:rPr lang="fr-FR" sz="1800" dirty="0">
                <a:latin typeface="Arial"/>
                <a:cs typeface="Arial"/>
              </a:rPr>
              <a:t> = 37 </a:t>
            </a:r>
            <a:r>
              <a:rPr lang="fr-FR" sz="1800" dirty="0" err="1">
                <a:latin typeface="Arial"/>
                <a:cs typeface="Arial"/>
              </a:rPr>
              <a:t>features</a:t>
            </a:r>
            <a:endParaRPr lang="fr-FR" sz="1800" b="1" dirty="0">
              <a:latin typeface="Arial"/>
              <a:cs typeface="Arial"/>
            </a:endParaRPr>
          </a:p>
          <a:p>
            <a:pPr marL="0" indent="0">
              <a:buNone/>
            </a:pPr>
            <a:r>
              <a:rPr lang="fr-FR" sz="1800" dirty="0" smtClean="0">
                <a:latin typeface="Arial"/>
                <a:cs typeface="Arial"/>
              </a:rPr>
              <a:t>				Avec</a:t>
            </a:r>
            <a:r>
              <a:rPr lang="fr-FR" sz="1800" dirty="0">
                <a:latin typeface="Arial"/>
                <a:cs typeface="Arial"/>
              </a:rPr>
              <a:t> </a:t>
            </a:r>
            <a:r>
              <a:rPr lang="fr-FR" sz="1800" dirty="0" err="1">
                <a:latin typeface="Arial"/>
                <a:cs typeface="Arial"/>
              </a:rPr>
              <a:t>RandomForestClassifier</a:t>
            </a:r>
            <a:r>
              <a:rPr lang="fr-FR" sz="1800" dirty="0">
                <a:latin typeface="Arial"/>
                <a:cs typeface="Arial"/>
              </a:rPr>
              <a:t> = 33 </a:t>
            </a:r>
            <a:r>
              <a:rPr lang="fr-FR" sz="1800" dirty="0" err="1">
                <a:latin typeface="Arial"/>
                <a:cs typeface="Arial"/>
              </a:rPr>
              <a:t>features</a:t>
            </a:r>
            <a:endParaRPr lang="fr-FR" dirty="0">
              <a:latin typeface="Calibri" panose="020F0502020204030204"/>
              <a:cs typeface="Calibri" panose="020F0502020204030204"/>
            </a:endParaRPr>
          </a:p>
          <a:p>
            <a:pPr marL="0" indent="0">
              <a:buNone/>
            </a:pPr>
            <a:r>
              <a:rPr lang="fr-FR" sz="1800" dirty="0" smtClean="0">
                <a:latin typeface="Arial"/>
                <a:cs typeface="Arial"/>
              </a:rPr>
              <a:t>				Au </a:t>
            </a:r>
            <a:r>
              <a:rPr lang="fr-FR" sz="1800" dirty="0">
                <a:latin typeface="Arial"/>
                <a:cs typeface="Arial"/>
              </a:rPr>
              <a:t>total = 43 </a:t>
            </a:r>
            <a:r>
              <a:rPr lang="fr-FR" sz="1800" dirty="0" err="1">
                <a:latin typeface="Arial"/>
                <a:cs typeface="Arial"/>
              </a:rPr>
              <a:t>features</a:t>
            </a:r>
            <a:endParaRPr lang="fr-FR" sz="1800" dirty="0">
              <a:latin typeface="Arial"/>
              <a:cs typeface="Arial"/>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10/19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4"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5"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9"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0709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err="1">
                <a:solidFill>
                  <a:schemeClr val="bg1"/>
                </a:solidFill>
                <a:latin typeface="Arial"/>
                <a:cs typeface="Arial"/>
              </a:rPr>
              <a:t>Modélisation</a:t>
            </a:r>
            <a:r>
              <a:rPr lang="en-US" sz="3400" b="1" dirty="0">
                <a:solidFill>
                  <a:schemeClr val="bg1"/>
                </a:solidFill>
                <a:latin typeface="Arial"/>
                <a:cs typeface="Arial"/>
              </a:rPr>
              <a:t> avec </a:t>
            </a:r>
            <a:r>
              <a:rPr lang="en-US" sz="3400" b="1" dirty="0" err="1">
                <a:solidFill>
                  <a:schemeClr val="bg1"/>
                </a:solidFill>
                <a:latin typeface="Arial"/>
                <a:cs typeface="Arial"/>
              </a:rPr>
              <a:t>différents</a:t>
            </a:r>
            <a:r>
              <a:rPr lang="en-US" sz="3400" b="1" dirty="0">
                <a:solidFill>
                  <a:schemeClr val="bg1"/>
                </a:solidFill>
                <a:latin typeface="Arial"/>
                <a:cs typeface="Arial"/>
              </a:rPr>
              <a:t> </a:t>
            </a:r>
            <a:r>
              <a:rPr lang="en-US" sz="3400" b="1" dirty="0" err="1">
                <a:solidFill>
                  <a:schemeClr val="bg1"/>
                </a:solidFill>
                <a:latin typeface="Arial"/>
                <a:cs typeface="Arial"/>
              </a:rPr>
              <a:t>modèles</a:t>
            </a:r>
            <a:endParaRPr lang="en-US" sz="3400" b="1" dirty="0" err="1">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11/19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2"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8"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9"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sp>
        <p:nvSpPr>
          <p:cNvPr id="4" name="TextBox 3">
            <a:extLst>
              <a:ext uri="{FF2B5EF4-FFF2-40B4-BE49-F238E27FC236}">
                <a16:creationId xmlns:a16="http://schemas.microsoft.com/office/drawing/2014/main" xmlns="" id="{C1BD0919-D909-AC92-567F-52702BA87ADC}"/>
              </a:ext>
            </a:extLst>
          </p:cNvPr>
          <p:cNvSpPr txBox="1"/>
          <p:nvPr/>
        </p:nvSpPr>
        <p:spPr>
          <a:xfrm>
            <a:off x="249162" y="1168400"/>
            <a:ext cx="11790438"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en-US" dirty="0">
                <a:latin typeface="Arial"/>
                <a:cs typeface="Arial"/>
              </a:rPr>
              <a:t>Tout </a:t>
            </a:r>
            <a:r>
              <a:rPr lang="en-US" dirty="0" err="1">
                <a:latin typeface="Arial"/>
                <a:cs typeface="Arial"/>
              </a:rPr>
              <a:t>d'abord</a:t>
            </a:r>
            <a:r>
              <a:rPr lang="en-US" dirty="0">
                <a:latin typeface="Arial"/>
                <a:cs typeface="Arial"/>
              </a:rPr>
              <a:t>, nous </a:t>
            </a:r>
            <a:r>
              <a:rPr lang="en-US" dirty="0" err="1">
                <a:latin typeface="Arial"/>
                <a:cs typeface="Arial"/>
              </a:rPr>
              <a:t>utilisons</a:t>
            </a:r>
            <a:r>
              <a:rPr lang="en-US" dirty="0">
                <a:latin typeface="Arial"/>
                <a:cs typeface="Arial"/>
              </a:rPr>
              <a:t> la </a:t>
            </a:r>
            <a:r>
              <a:rPr lang="en-US" dirty="0" err="1">
                <a:latin typeface="Arial"/>
                <a:cs typeface="Arial"/>
              </a:rPr>
              <a:t>librairie</a:t>
            </a:r>
            <a:r>
              <a:rPr lang="en-US" dirty="0">
                <a:latin typeface="Arial"/>
                <a:cs typeface="Arial"/>
              </a:rPr>
              <a:t> SMOTE </a:t>
            </a:r>
            <a:r>
              <a:rPr lang="en-US" dirty="0" err="1">
                <a:latin typeface="Arial"/>
                <a:cs typeface="Arial"/>
              </a:rPr>
              <a:t>afin</a:t>
            </a:r>
            <a:r>
              <a:rPr lang="en-US" dirty="0">
                <a:latin typeface="Arial"/>
                <a:cs typeface="Arial"/>
              </a:rPr>
              <a:t> </a:t>
            </a:r>
            <a:r>
              <a:rPr lang="en-US" dirty="0" err="1">
                <a:latin typeface="Arial"/>
                <a:cs typeface="Arial"/>
              </a:rPr>
              <a:t>d'équilibrer</a:t>
            </a:r>
            <a:r>
              <a:rPr lang="en-US" dirty="0">
                <a:latin typeface="Arial"/>
                <a:cs typeface="Arial"/>
              </a:rPr>
              <a:t> le </a:t>
            </a:r>
            <a:r>
              <a:rPr lang="en-US" dirty="0" err="1">
                <a:latin typeface="Arial"/>
                <a:cs typeface="Arial"/>
              </a:rPr>
              <a:t>dataframe</a:t>
            </a:r>
            <a:r>
              <a:rPr lang="en-US" dirty="0">
                <a:latin typeface="Arial"/>
                <a:cs typeface="Arial"/>
              </a:rPr>
              <a:t>.</a:t>
            </a:r>
            <a:endParaRPr lang="en-US" dirty="0"/>
          </a:p>
          <a:p>
            <a:pPr>
              <a:spcAft>
                <a:spcPts val="1000"/>
              </a:spcAft>
            </a:pPr>
            <a:r>
              <a:rPr lang="en-US" dirty="0">
                <a:latin typeface="Arial"/>
                <a:cs typeface="Arial"/>
              </a:rPr>
              <a:t>Après SMOTE, les </a:t>
            </a:r>
            <a:r>
              <a:rPr lang="en-US" dirty="0" err="1">
                <a:latin typeface="Arial"/>
                <a:cs typeface="Arial"/>
              </a:rPr>
              <a:t>valeurs</a:t>
            </a:r>
            <a:r>
              <a:rPr lang="en-US" dirty="0">
                <a:latin typeface="Arial"/>
                <a:cs typeface="Arial"/>
              </a:rPr>
              <a:t> de 0 dans la variable TARGET </a:t>
            </a:r>
            <a:r>
              <a:rPr lang="en-US" dirty="0" err="1">
                <a:latin typeface="Arial"/>
                <a:cs typeface="Arial"/>
              </a:rPr>
              <a:t>est</a:t>
            </a:r>
            <a:r>
              <a:rPr lang="en-US" dirty="0">
                <a:latin typeface="Arial"/>
                <a:cs typeface="Arial"/>
              </a:rPr>
              <a:t>: 226038</a:t>
            </a:r>
          </a:p>
          <a:p>
            <a:pPr>
              <a:spcAft>
                <a:spcPts val="1000"/>
              </a:spcAft>
            </a:pPr>
            <a:r>
              <a:rPr lang="en-US" dirty="0">
                <a:latin typeface="Arial"/>
                <a:cs typeface="Arial"/>
              </a:rPr>
              <a:t>Après SMOTE, les </a:t>
            </a:r>
            <a:r>
              <a:rPr lang="en-US" dirty="0" err="1">
                <a:latin typeface="Arial"/>
                <a:cs typeface="Arial"/>
              </a:rPr>
              <a:t>valeurs</a:t>
            </a:r>
            <a:r>
              <a:rPr lang="en-US" dirty="0">
                <a:latin typeface="Arial"/>
                <a:cs typeface="Arial"/>
              </a:rPr>
              <a:t> de 1 dans la variable TARGET </a:t>
            </a:r>
            <a:r>
              <a:rPr lang="en-US" dirty="0" err="1">
                <a:latin typeface="Arial"/>
                <a:cs typeface="Arial"/>
              </a:rPr>
              <a:t>est</a:t>
            </a:r>
            <a:r>
              <a:rPr lang="en-US" dirty="0">
                <a:latin typeface="Arial"/>
                <a:cs typeface="Arial"/>
              </a:rPr>
              <a:t>: 226038</a:t>
            </a:r>
          </a:p>
          <a:p>
            <a:pPr>
              <a:spcAft>
                <a:spcPts val="1000"/>
              </a:spcAft>
            </a:pPr>
            <a:endParaRPr lang="en-US" dirty="0">
              <a:latin typeface="Arial"/>
              <a:cs typeface="Arial"/>
            </a:endParaRPr>
          </a:p>
          <a:p>
            <a:pPr>
              <a:spcAft>
                <a:spcPts val="1000"/>
              </a:spcAft>
            </a:pPr>
            <a:endParaRPr lang="en-US" dirty="0">
              <a:latin typeface="Arial"/>
              <a:cs typeface="Arial"/>
            </a:endParaRPr>
          </a:p>
          <a:p>
            <a:pPr>
              <a:spcAft>
                <a:spcPts val="1000"/>
              </a:spcAft>
            </a:pPr>
            <a:endParaRPr lang="en-US" dirty="0">
              <a:latin typeface="Arial"/>
              <a:cs typeface="Arial"/>
            </a:endParaRPr>
          </a:p>
          <a:p>
            <a:pPr>
              <a:spcAft>
                <a:spcPts val="1000"/>
              </a:spcAft>
            </a:pPr>
            <a:endParaRPr lang="en-US" dirty="0">
              <a:latin typeface="Arial"/>
              <a:cs typeface="Arial"/>
            </a:endParaRPr>
          </a:p>
          <a:p>
            <a:pPr>
              <a:spcAft>
                <a:spcPts val="1000"/>
              </a:spcAft>
            </a:pPr>
            <a:endParaRPr lang="en-US" dirty="0">
              <a:latin typeface="Arial"/>
              <a:cs typeface="Arial"/>
            </a:endParaRPr>
          </a:p>
          <a:p>
            <a:pPr>
              <a:spcAft>
                <a:spcPts val="1000"/>
              </a:spcAft>
            </a:pPr>
            <a:endParaRPr lang="en-US" dirty="0">
              <a:latin typeface="Arial"/>
              <a:cs typeface="Arial"/>
            </a:endParaRPr>
          </a:p>
          <a:p>
            <a:pPr>
              <a:spcAft>
                <a:spcPts val="1000"/>
              </a:spcAft>
            </a:pPr>
            <a:endParaRPr lang="en-US" dirty="0">
              <a:latin typeface="Arial"/>
              <a:cs typeface="Arial"/>
            </a:endParaRPr>
          </a:p>
          <a:p>
            <a:pPr>
              <a:spcAft>
                <a:spcPts val="1000"/>
              </a:spcAft>
            </a:pPr>
            <a:endParaRPr lang="en-US" dirty="0">
              <a:latin typeface="Arial"/>
              <a:cs typeface="Arial"/>
            </a:endParaRPr>
          </a:p>
          <a:p>
            <a:pPr algn="ctr">
              <a:spcAft>
                <a:spcPts val="1000"/>
              </a:spcAft>
            </a:pPr>
            <a:endParaRPr lang="en-US" b="1" dirty="0">
              <a:latin typeface="Arial"/>
              <a:cs typeface="Arial"/>
            </a:endParaRPr>
          </a:p>
          <a:p>
            <a:pPr algn="ctr">
              <a:spcAft>
                <a:spcPts val="1000"/>
              </a:spcAft>
            </a:pPr>
            <a:r>
              <a:rPr lang="en-US" b="1" dirty="0">
                <a:latin typeface="Arial"/>
                <a:cs typeface="Arial"/>
              </a:rPr>
              <a:t>Meilleur </a:t>
            </a:r>
            <a:r>
              <a:rPr lang="en-US" b="1" dirty="0" err="1">
                <a:latin typeface="Arial"/>
                <a:cs typeface="Arial"/>
              </a:rPr>
              <a:t>modèle</a:t>
            </a:r>
            <a:r>
              <a:rPr lang="en-US" b="1" dirty="0">
                <a:latin typeface="Arial"/>
                <a:cs typeface="Arial"/>
              </a:rPr>
              <a:t> : </a:t>
            </a:r>
            <a:r>
              <a:rPr lang="en-US" dirty="0" err="1">
                <a:latin typeface="Arial"/>
                <a:cs typeface="Arial"/>
              </a:rPr>
              <a:t>LGBMClassifier</a:t>
            </a:r>
            <a:endParaRPr lang="en-US" dirty="0">
              <a:latin typeface="Arial"/>
              <a:cs typeface="Arial"/>
            </a:endParaRPr>
          </a:p>
        </p:txBody>
      </p:sp>
      <p:pic>
        <p:nvPicPr>
          <p:cNvPr id="10" name="Picture 9"/>
          <p:cNvPicPr>
            <a:picLocks noChangeAspect="1"/>
          </p:cNvPicPr>
          <p:nvPr/>
        </p:nvPicPr>
        <p:blipFill>
          <a:blip r:embed="rId3"/>
          <a:stretch>
            <a:fillRect/>
          </a:stretch>
        </p:blipFill>
        <p:spPr>
          <a:xfrm>
            <a:off x="677053" y="2373245"/>
            <a:ext cx="10837894" cy="3600000"/>
          </a:xfrm>
          <a:prstGeom prst="rect">
            <a:avLst/>
          </a:prstGeom>
        </p:spPr>
      </p:pic>
    </p:spTree>
    <p:extLst>
      <p:ext uri="{BB962C8B-B14F-4D97-AF65-F5344CB8AC3E}">
        <p14:creationId xmlns:p14="http://schemas.microsoft.com/office/powerpoint/2010/main" val="360119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a:solidFill>
                  <a:schemeClr val="bg1"/>
                </a:solidFill>
                <a:latin typeface="Arial"/>
                <a:cs typeface="Arial"/>
              </a:rPr>
              <a:t>Matrice de confusion</a:t>
            </a:r>
            <a:endParaRPr lang="en-US" sz="3400" b="1" dirty="0">
              <a:solidFill>
                <a:schemeClr val="bg1"/>
              </a:solidFill>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246000" y="1178701"/>
            <a:ext cx="11825838" cy="521330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1800" dirty="0">
                <a:latin typeface="Arial"/>
                <a:cs typeface="Arial"/>
              </a:rPr>
              <a:t>Sans </a:t>
            </a:r>
            <a:r>
              <a:rPr lang="fr-FR" sz="1800" dirty="0" err="1">
                <a:latin typeface="Arial"/>
                <a:cs typeface="Arial"/>
              </a:rPr>
              <a:t>règlage</a:t>
            </a:r>
            <a:r>
              <a:rPr lang="fr-FR" sz="1800" dirty="0">
                <a:latin typeface="Arial"/>
                <a:cs typeface="Arial"/>
              </a:rPr>
              <a:t> des hyperparamètres, nous obtenons un </a:t>
            </a:r>
            <a:r>
              <a:rPr lang="fr-FR" sz="1800" dirty="0" err="1">
                <a:latin typeface="Arial"/>
                <a:cs typeface="Arial"/>
              </a:rPr>
              <a:t>recall</a:t>
            </a:r>
            <a:r>
              <a:rPr lang="fr-FR" sz="1800" dirty="0">
                <a:latin typeface="Arial"/>
                <a:cs typeface="Arial"/>
              </a:rPr>
              <a:t> score de 91.20 % avec le modèle du </a:t>
            </a:r>
            <a:r>
              <a:rPr lang="fr-FR" sz="1800" dirty="0" err="1">
                <a:latin typeface="Arial"/>
                <a:cs typeface="Arial"/>
              </a:rPr>
              <a:t>LGBMClassifier</a:t>
            </a:r>
            <a:endParaRPr lang="en-US" dirty="0" err="1">
              <a:cs typeface="Calibri" panose="020F0502020204030204"/>
            </a:endParaRPr>
          </a:p>
          <a:p>
            <a:pPr marL="0" indent="0">
              <a:buNone/>
            </a:pPr>
            <a:endParaRPr lang="fr-FR" sz="1800" b="1" dirty="0">
              <a:latin typeface="Arial" panose="020B0604020202020204" pitchFamily="34" charset="0"/>
              <a:cs typeface="Arial" panose="020B0604020202020204" pitchFamily="34" charset="0"/>
            </a:endParaRPr>
          </a:p>
          <a:p>
            <a:pPr marL="0" indent="0">
              <a:buNone/>
            </a:pPr>
            <a:endParaRPr lang="fr-FR" sz="1800" b="1" dirty="0">
              <a:latin typeface="Arial" panose="020B0604020202020204" pitchFamily="34" charset="0"/>
              <a:cs typeface="Arial" panose="020B0604020202020204" pitchFamily="34" charset="0"/>
            </a:endParaRPr>
          </a:p>
          <a:p>
            <a:pPr marL="0" indent="0">
              <a:buNone/>
            </a:pPr>
            <a:endParaRPr lang="fr-FR" sz="1800" b="1" dirty="0" smtClean="0">
              <a:latin typeface="Arial" panose="020B0604020202020204" pitchFamily="34" charset="0"/>
              <a:cs typeface="Arial" panose="020B0604020202020204" pitchFamily="34" charset="0"/>
            </a:endParaRPr>
          </a:p>
          <a:p>
            <a:pPr marL="0" indent="0">
              <a:buNone/>
            </a:pPr>
            <a:endParaRPr lang="fr-FR" sz="1800" b="1" dirty="0">
              <a:latin typeface="Arial" panose="020B0604020202020204" pitchFamily="34" charset="0"/>
              <a:cs typeface="Arial" panose="020B0604020202020204" pitchFamily="34" charset="0"/>
            </a:endParaRPr>
          </a:p>
          <a:p>
            <a:pPr marL="0" indent="0">
              <a:buNone/>
            </a:pPr>
            <a:r>
              <a:rPr lang="fr-FR" sz="1800" b="1" dirty="0">
                <a:latin typeface="Arial"/>
                <a:cs typeface="Arial"/>
              </a:rPr>
              <a:t>			</a:t>
            </a:r>
            <a:r>
              <a:rPr lang="fr-FR" sz="2400" b="1" dirty="0">
                <a:latin typeface="Arial"/>
                <a:cs typeface="Arial"/>
              </a:rPr>
              <a:t>	</a:t>
            </a:r>
            <a:r>
              <a:rPr lang="fr-FR" sz="2400" b="1" dirty="0" smtClean="0">
                <a:latin typeface="Arial"/>
                <a:cs typeface="Arial"/>
              </a:rPr>
              <a:t>			Fausses positives: </a:t>
            </a:r>
            <a:r>
              <a:rPr lang="fr-FR" sz="2400" dirty="0" smtClean="0">
                <a:latin typeface="Arial"/>
                <a:cs typeface="Arial"/>
              </a:rPr>
              <a:t>4985 soit 4.4%</a:t>
            </a:r>
          </a:p>
          <a:p>
            <a:pPr marL="0" indent="0">
              <a:buNone/>
            </a:pPr>
            <a:endParaRPr lang="fr-FR" sz="2400" b="1" dirty="0">
              <a:latin typeface="Arial"/>
              <a:cs typeface="Arial"/>
            </a:endParaRPr>
          </a:p>
          <a:p>
            <a:pPr marL="0" indent="0">
              <a:buNone/>
            </a:pPr>
            <a:r>
              <a:rPr lang="fr-FR" sz="2400" b="1" dirty="0">
                <a:latin typeface="Arial"/>
                <a:cs typeface="Arial"/>
              </a:rPr>
              <a:t>						</a:t>
            </a:r>
            <a:r>
              <a:rPr lang="fr-FR" sz="2400" b="1" dirty="0" smtClean="0">
                <a:latin typeface="Arial"/>
                <a:cs typeface="Arial"/>
              </a:rPr>
              <a:t>	Fausses négatives: </a:t>
            </a:r>
            <a:r>
              <a:rPr lang="fr-FR" sz="2400" dirty="0" smtClean="0">
                <a:latin typeface="Arial"/>
                <a:cs typeface="Arial"/>
              </a:rPr>
              <a:t>219 soit 0.2%</a:t>
            </a:r>
            <a:endParaRPr lang="fr-FR" sz="2400" dirty="0">
              <a:latin typeface="Arial"/>
              <a:cs typeface="Arial"/>
            </a:endParaRPr>
          </a:p>
          <a:p>
            <a:pPr marL="0" indent="0">
              <a:buNone/>
            </a:pPr>
            <a:endParaRPr lang="fr-FR" sz="2400" b="1" dirty="0">
              <a:latin typeface="Arial"/>
              <a:cs typeface="Arial"/>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12/19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2"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8"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9"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246000" y="1627941"/>
            <a:ext cx="5000625" cy="4314825"/>
          </a:xfrm>
          <a:prstGeom prst="rect">
            <a:avLst/>
          </a:prstGeom>
        </p:spPr>
      </p:pic>
    </p:spTree>
    <p:extLst>
      <p:ext uri="{BB962C8B-B14F-4D97-AF65-F5344CB8AC3E}">
        <p14:creationId xmlns:p14="http://schemas.microsoft.com/office/powerpoint/2010/main" val="167868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err="1" smtClean="0">
                <a:solidFill>
                  <a:schemeClr val="bg1"/>
                </a:solidFill>
                <a:latin typeface="Arial"/>
                <a:cs typeface="Arial"/>
              </a:rPr>
              <a:t>Métrics</a:t>
            </a:r>
            <a:r>
              <a:rPr lang="en-US" sz="3400" b="1" dirty="0" smtClean="0">
                <a:solidFill>
                  <a:schemeClr val="bg1"/>
                </a:solidFill>
                <a:latin typeface="Arial"/>
                <a:cs typeface="Arial"/>
              </a:rPr>
              <a:t> </a:t>
            </a:r>
            <a:r>
              <a:rPr lang="en-US" sz="3400" b="1" dirty="0" err="1">
                <a:solidFill>
                  <a:schemeClr val="bg1"/>
                </a:solidFill>
                <a:latin typeface="Arial"/>
                <a:cs typeface="Arial"/>
              </a:rPr>
              <a:t>personnalisée</a:t>
            </a:r>
            <a:endParaRPr lang="en-US" sz="3400" b="1"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13/19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8"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9"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21"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xmlns="" id="{1B0C8FAF-56B8-4B64-AED7-5A6BB683B49A}"/>
                  </a:ext>
                </a:extLst>
              </p:cNvPr>
              <p:cNvSpPr txBox="1">
                <a:spLocks/>
              </p:cNvSpPr>
              <p:nvPr/>
            </p:nvSpPr>
            <p:spPr>
              <a:xfrm>
                <a:off x="246000" y="1161166"/>
                <a:ext cx="11825838" cy="52378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smtClean="0">
                    <a:latin typeface="Arial"/>
                    <a:cs typeface="Arial"/>
                  </a:rPr>
                  <a:t>La prédiction des fausses positives peuvent causer des grandes pertes à l’entreprise.</a:t>
                </a:r>
              </a:p>
              <a:p>
                <a:pPr marL="0" indent="0">
                  <a:buNone/>
                </a:pPr>
                <a:r>
                  <a:rPr lang="fr-FR" sz="1800" dirty="0" smtClean="0">
                    <a:latin typeface="Arial"/>
                    <a:cs typeface="Arial"/>
                  </a:rPr>
                  <a:t>Une fonction coût est défini afin de minimiser la prédiction des fausses positives.</a:t>
                </a:r>
              </a:p>
              <a:p>
                <a:pPr marL="0" indent="0">
                  <a:buNone/>
                </a:pPr>
                <a:endParaRPr lang="fr-FR" sz="1800" dirty="0" smtClean="0">
                  <a:latin typeface="Arial"/>
                  <a:cs typeface="Arial"/>
                </a:endParaRPr>
              </a:p>
              <a:p>
                <a:pPr marL="0" indent="0">
                  <a:buNone/>
                </a:pPr>
                <a:r>
                  <a:rPr lang="fr-FR" sz="1800" dirty="0" smtClean="0">
                    <a:latin typeface="Arial"/>
                    <a:cs typeface="Arial"/>
                  </a:rPr>
                  <a:t>Nous avons:</a:t>
                </a:r>
              </a:p>
              <a:p>
                <a:pPr marL="0" indent="0">
                  <a:buNone/>
                </a:pPr>
                <a:r>
                  <a:rPr lang="fr-FR" sz="1800" dirty="0" smtClean="0">
                    <a:latin typeface="Arial"/>
                    <a:cs typeface="Arial"/>
                  </a:rPr>
                  <a:t>		</a:t>
                </a:r>
                <a:r>
                  <a:rPr lang="fr-FR" sz="1800" b="1" dirty="0" smtClean="0">
                    <a:latin typeface="Arial"/>
                    <a:cs typeface="Arial"/>
                  </a:rPr>
                  <a:t>TP:</a:t>
                </a:r>
                <a:r>
                  <a:rPr lang="fr-FR" sz="1800" dirty="0" smtClean="0">
                    <a:latin typeface="Arial"/>
                    <a:cs typeface="Arial"/>
                  </a:rPr>
                  <a:t> Vraies positives</a:t>
                </a:r>
              </a:p>
              <a:p>
                <a:pPr marL="0" indent="0">
                  <a:buNone/>
                </a:pPr>
                <a:r>
                  <a:rPr lang="fr-FR" sz="1800" dirty="0">
                    <a:latin typeface="Arial"/>
                    <a:cs typeface="Arial"/>
                  </a:rPr>
                  <a:t>	</a:t>
                </a:r>
                <a:r>
                  <a:rPr lang="fr-FR" sz="1800" dirty="0" smtClean="0">
                    <a:latin typeface="Arial"/>
                    <a:cs typeface="Arial"/>
                  </a:rPr>
                  <a:t>	</a:t>
                </a:r>
                <a:r>
                  <a:rPr lang="fr-FR" sz="1800" b="1" dirty="0" smtClean="0">
                    <a:latin typeface="Arial"/>
                    <a:cs typeface="Arial"/>
                  </a:rPr>
                  <a:t>TN:</a:t>
                </a:r>
                <a:r>
                  <a:rPr lang="fr-FR" sz="1800" dirty="0" smtClean="0">
                    <a:latin typeface="Arial"/>
                    <a:cs typeface="Arial"/>
                  </a:rPr>
                  <a:t> Vraies négatives</a:t>
                </a:r>
              </a:p>
              <a:p>
                <a:pPr marL="0" indent="0">
                  <a:buNone/>
                </a:pPr>
                <a:r>
                  <a:rPr lang="fr-FR" sz="1800" dirty="0">
                    <a:latin typeface="Arial"/>
                    <a:cs typeface="Arial"/>
                  </a:rPr>
                  <a:t>	</a:t>
                </a:r>
                <a:r>
                  <a:rPr lang="fr-FR" sz="1800" dirty="0" smtClean="0">
                    <a:latin typeface="Arial"/>
                    <a:cs typeface="Arial"/>
                  </a:rPr>
                  <a:t>	</a:t>
                </a:r>
                <a:r>
                  <a:rPr lang="fr-FR" sz="1800" b="1" dirty="0" smtClean="0">
                    <a:latin typeface="Arial"/>
                    <a:cs typeface="Arial"/>
                  </a:rPr>
                  <a:t>FP:</a:t>
                </a:r>
                <a:r>
                  <a:rPr lang="fr-FR" sz="1800" dirty="0" smtClean="0">
                    <a:latin typeface="Arial"/>
                    <a:cs typeface="Arial"/>
                  </a:rPr>
                  <a:t> Fausses positives</a:t>
                </a:r>
              </a:p>
              <a:p>
                <a:pPr marL="0" indent="0">
                  <a:buNone/>
                </a:pPr>
                <a:r>
                  <a:rPr lang="fr-FR" sz="1800" dirty="0">
                    <a:latin typeface="Arial"/>
                    <a:cs typeface="Arial"/>
                  </a:rPr>
                  <a:t>	</a:t>
                </a:r>
                <a:r>
                  <a:rPr lang="fr-FR" sz="1800" dirty="0" smtClean="0">
                    <a:latin typeface="Arial"/>
                    <a:cs typeface="Arial"/>
                  </a:rPr>
                  <a:t>	</a:t>
                </a:r>
                <a:r>
                  <a:rPr lang="fr-FR" sz="1800" b="1" dirty="0" smtClean="0">
                    <a:latin typeface="Arial"/>
                    <a:cs typeface="Arial"/>
                  </a:rPr>
                  <a:t>FN:</a:t>
                </a:r>
                <a:r>
                  <a:rPr lang="fr-FR" sz="1800" dirty="0" smtClean="0">
                    <a:latin typeface="Arial"/>
                    <a:cs typeface="Arial"/>
                  </a:rPr>
                  <a:t> Fausses négatives</a:t>
                </a:r>
              </a:p>
              <a:p>
                <a:pPr marL="0" indent="0">
                  <a:buNone/>
                </a:pPr>
                <a:endParaRPr lang="fr-FR" sz="1800" dirty="0">
                  <a:latin typeface="Arial"/>
                  <a:cs typeface="Arial"/>
                </a:endParaRPr>
              </a:p>
              <a:p>
                <a:pPr marL="0" indent="0">
                  <a:buNone/>
                </a:pPr>
                <a:r>
                  <a:rPr lang="fr-FR" sz="1800" dirty="0" smtClean="0">
                    <a:latin typeface="Arial"/>
                    <a:cs typeface="Arial"/>
                  </a:rPr>
                  <a:t>La variable ‘score’ est utilisé comme le paramètre du </a:t>
                </a:r>
                <a:r>
                  <a:rPr lang="fr-FR" sz="1800" dirty="0" smtClean="0">
                    <a:latin typeface="Arial"/>
                    <a:cs typeface="Arial"/>
                  </a:rPr>
                  <a:t>modèle</a:t>
                </a:r>
                <a:br>
                  <a:rPr lang="fr-FR" sz="1800" dirty="0" smtClean="0">
                    <a:latin typeface="Arial"/>
                    <a:cs typeface="Arial"/>
                  </a:rPr>
                </a:br>
                <a:r>
                  <a:rPr lang="fr-FR" sz="1800" dirty="0" smtClean="0">
                    <a:latin typeface="Arial"/>
                    <a:cs typeface="Arial"/>
                  </a:rPr>
                  <a:t>afin </a:t>
                </a:r>
                <a:r>
                  <a:rPr lang="fr-FR" sz="1800" dirty="0" smtClean="0">
                    <a:latin typeface="Arial"/>
                    <a:cs typeface="Arial"/>
                  </a:rPr>
                  <a:t>d’identifier les meilleurs </a:t>
                </a:r>
                <a:r>
                  <a:rPr lang="fr-FR" sz="1800" dirty="0" err="1" smtClean="0">
                    <a:latin typeface="Arial"/>
                    <a:cs typeface="Arial"/>
                  </a:rPr>
                  <a:t>hyperparamètres</a:t>
                </a:r>
                <a:r>
                  <a:rPr lang="fr-FR" sz="1800" dirty="0" smtClean="0">
                    <a:latin typeface="Arial"/>
                    <a:cs typeface="Arial"/>
                  </a:rPr>
                  <a:t> du modèle.</a:t>
                </a:r>
                <a:endParaRPr lang="fr-FR" sz="1800" dirty="0" smtClean="0">
                  <a:latin typeface="Arial"/>
                  <a:cs typeface="Arial"/>
                </a:endParaRPr>
              </a:p>
              <a:p>
                <a:pPr marL="0" indent="0">
                  <a:buNone/>
                </a:pPr>
                <a:endParaRPr lang="fr-FR" sz="1800" b="1" i="1" dirty="0">
                  <a:latin typeface="Arial"/>
                  <a:cs typeface="Arial"/>
                </a:endParaRPr>
              </a:p>
              <a:p>
                <a:pPr marL="0" indent="0">
                  <a:buNone/>
                </a:pPr>
                <a:r>
                  <a:rPr lang="fr-FR" sz="1800" b="1" i="1" dirty="0" smtClean="0">
                    <a:latin typeface="Arial"/>
                    <a:cs typeface="Arial"/>
                  </a:rPr>
                  <a:t>	</a:t>
                </a:r>
                <a14:m>
                  <m:oMath xmlns:m="http://schemas.openxmlformats.org/officeDocument/2006/math">
                    <m:r>
                      <a:rPr lang="fr-FR" sz="1800" b="1" i="1" smtClean="0">
                        <a:latin typeface="Cambria Math" panose="02040503050406030204" pitchFamily="18" charset="0"/>
                        <a:cs typeface="Arial"/>
                      </a:rPr>
                      <m:t>𝑺𝒄𝒐𝒓𝒆</m:t>
                    </m:r>
                    <m:r>
                      <a:rPr lang="fr-FR" sz="1800" b="0" i="1" smtClean="0">
                        <a:latin typeface="Cambria Math" panose="02040503050406030204" pitchFamily="18" charset="0"/>
                        <a:cs typeface="Arial"/>
                      </a:rPr>
                      <m:t>=1 −(</m:t>
                    </m:r>
                    <m:f>
                      <m:fPr>
                        <m:ctrlPr>
                          <a:rPr lang="fr-FR" sz="1800" b="0" i="1" smtClean="0">
                            <a:latin typeface="Cambria Math" panose="02040503050406030204" pitchFamily="18" charset="0"/>
                            <a:cs typeface="Arial"/>
                          </a:rPr>
                        </m:ctrlPr>
                      </m:fPr>
                      <m:num>
                        <m:r>
                          <a:rPr lang="fr-FR" sz="1800" b="0" i="1" smtClean="0">
                            <a:latin typeface="Cambria Math" panose="02040503050406030204" pitchFamily="18" charset="0"/>
                            <a:cs typeface="Arial"/>
                          </a:rPr>
                          <m:t>10 ∗</m:t>
                        </m:r>
                        <m:r>
                          <a:rPr lang="fr-FR" sz="1800" b="0" i="1" smtClean="0">
                            <a:latin typeface="Cambria Math" panose="02040503050406030204" pitchFamily="18" charset="0"/>
                            <a:cs typeface="Arial"/>
                          </a:rPr>
                          <m:t>𝐹𝑃</m:t>
                        </m:r>
                        <m:r>
                          <a:rPr lang="fr-FR" sz="1800" b="0" i="1" smtClean="0">
                            <a:latin typeface="Cambria Math" panose="02040503050406030204" pitchFamily="18" charset="0"/>
                            <a:cs typeface="Arial"/>
                          </a:rPr>
                          <m:t>+</m:t>
                        </m:r>
                        <m:r>
                          <a:rPr lang="fr-FR" sz="1800" b="0" i="1" smtClean="0">
                            <a:latin typeface="Cambria Math" panose="02040503050406030204" pitchFamily="18" charset="0"/>
                            <a:cs typeface="Arial"/>
                          </a:rPr>
                          <m:t>𝐹𝑁</m:t>
                        </m:r>
                      </m:num>
                      <m:den>
                        <m:r>
                          <a:rPr lang="fr-FR" sz="1800" b="0" i="1" smtClean="0">
                            <a:latin typeface="Cambria Math" panose="02040503050406030204" pitchFamily="18" charset="0"/>
                            <a:cs typeface="Arial"/>
                          </a:rPr>
                          <m:t>𝑇𝑃</m:t>
                        </m:r>
                        <m:r>
                          <a:rPr lang="fr-FR" sz="1800" b="0" i="1" smtClean="0">
                            <a:latin typeface="Cambria Math" panose="02040503050406030204" pitchFamily="18" charset="0"/>
                            <a:cs typeface="Arial"/>
                          </a:rPr>
                          <m:t>+</m:t>
                        </m:r>
                        <m:r>
                          <a:rPr lang="fr-FR" sz="1800" b="0" i="1" smtClean="0">
                            <a:latin typeface="Cambria Math" panose="02040503050406030204" pitchFamily="18" charset="0"/>
                            <a:cs typeface="Arial"/>
                          </a:rPr>
                          <m:t>𝑇𝑁</m:t>
                        </m:r>
                        <m:r>
                          <a:rPr lang="fr-FR" sz="1800" b="0" i="1" smtClean="0">
                            <a:latin typeface="Cambria Math" panose="02040503050406030204" pitchFamily="18" charset="0"/>
                            <a:cs typeface="Arial"/>
                          </a:rPr>
                          <m:t>+</m:t>
                        </m:r>
                        <m:r>
                          <a:rPr lang="fr-FR" sz="1800" b="0" i="1" smtClean="0">
                            <a:latin typeface="Cambria Math" panose="02040503050406030204" pitchFamily="18" charset="0"/>
                            <a:cs typeface="Arial"/>
                          </a:rPr>
                          <m:t>𝐹𝑃</m:t>
                        </m:r>
                        <m:r>
                          <a:rPr lang="fr-FR" sz="1800" b="0" i="1" smtClean="0">
                            <a:latin typeface="Cambria Math" panose="02040503050406030204" pitchFamily="18" charset="0"/>
                            <a:cs typeface="Arial"/>
                          </a:rPr>
                          <m:t>+</m:t>
                        </m:r>
                        <m:r>
                          <a:rPr lang="fr-FR" sz="1800" b="0" i="1" smtClean="0">
                            <a:latin typeface="Cambria Math" panose="02040503050406030204" pitchFamily="18" charset="0"/>
                            <a:cs typeface="Arial"/>
                          </a:rPr>
                          <m:t>𝐹𝑁</m:t>
                        </m:r>
                      </m:den>
                    </m:f>
                  </m:oMath>
                </a14:m>
                <a:r>
                  <a:rPr lang="fr-FR" sz="1800" dirty="0" smtClean="0">
                    <a:latin typeface="Arial"/>
                    <a:cs typeface="Arial"/>
                  </a:rPr>
                  <a:t>)</a:t>
                </a:r>
                <a:endParaRPr lang="fr-FR" sz="1800" dirty="0">
                  <a:latin typeface="Arial"/>
                  <a:cs typeface="Arial"/>
                </a:endParaRPr>
              </a:p>
            </p:txBody>
          </p:sp>
        </mc:Choice>
        <mc:Fallback>
          <p:sp>
            <p:nvSpPr>
              <p:cNvPr id="11" name="Content Placeholder 2">
                <a:extLst>
                  <a:ext uri="{FF2B5EF4-FFF2-40B4-BE49-F238E27FC236}">
                    <a16:creationId xmlns:a16="http://schemas.microsoft.com/office/drawing/2014/main" xmlns="" xmlns:a14="http://schemas.microsoft.com/office/drawing/2010/main" id="{1B0C8FAF-56B8-4B64-AED7-5A6BB683B49A}"/>
                  </a:ext>
                </a:extLst>
              </p:cNvPr>
              <p:cNvSpPr txBox="1">
                <a:spLocks noRot="1" noChangeAspect="1" noMove="1" noResize="1" noEditPoints="1" noAdjustHandles="1" noChangeArrowheads="1" noChangeShapeType="1" noTextEdit="1"/>
              </p:cNvSpPr>
              <p:nvPr/>
            </p:nvSpPr>
            <p:spPr>
              <a:xfrm>
                <a:off x="246000" y="1161166"/>
                <a:ext cx="11825838" cy="5237839"/>
              </a:xfrm>
              <a:prstGeom prst="rect">
                <a:avLst/>
              </a:prstGeom>
              <a:blipFill rotWithShape="0">
                <a:blip r:embed="rId3"/>
                <a:stretch>
                  <a:fillRect l="-412" t="-1047"/>
                </a:stretch>
              </a:blipFill>
            </p:spPr>
            <p:txBody>
              <a:bodyPr/>
              <a:lstStyle/>
              <a:p>
                <a:r>
                  <a:rPr lang="en-GB">
                    <a:noFill/>
                  </a:rPr>
                  <a:t> </a:t>
                </a:r>
              </a:p>
            </p:txBody>
          </p:sp>
        </mc:Fallback>
      </mc:AlternateContent>
      <p:pic>
        <p:nvPicPr>
          <p:cNvPr id="4" name="Picture 3"/>
          <p:cNvPicPr>
            <a:picLocks noChangeAspect="1"/>
          </p:cNvPicPr>
          <p:nvPr/>
        </p:nvPicPr>
        <p:blipFill>
          <a:blip r:embed="rId4"/>
          <a:stretch>
            <a:fillRect/>
          </a:stretch>
        </p:blipFill>
        <p:spPr>
          <a:xfrm>
            <a:off x="7236856" y="2014334"/>
            <a:ext cx="4601706" cy="3923420"/>
          </a:xfrm>
          <a:prstGeom prst="rect">
            <a:avLst/>
          </a:prstGeom>
        </p:spPr>
      </p:pic>
    </p:spTree>
    <p:extLst>
      <p:ext uri="{BB962C8B-B14F-4D97-AF65-F5344CB8AC3E}">
        <p14:creationId xmlns:p14="http://schemas.microsoft.com/office/powerpoint/2010/main" val="42325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a:solidFill>
                  <a:schemeClr val="bg1"/>
                </a:solidFill>
                <a:latin typeface="Arial"/>
                <a:cs typeface="Arial"/>
              </a:rPr>
              <a:t>SHAP: Interprétation </a:t>
            </a:r>
            <a:r>
              <a:rPr lang="en-US" sz="3400" b="1" dirty="0" err="1">
                <a:solidFill>
                  <a:schemeClr val="bg1"/>
                </a:solidFill>
                <a:latin typeface="Arial"/>
                <a:cs typeface="Arial"/>
              </a:rPr>
              <a:t>globale</a:t>
            </a:r>
            <a:endParaRPr lang="en-US" dirty="0" err="1"/>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246000" y="1178701"/>
            <a:ext cx="11825838" cy="54918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sz="1800" b="1">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14/19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9"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21"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22"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622362" y="1094734"/>
            <a:ext cx="7762875" cy="5372100"/>
          </a:xfrm>
          <a:prstGeom prst="rect">
            <a:avLst/>
          </a:prstGeom>
        </p:spPr>
      </p:pic>
    </p:spTree>
    <p:extLst>
      <p:ext uri="{BB962C8B-B14F-4D97-AF65-F5344CB8AC3E}">
        <p14:creationId xmlns:p14="http://schemas.microsoft.com/office/powerpoint/2010/main" val="300865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a:solidFill>
                  <a:schemeClr val="bg1"/>
                </a:solidFill>
                <a:latin typeface="Arial"/>
                <a:cs typeface="Arial"/>
              </a:rPr>
              <a:t>SHAP: Interprétation Locale</a:t>
            </a:r>
            <a:endParaRPr lang="en-US" dirty="0">
              <a:solidFill>
                <a:schemeClr val="bg1"/>
              </a:solidFill>
            </a:endParaRPr>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141758" y="1178701"/>
            <a:ext cx="11930080" cy="531453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smtClean="0">
                <a:latin typeface="Arial"/>
                <a:cs typeface="Arial"/>
              </a:rPr>
              <a:t>SK_ID_CURR </a:t>
            </a:r>
            <a:r>
              <a:rPr lang="fr-FR" sz="1800" b="1" dirty="0">
                <a:latin typeface="Arial"/>
                <a:cs typeface="Arial"/>
              </a:rPr>
              <a:t>= </a:t>
            </a:r>
            <a:r>
              <a:rPr lang="fr-FR" sz="1800" dirty="0" smtClean="0">
                <a:latin typeface="Arial"/>
                <a:ea typeface="+mn-lt"/>
                <a:cs typeface="+mn-lt"/>
              </a:rPr>
              <a:t>100002</a:t>
            </a:r>
          </a:p>
          <a:p>
            <a:pPr marL="0" indent="0">
              <a:buNone/>
            </a:pPr>
            <a:endParaRPr lang="fr-FR" sz="1800" dirty="0">
              <a:latin typeface="Arial"/>
              <a:ea typeface="+mn-lt"/>
              <a:cs typeface="+mn-lt"/>
            </a:endParaRPr>
          </a:p>
          <a:p>
            <a:pPr marL="0" indent="0">
              <a:buNone/>
            </a:pPr>
            <a:endParaRPr lang="fr-FR" sz="1800" dirty="0" smtClean="0">
              <a:latin typeface="Arial"/>
              <a:ea typeface="+mn-lt"/>
              <a:cs typeface="+mn-lt"/>
            </a:endParaRPr>
          </a:p>
          <a:p>
            <a:pPr marL="0" indent="0">
              <a:buNone/>
            </a:pPr>
            <a:endParaRPr lang="fr-FR" sz="1800" dirty="0">
              <a:latin typeface="Arial"/>
              <a:ea typeface="+mn-lt"/>
              <a:cs typeface="+mn-lt"/>
            </a:endParaRPr>
          </a:p>
          <a:p>
            <a:pPr marL="0" indent="0">
              <a:buNone/>
            </a:pPr>
            <a:r>
              <a:rPr lang="fr-FR" sz="1800" b="1" dirty="0" smtClean="0">
                <a:latin typeface="Arial"/>
                <a:cs typeface="Arial"/>
              </a:rPr>
              <a:t>SK_ID_CURR </a:t>
            </a:r>
            <a:r>
              <a:rPr lang="fr-FR" sz="1800" b="1" dirty="0">
                <a:latin typeface="Arial"/>
                <a:cs typeface="Arial"/>
              </a:rPr>
              <a:t>= </a:t>
            </a:r>
            <a:r>
              <a:rPr lang="fr-FR" sz="1800" dirty="0" smtClean="0">
                <a:latin typeface="Arial"/>
                <a:ea typeface="+mn-lt"/>
                <a:cs typeface="+mn-lt"/>
              </a:rPr>
              <a:t>101156</a:t>
            </a:r>
            <a:endParaRPr lang="fr-FR" sz="1800" dirty="0">
              <a:latin typeface="Arial"/>
              <a:cs typeface="Arial"/>
            </a:endParaRPr>
          </a:p>
          <a:p>
            <a:pPr marL="0" indent="0">
              <a:buNone/>
            </a:pPr>
            <a:endParaRPr lang="fr-FR" sz="1800" dirty="0" smtClean="0">
              <a:latin typeface="Arial"/>
              <a:cs typeface="Arial"/>
            </a:endParaRPr>
          </a:p>
          <a:p>
            <a:pPr marL="0" indent="0">
              <a:buNone/>
            </a:pPr>
            <a:endParaRPr lang="fr-FR" sz="1800" dirty="0">
              <a:latin typeface="Arial"/>
              <a:cs typeface="Arial"/>
            </a:endParaRPr>
          </a:p>
          <a:p>
            <a:pPr marL="0" indent="0">
              <a:buNone/>
            </a:pPr>
            <a:endParaRPr lang="fr-FR" sz="1800" dirty="0" smtClean="0">
              <a:latin typeface="Arial"/>
              <a:cs typeface="Arial"/>
            </a:endParaRPr>
          </a:p>
          <a:p>
            <a:pPr marL="0" indent="0">
              <a:buNone/>
            </a:pPr>
            <a:endParaRPr lang="fr-FR" sz="1800" b="1" dirty="0" smtClean="0">
              <a:latin typeface="Arial"/>
              <a:cs typeface="Arial"/>
            </a:endParaRPr>
          </a:p>
          <a:p>
            <a:pPr marL="0" indent="0">
              <a:buNone/>
            </a:pPr>
            <a:r>
              <a:rPr lang="fr-FR" sz="1800" b="1" dirty="0" smtClean="0">
                <a:latin typeface="Arial"/>
                <a:cs typeface="Arial"/>
              </a:rPr>
              <a:t>SK_ID_CURR </a:t>
            </a:r>
            <a:r>
              <a:rPr lang="fr-FR" sz="1800" b="1" dirty="0">
                <a:latin typeface="Arial"/>
                <a:cs typeface="Arial"/>
              </a:rPr>
              <a:t>= </a:t>
            </a:r>
            <a:r>
              <a:rPr lang="fr-FR" sz="1800" dirty="0" smtClean="0">
                <a:latin typeface="Arial"/>
                <a:ea typeface="+mn-lt"/>
                <a:cs typeface="+mn-lt"/>
              </a:rPr>
              <a:t>102343</a:t>
            </a:r>
            <a:endParaRPr lang="fr-FR" sz="1800" dirty="0">
              <a:latin typeface="Arial"/>
              <a:cs typeface="Arial"/>
            </a:endParaRPr>
          </a:p>
          <a:p>
            <a:pPr marL="0" indent="0">
              <a:buNone/>
            </a:pPr>
            <a:endParaRPr lang="fr-FR" sz="1800" dirty="0" smtClean="0">
              <a:latin typeface="Arial"/>
              <a:cs typeface="Arial"/>
            </a:endParaRPr>
          </a:p>
          <a:p>
            <a:pPr marL="0" indent="0">
              <a:buNone/>
            </a:pPr>
            <a:endParaRPr lang="fr-FR" sz="1800" dirty="0">
              <a:latin typeface="Arial"/>
              <a:cs typeface="Arial"/>
            </a:endParaRPr>
          </a:p>
          <a:p>
            <a:pPr marL="0" indent="0">
              <a:buNone/>
            </a:pPr>
            <a:endParaRPr lang="fr-FR" sz="1800" dirty="0">
              <a:latin typeface="Arial"/>
              <a:cs typeface="Arial"/>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15/19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9"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21"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22"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292956" y="4985382"/>
            <a:ext cx="11653044" cy="1260000"/>
          </a:xfrm>
          <a:prstGeom prst="rect">
            <a:avLst/>
          </a:prstGeom>
        </p:spPr>
      </p:pic>
      <p:pic>
        <p:nvPicPr>
          <p:cNvPr id="5" name="Picture 4"/>
          <p:cNvPicPr>
            <a:picLocks noChangeAspect="1"/>
          </p:cNvPicPr>
          <p:nvPr/>
        </p:nvPicPr>
        <p:blipFill>
          <a:blip r:embed="rId4"/>
          <a:stretch>
            <a:fillRect/>
          </a:stretch>
        </p:blipFill>
        <p:spPr>
          <a:xfrm>
            <a:off x="246000" y="3205968"/>
            <a:ext cx="10986313" cy="1260000"/>
          </a:xfrm>
          <a:prstGeom prst="rect">
            <a:avLst/>
          </a:prstGeom>
        </p:spPr>
      </p:pic>
      <p:pic>
        <p:nvPicPr>
          <p:cNvPr id="6" name="Picture 5"/>
          <p:cNvPicPr>
            <a:picLocks noChangeAspect="1"/>
          </p:cNvPicPr>
          <p:nvPr/>
        </p:nvPicPr>
        <p:blipFill>
          <a:blip r:embed="rId5"/>
          <a:stretch>
            <a:fillRect/>
          </a:stretch>
        </p:blipFill>
        <p:spPr>
          <a:xfrm>
            <a:off x="218666" y="1462554"/>
            <a:ext cx="10570268" cy="1224000"/>
          </a:xfrm>
          <a:prstGeom prst="rect">
            <a:avLst/>
          </a:prstGeom>
        </p:spPr>
      </p:pic>
    </p:spTree>
    <p:extLst>
      <p:ext uri="{BB962C8B-B14F-4D97-AF65-F5344CB8AC3E}">
        <p14:creationId xmlns:p14="http://schemas.microsoft.com/office/powerpoint/2010/main" val="169193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a:solidFill>
                  <a:schemeClr val="bg1"/>
                </a:solidFill>
                <a:latin typeface="Arial" panose="020B0604020202020204" pitchFamily="34" charset="0"/>
                <a:cs typeface="Arial" panose="020B0604020202020204" pitchFamily="34" charset="0"/>
              </a:rPr>
              <a:t>Descriptions - Conclusions</a:t>
            </a: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16/19</a:t>
            </a:r>
            <a:endParaRPr lang="en-IN" sz="1600" b="1" dirty="0">
              <a:solidFill>
                <a:schemeClr val="bg1"/>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2"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8"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9"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graphicFrame>
        <p:nvGraphicFramePr>
          <p:cNvPr id="5" name="Table 4"/>
          <p:cNvGraphicFramePr>
            <a:graphicFrameLocks noGrp="1"/>
          </p:cNvGraphicFramePr>
          <p:nvPr>
            <p:extLst>
              <p:ext uri="{D42A27DB-BD31-4B8C-83A1-F6EECF244321}">
                <p14:modId xmlns:p14="http://schemas.microsoft.com/office/powerpoint/2010/main" val="3991906143"/>
              </p:ext>
            </p:extLst>
          </p:nvPr>
        </p:nvGraphicFramePr>
        <p:xfrm>
          <a:off x="245998" y="1178700"/>
          <a:ext cx="11700001" cy="4754880"/>
        </p:xfrm>
        <a:graphic>
          <a:graphicData uri="http://schemas.openxmlformats.org/drawingml/2006/table">
            <a:tbl>
              <a:tblPr firstRow="1" bandRow="1">
                <a:tableStyleId>{5C22544A-7EE6-4342-B048-85BDC9FD1C3A}</a:tableStyleId>
              </a:tblPr>
              <a:tblGrid>
                <a:gridCol w="3258255"/>
                <a:gridCol w="3410255"/>
                <a:gridCol w="5031491"/>
              </a:tblGrid>
              <a:tr h="300779">
                <a:tc>
                  <a:txBody>
                    <a:bodyPr/>
                    <a:lstStyle/>
                    <a:p>
                      <a:pPr algn="ctr"/>
                      <a:r>
                        <a:rPr lang="fr-FR" sz="2400" dirty="0" smtClean="0">
                          <a:latin typeface="Arial" panose="020B0604020202020204" pitchFamily="34" charset="0"/>
                          <a:cs typeface="Arial" panose="020B0604020202020204" pitchFamily="34" charset="0"/>
                        </a:rPr>
                        <a:t>Type</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400" dirty="0" smtClean="0">
                          <a:latin typeface="Arial" panose="020B0604020202020204" pitchFamily="34" charset="0"/>
                          <a:cs typeface="Arial" panose="020B0604020202020204" pitchFamily="34" charset="0"/>
                        </a:rPr>
                        <a:t>Application</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400" dirty="0" smtClean="0">
                          <a:latin typeface="Arial" panose="020B0604020202020204" pitchFamily="34" charset="0"/>
                          <a:cs typeface="Arial" panose="020B0604020202020204" pitchFamily="34" charset="0"/>
                        </a:rPr>
                        <a:t>Fonction</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4140">
                <a:tc>
                  <a:txBody>
                    <a:bodyPr/>
                    <a:lstStyle/>
                    <a:p>
                      <a:pPr algn="ctr"/>
                      <a:r>
                        <a:rPr lang="fr-FR" sz="2400" b="1" dirty="0" err="1" smtClean="0">
                          <a:latin typeface="Arial" panose="020B0604020202020204" pitchFamily="34" charset="0"/>
                          <a:cs typeface="Arial" panose="020B0604020202020204" pitchFamily="34" charset="0"/>
                        </a:rPr>
                        <a:t>Frontend</a:t>
                      </a:r>
                      <a:r>
                        <a:rPr lang="fr-FR" sz="2400" b="1" dirty="0" smtClean="0">
                          <a:latin typeface="Arial" panose="020B0604020202020204" pitchFamily="34" charset="0"/>
                          <a:cs typeface="Arial" panose="020B0604020202020204" pitchFamily="34" charset="0"/>
                        </a:rPr>
                        <a:t> application</a:t>
                      </a:r>
                      <a:endParaRPr lang="en-GB" sz="2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342900" indent="-342900" algn="l">
                        <a:buFont typeface="Arial" panose="020B0604020202020204" pitchFamily="34" charset="0"/>
                        <a:buChar char="•"/>
                      </a:pPr>
                      <a:r>
                        <a:rPr lang="fr-FR" sz="2400" baseline="0" dirty="0" smtClean="0">
                          <a:latin typeface="Arial" panose="020B0604020202020204" pitchFamily="34" charset="0"/>
                          <a:cs typeface="Arial" panose="020B0604020202020204" pitchFamily="34" charset="0"/>
                        </a:rPr>
                        <a:t>Prédiction de la décision sur la demande de prêt d’argent.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444179">
                <a:tc>
                  <a:txBody>
                    <a:bodyPr/>
                    <a:lstStyle/>
                    <a:p>
                      <a:pPr algn="ctr"/>
                      <a:r>
                        <a:rPr lang="fr-FR" sz="2400" b="1" dirty="0" err="1" smtClean="0">
                          <a:latin typeface="Arial" panose="020B0604020202020204" pitchFamily="34" charset="0"/>
                          <a:cs typeface="Arial" panose="020B0604020202020204" pitchFamily="34" charset="0"/>
                        </a:rPr>
                        <a:t>Backend</a:t>
                      </a:r>
                      <a:r>
                        <a:rPr lang="fr-FR" sz="2400" b="1" dirty="0" smtClean="0">
                          <a:latin typeface="Arial" panose="020B0604020202020204" pitchFamily="34" charset="0"/>
                          <a:cs typeface="Arial" panose="020B0604020202020204" pitchFamily="34" charset="0"/>
                        </a:rPr>
                        <a:t> application</a:t>
                      </a:r>
                      <a:endParaRPr lang="en-GB" sz="2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342900" indent="-342900" algn="l">
                        <a:buFont typeface="Arial" panose="020B0604020202020204" pitchFamily="34" charset="0"/>
                        <a:buChar char="•"/>
                      </a:pPr>
                      <a:r>
                        <a:rPr lang="fr-FR" sz="2400" dirty="0" smtClean="0">
                          <a:latin typeface="Arial" panose="020B0604020202020204" pitchFamily="34" charset="0"/>
                          <a:cs typeface="Arial" panose="020B0604020202020204" pitchFamily="34" charset="0"/>
                        </a:rPr>
                        <a:t>Affichage de la décision.</a:t>
                      </a:r>
                    </a:p>
                    <a:p>
                      <a:pPr marL="342900" indent="-342900" algn="l">
                        <a:buFont typeface="Arial" panose="020B0604020202020204" pitchFamily="34" charset="0"/>
                        <a:buChar char="•"/>
                      </a:pPr>
                      <a:r>
                        <a:rPr lang="fr-FR" sz="2400" dirty="0" smtClean="0">
                          <a:latin typeface="Arial" panose="020B0604020202020204" pitchFamily="34" charset="0"/>
                          <a:cs typeface="Arial" panose="020B0604020202020204" pitchFamily="34" charset="0"/>
                        </a:rPr>
                        <a:t>Comparaison avec des clients similaires.</a:t>
                      </a:r>
                    </a:p>
                    <a:p>
                      <a:pPr marL="342900" indent="-342900" algn="l">
                        <a:buFont typeface="Arial" panose="020B0604020202020204" pitchFamily="34" charset="0"/>
                        <a:buChar char="•"/>
                      </a:pPr>
                      <a:r>
                        <a:rPr lang="fr-FR" sz="2400" dirty="0" smtClean="0">
                          <a:latin typeface="Arial" panose="020B0604020202020204" pitchFamily="34" charset="0"/>
                          <a:cs typeface="Arial" panose="020B0604020202020204" pitchFamily="34" charset="0"/>
                        </a:rPr>
                        <a:t>Affichage de</a:t>
                      </a:r>
                      <a:r>
                        <a:rPr lang="fr-FR" sz="2400" baseline="0" dirty="0" smtClean="0">
                          <a:latin typeface="Arial" panose="020B0604020202020204" pitchFamily="34" charset="0"/>
                          <a:cs typeface="Arial" panose="020B0604020202020204" pitchFamily="34" charset="0"/>
                        </a:rPr>
                        <a:t> l’interprétation locale.</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130358">
                <a:tc>
                  <a:txBody>
                    <a:bodyPr/>
                    <a:lstStyle/>
                    <a:p>
                      <a:pPr algn="ctr"/>
                      <a:r>
                        <a:rPr lang="fr-FR" sz="2400" b="1" dirty="0" smtClean="0">
                          <a:latin typeface="Arial" panose="020B0604020202020204" pitchFamily="34" charset="0"/>
                          <a:cs typeface="Arial" panose="020B0604020202020204" pitchFamily="34" charset="0"/>
                        </a:rPr>
                        <a:t>Web</a:t>
                      </a:r>
                      <a:r>
                        <a:rPr lang="fr-FR" sz="2400" b="1" baseline="0" dirty="0" smtClean="0">
                          <a:latin typeface="Arial" panose="020B0604020202020204" pitchFamily="34" charset="0"/>
                          <a:cs typeface="Arial" panose="020B0604020202020204" pitchFamily="34" charset="0"/>
                        </a:rPr>
                        <a:t> </a:t>
                      </a:r>
                      <a:r>
                        <a:rPr lang="fr-FR" sz="2400" b="1" baseline="0" dirty="0" err="1" smtClean="0">
                          <a:latin typeface="Arial" panose="020B0604020202020204" pitchFamily="34" charset="0"/>
                          <a:cs typeface="Arial" panose="020B0604020202020204" pitchFamily="34" charset="0"/>
                        </a:rPr>
                        <a:t>deployment</a:t>
                      </a:r>
                      <a:endParaRPr lang="en-GB" sz="2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342900" indent="-342900" algn="l">
                        <a:buFont typeface="Arial" panose="020B0604020202020204" pitchFamily="34" charset="0"/>
                        <a:buChar char="•"/>
                      </a:pPr>
                      <a:r>
                        <a:rPr lang="fr-FR" sz="2400" dirty="0" smtClean="0">
                          <a:latin typeface="Arial" panose="020B0604020202020204" pitchFamily="34" charset="0"/>
                          <a:cs typeface="Arial" panose="020B0604020202020204" pitchFamily="34" charset="0"/>
                        </a:rPr>
                        <a:t>Déploiement</a:t>
                      </a:r>
                      <a:r>
                        <a:rPr lang="fr-FR" sz="2400" baseline="0" dirty="0" smtClean="0">
                          <a:latin typeface="Arial" panose="020B0604020202020204" pitchFamily="34" charset="0"/>
                          <a:cs typeface="Arial" panose="020B0604020202020204" pitchFamily="34" charset="0"/>
                        </a:rPr>
                        <a:t> de l’application </a:t>
                      </a:r>
                      <a:r>
                        <a:rPr lang="fr-FR" sz="2400" baseline="0" dirty="0" err="1" smtClean="0">
                          <a:latin typeface="Arial" panose="020B0604020202020204" pitchFamily="34" charset="0"/>
                          <a:cs typeface="Arial" panose="020B0604020202020204" pitchFamily="34" charset="0"/>
                        </a:rPr>
                        <a:t>backend</a:t>
                      </a:r>
                      <a:r>
                        <a:rPr lang="fr-FR" sz="2400" baseline="0" dirty="0" smtClean="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r>
                        <a:rPr lang="fr-FR" sz="2400" baseline="0" dirty="0" smtClean="0">
                          <a:latin typeface="Arial" panose="020B0604020202020204" pitchFamily="34" charset="0"/>
                          <a:cs typeface="Arial" panose="020B0604020202020204" pitchFamily="34" charset="0"/>
                        </a:rPr>
                        <a:t>Déploiement de l’application </a:t>
                      </a:r>
                      <a:r>
                        <a:rPr lang="fr-FR" sz="2400" baseline="0" dirty="0" err="1" smtClean="0">
                          <a:latin typeface="Arial" panose="020B0604020202020204" pitchFamily="34" charset="0"/>
                          <a:cs typeface="Arial" panose="020B0604020202020204" pitchFamily="34" charset="0"/>
                        </a:rPr>
                        <a:t>frontend</a:t>
                      </a:r>
                      <a:r>
                        <a:rPr lang="fr-FR" sz="2400" baseline="0" dirty="0" smtClean="0">
                          <a:latin typeface="Arial" panose="020B0604020202020204" pitchFamily="34" charset="0"/>
                          <a:cs typeface="Arial" panose="020B0604020202020204" pitchFamily="34" charset="0"/>
                        </a:rPr>
                        <a:t>.</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pic>
        <p:nvPicPr>
          <p:cNvPr id="1026" name="Picture 2" descr="FastAPI"/>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72" t="28116" r="9863" b="28109"/>
          <a:stretch/>
        </p:blipFill>
        <p:spPr bwMode="auto">
          <a:xfrm>
            <a:off x="3587962" y="1701897"/>
            <a:ext cx="3253032" cy="648000"/>
          </a:xfrm>
          <a:prstGeom prst="rect">
            <a:avLst/>
          </a:prstGeom>
          <a:solidFill>
            <a:schemeClr val="bg1"/>
          </a:solidFill>
        </p:spPr>
      </p:pic>
      <p:pic>
        <p:nvPicPr>
          <p:cNvPr id="1028" name="Picture 4" descr="Install Streamlit on Ubuntu 20.04 - HostnExtr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1924" b="21872"/>
          <a:stretch/>
        </p:blipFill>
        <p:spPr bwMode="auto">
          <a:xfrm>
            <a:off x="3988603" y="2873093"/>
            <a:ext cx="245175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3865243" y="4803099"/>
            <a:ext cx="2575110" cy="720000"/>
          </a:xfrm>
          <a:prstGeom prst="rect">
            <a:avLst/>
          </a:prstGeom>
        </p:spPr>
      </p:pic>
    </p:spTree>
    <p:extLst>
      <p:ext uri="{BB962C8B-B14F-4D97-AF65-F5344CB8AC3E}">
        <p14:creationId xmlns:p14="http://schemas.microsoft.com/office/powerpoint/2010/main" val="3121752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err="1" smtClean="0">
                <a:solidFill>
                  <a:schemeClr val="bg1"/>
                </a:solidFill>
                <a:latin typeface="Arial" panose="020B0604020202020204" pitchFamily="34" charset="0"/>
                <a:cs typeface="Arial" panose="020B0604020202020204" pitchFamily="34" charset="0"/>
              </a:rPr>
              <a:t>FastAPI</a:t>
            </a:r>
            <a:endParaRPr lang="en-US" sz="3400" b="1" dirty="0">
              <a:solidFill>
                <a:schemeClr val="bg1"/>
              </a:solidFill>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246000" y="1178701"/>
            <a:ext cx="11825838" cy="549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smtClean="0">
                <a:latin typeface="Arial" panose="020B0604020202020204" pitchFamily="34" charset="0"/>
                <a:cs typeface="Arial" panose="020B0604020202020204" pitchFamily="34" charset="0"/>
              </a:rPr>
              <a:t>Lien de l’</a:t>
            </a:r>
            <a:r>
              <a:rPr lang="fr-FR" sz="1800" b="1" dirty="0">
                <a:latin typeface="Arial" panose="020B0604020202020204" pitchFamily="34" charset="0"/>
                <a:cs typeface="Arial" panose="020B0604020202020204" pitchFamily="34" charset="0"/>
              </a:rPr>
              <a:t>exécution locale</a:t>
            </a:r>
            <a:r>
              <a:rPr lang="fr-FR" sz="1800" b="1" dirty="0" smtClean="0">
                <a:latin typeface="Arial" panose="020B0604020202020204" pitchFamily="34" charset="0"/>
                <a:cs typeface="Arial" panose="020B0604020202020204" pitchFamily="34" charset="0"/>
              </a:rPr>
              <a:t>:</a:t>
            </a:r>
            <a:r>
              <a:rPr lang="fr-FR" sz="1800" dirty="0" smtClean="0">
                <a:latin typeface="Arial" panose="020B0604020202020204" pitchFamily="34" charset="0"/>
                <a:cs typeface="Arial" panose="020B0604020202020204" pitchFamily="34" charset="0"/>
              </a:rPr>
              <a:t> </a:t>
            </a:r>
            <a:r>
              <a:rPr lang="fr-FR" sz="1800" dirty="0" smtClean="0">
                <a:latin typeface="Arial" panose="020B0604020202020204" pitchFamily="34" charset="0"/>
                <a:cs typeface="Arial" panose="020B0604020202020204" pitchFamily="34" charset="0"/>
                <a:hlinkClick r:id="rId3"/>
              </a:rPr>
              <a:t>http</a:t>
            </a:r>
            <a:r>
              <a:rPr lang="fr-FR" sz="1800" dirty="0">
                <a:latin typeface="Arial" panose="020B0604020202020204" pitchFamily="34" charset="0"/>
                <a:cs typeface="Arial" panose="020B0604020202020204" pitchFamily="34" charset="0"/>
                <a:hlinkClick r:id="rId3"/>
              </a:rPr>
              <a:t>://</a:t>
            </a:r>
            <a:r>
              <a:rPr lang="fr-FR" sz="1800" dirty="0" smtClean="0">
                <a:latin typeface="Arial" panose="020B0604020202020204" pitchFamily="34" charset="0"/>
                <a:cs typeface="Arial" panose="020B0604020202020204" pitchFamily="34" charset="0"/>
                <a:hlinkClick r:id="rId3"/>
              </a:rPr>
              <a:t>127.0.0.1:8000/docs</a:t>
            </a:r>
            <a:endParaRPr lang="fr-FR" sz="1800" dirty="0" smtClean="0">
              <a:latin typeface="Arial" panose="020B0604020202020204" pitchFamily="34" charset="0"/>
              <a:cs typeface="Arial" panose="020B0604020202020204" pitchFamily="34" charset="0"/>
            </a:endParaRPr>
          </a:p>
          <a:p>
            <a:pPr marL="0" indent="0">
              <a:buNone/>
            </a:pPr>
            <a:endParaRPr lang="fr-FR" sz="1800" dirty="0">
              <a:latin typeface="Arial" panose="020B0604020202020204" pitchFamily="34" charset="0"/>
              <a:cs typeface="Arial" panose="020B0604020202020204" pitchFamily="34" charset="0"/>
            </a:endParaRPr>
          </a:p>
          <a:p>
            <a:pPr marL="0" indent="0">
              <a:buNone/>
            </a:pPr>
            <a:endParaRPr lang="fr-FR" sz="1800" dirty="0" smtClean="0">
              <a:latin typeface="Arial" panose="020B0604020202020204" pitchFamily="34" charset="0"/>
              <a:cs typeface="Arial" panose="020B0604020202020204" pitchFamily="34" charset="0"/>
            </a:endParaRPr>
          </a:p>
          <a:p>
            <a:pPr marL="0" indent="0">
              <a:buNone/>
            </a:pPr>
            <a:endParaRPr lang="fr-FR" sz="1800" dirty="0">
              <a:latin typeface="Arial" panose="020B0604020202020204" pitchFamily="34" charset="0"/>
              <a:cs typeface="Arial" panose="020B0604020202020204" pitchFamily="34" charset="0"/>
            </a:endParaRPr>
          </a:p>
          <a:p>
            <a:pPr marL="0" indent="0">
              <a:buNone/>
            </a:pPr>
            <a:endParaRPr lang="fr-FR" sz="1800" dirty="0" smtClean="0">
              <a:latin typeface="Arial" panose="020B0604020202020204" pitchFamily="34" charset="0"/>
              <a:cs typeface="Arial" panose="020B0604020202020204" pitchFamily="34" charset="0"/>
            </a:endParaRPr>
          </a:p>
          <a:p>
            <a:pPr marL="0" indent="0">
              <a:buNone/>
            </a:pPr>
            <a:endParaRPr lang="fr-FR" sz="1800" dirty="0">
              <a:latin typeface="Arial" panose="020B0604020202020204" pitchFamily="34" charset="0"/>
              <a:cs typeface="Arial" panose="020B0604020202020204" pitchFamily="34" charset="0"/>
            </a:endParaRPr>
          </a:p>
          <a:p>
            <a:pPr marL="0" indent="0">
              <a:buNone/>
            </a:pPr>
            <a:endParaRPr lang="fr-FR" sz="1800" dirty="0" smtClean="0">
              <a:latin typeface="Arial" panose="020B0604020202020204" pitchFamily="34" charset="0"/>
              <a:cs typeface="Arial" panose="020B0604020202020204" pitchFamily="34" charset="0"/>
            </a:endParaRPr>
          </a:p>
          <a:p>
            <a:pPr marL="0" indent="0">
              <a:buNone/>
            </a:pPr>
            <a:r>
              <a:rPr lang="fr-FR" sz="1800" b="1" dirty="0" smtClean="0">
                <a:latin typeface="Arial" panose="020B0604020202020204" pitchFamily="34" charset="0"/>
                <a:cs typeface="Arial" panose="020B0604020202020204" pitchFamily="34" charset="0"/>
              </a:rPr>
              <a:t>Vérification de l’ID du client:		Décision sur la demande de prêt:</a:t>
            </a:r>
            <a:endParaRPr lang="fr-FR" sz="18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17/19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2"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8"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9"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4"/>
          <a:stretch>
            <a:fillRect/>
          </a:stretch>
        </p:blipFill>
        <p:spPr>
          <a:xfrm>
            <a:off x="246000" y="1548990"/>
            <a:ext cx="11659199" cy="2095608"/>
          </a:xfrm>
          <a:prstGeom prst="rect">
            <a:avLst/>
          </a:prstGeom>
        </p:spPr>
      </p:pic>
      <p:pic>
        <p:nvPicPr>
          <p:cNvPr id="4" name="Picture 3"/>
          <p:cNvPicPr>
            <a:picLocks noChangeAspect="1"/>
          </p:cNvPicPr>
          <p:nvPr/>
        </p:nvPicPr>
        <p:blipFill>
          <a:blip r:embed="rId5"/>
          <a:stretch>
            <a:fillRect/>
          </a:stretch>
        </p:blipFill>
        <p:spPr>
          <a:xfrm>
            <a:off x="451483" y="4272777"/>
            <a:ext cx="3028966" cy="720000"/>
          </a:xfrm>
          <a:prstGeom prst="rect">
            <a:avLst/>
          </a:prstGeom>
        </p:spPr>
      </p:pic>
      <p:pic>
        <p:nvPicPr>
          <p:cNvPr id="5" name="Picture 4"/>
          <p:cNvPicPr>
            <a:picLocks noChangeAspect="1"/>
          </p:cNvPicPr>
          <p:nvPr/>
        </p:nvPicPr>
        <p:blipFill rotWithShape="1">
          <a:blip r:embed="rId6"/>
          <a:srcRect t="39064"/>
          <a:stretch/>
        </p:blipFill>
        <p:spPr>
          <a:xfrm>
            <a:off x="451483" y="5181022"/>
            <a:ext cx="2355156" cy="1080000"/>
          </a:xfrm>
          <a:prstGeom prst="rect">
            <a:avLst/>
          </a:prstGeom>
        </p:spPr>
      </p:pic>
      <p:pic>
        <p:nvPicPr>
          <p:cNvPr id="6" name="Picture 5"/>
          <p:cNvPicPr>
            <a:picLocks noChangeAspect="1"/>
          </p:cNvPicPr>
          <p:nvPr/>
        </p:nvPicPr>
        <p:blipFill>
          <a:blip r:embed="rId7"/>
          <a:stretch>
            <a:fillRect/>
          </a:stretch>
        </p:blipFill>
        <p:spPr>
          <a:xfrm>
            <a:off x="4960054" y="4189002"/>
            <a:ext cx="5454199" cy="1980000"/>
          </a:xfrm>
          <a:prstGeom prst="rect">
            <a:avLst/>
          </a:prstGeom>
        </p:spPr>
      </p:pic>
    </p:spTree>
    <p:extLst>
      <p:ext uri="{BB962C8B-B14F-4D97-AF65-F5344CB8AC3E}">
        <p14:creationId xmlns:p14="http://schemas.microsoft.com/office/powerpoint/2010/main" val="3870232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xmlns="" id="{1B0C8FAF-56B8-4B64-AED7-5A6BB683B49A}"/>
              </a:ext>
            </a:extLst>
          </p:cNvPr>
          <p:cNvSpPr txBox="1">
            <a:spLocks/>
          </p:cNvSpPr>
          <p:nvPr/>
        </p:nvSpPr>
        <p:spPr>
          <a:xfrm>
            <a:off x="246000" y="1178701"/>
            <a:ext cx="11825838" cy="549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smtClean="0">
                <a:latin typeface="Arial" panose="020B0604020202020204" pitchFamily="34" charset="0"/>
                <a:cs typeface="Arial" panose="020B0604020202020204" pitchFamily="34" charset="0"/>
              </a:rPr>
              <a:t>Lien de l’</a:t>
            </a:r>
            <a:r>
              <a:rPr lang="fr-FR" sz="1800" b="1" dirty="0">
                <a:latin typeface="Arial" panose="020B0604020202020204" pitchFamily="34" charset="0"/>
                <a:cs typeface="Arial" panose="020B0604020202020204" pitchFamily="34" charset="0"/>
              </a:rPr>
              <a:t>exécution locale</a:t>
            </a:r>
            <a:r>
              <a:rPr lang="fr-FR" sz="1800" b="1" dirty="0" smtClean="0">
                <a:latin typeface="Arial" panose="020B0604020202020204" pitchFamily="34" charset="0"/>
                <a:cs typeface="Arial" panose="020B0604020202020204" pitchFamily="34" charset="0"/>
              </a:rPr>
              <a:t>:</a:t>
            </a:r>
            <a:r>
              <a:rPr lang="fr-FR" sz="1800" dirty="0" smtClean="0">
                <a:latin typeface="Arial" panose="020B0604020202020204" pitchFamily="34" charset="0"/>
                <a:cs typeface="Arial" panose="020B0604020202020204" pitchFamily="34" charset="0"/>
              </a:rPr>
              <a:t> </a:t>
            </a:r>
            <a:r>
              <a:rPr lang="fr-FR" sz="1800" dirty="0">
                <a:latin typeface="Arial" panose="020B0604020202020204" pitchFamily="34" charset="0"/>
                <a:cs typeface="Arial" panose="020B0604020202020204" pitchFamily="34" charset="0"/>
                <a:hlinkClick r:id="rId3"/>
              </a:rPr>
              <a:t>http://</a:t>
            </a:r>
            <a:r>
              <a:rPr lang="fr-FR" sz="1800" dirty="0" smtClean="0">
                <a:latin typeface="Arial" panose="020B0604020202020204" pitchFamily="34" charset="0"/>
                <a:cs typeface="Arial" panose="020B0604020202020204" pitchFamily="34" charset="0"/>
                <a:hlinkClick r:id="rId3"/>
              </a:rPr>
              <a:t>192.168.1.90:8501</a:t>
            </a:r>
            <a:endParaRPr lang="fr-FR" sz="1800" dirty="0" smtClean="0">
              <a:latin typeface="Arial" panose="020B0604020202020204" pitchFamily="34" charset="0"/>
              <a:cs typeface="Arial" panose="020B0604020202020204" pitchFamily="34" charset="0"/>
            </a:endParaRPr>
          </a:p>
          <a:p>
            <a:pPr marL="0" indent="0">
              <a:buNone/>
            </a:pPr>
            <a:endParaRPr lang="fr-FR" sz="1800" b="1" dirty="0" smtClean="0">
              <a:latin typeface="Arial" panose="020B0604020202020204" pitchFamily="34" charset="0"/>
              <a:cs typeface="Arial" panose="020B0604020202020204" pitchFamily="34" charset="0"/>
            </a:endParaRPr>
          </a:p>
          <a:p>
            <a:pPr marL="0" indent="0">
              <a:buNone/>
            </a:pPr>
            <a:r>
              <a:rPr lang="fr-FR" sz="1800" b="1" dirty="0" smtClean="0">
                <a:latin typeface="Arial" panose="020B0604020202020204" pitchFamily="34" charset="0"/>
                <a:cs typeface="Arial" panose="020B0604020202020204" pitchFamily="34" charset="0"/>
              </a:rPr>
              <a:t>Entrée de l’ID du client:				Influence des variables:</a:t>
            </a:r>
          </a:p>
          <a:p>
            <a:pPr marL="0" indent="0">
              <a:buNone/>
            </a:pPr>
            <a:endParaRPr lang="fr-FR" sz="1800" b="1" dirty="0">
              <a:latin typeface="Arial" panose="020B0604020202020204" pitchFamily="34" charset="0"/>
              <a:cs typeface="Arial" panose="020B0604020202020204" pitchFamily="34" charset="0"/>
            </a:endParaRPr>
          </a:p>
          <a:p>
            <a:pPr marL="0" indent="0">
              <a:buNone/>
            </a:pPr>
            <a:endParaRPr lang="fr-FR" sz="1800" b="1" dirty="0" smtClean="0">
              <a:latin typeface="Arial" panose="020B0604020202020204" pitchFamily="34" charset="0"/>
              <a:cs typeface="Arial" panose="020B0604020202020204" pitchFamily="34" charset="0"/>
            </a:endParaRPr>
          </a:p>
          <a:p>
            <a:pPr marL="0" indent="0">
              <a:buNone/>
            </a:pPr>
            <a:endParaRPr lang="fr-FR" sz="1800" b="1" dirty="0">
              <a:latin typeface="Arial" panose="020B0604020202020204" pitchFamily="34" charset="0"/>
              <a:cs typeface="Arial" panose="020B0604020202020204" pitchFamily="34" charset="0"/>
            </a:endParaRPr>
          </a:p>
          <a:p>
            <a:pPr marL="0" indent="0">
              <a:buNone/>
            </a:pPr>
            <a:endParaRPr lang="fr-FR" sz="1800" b="1" dirty="0" smtClean="0">
              <a:latin typeface="Arial" panose="020B0604020202020204" pitchFamily="34" charset="0"/>
              <a:cs typeface="Arial" panose="020B0604020202020204" pitchFamily="34" charset="0"/>
            </a:endParaRPr>
          </a:p>
          <a:p>
            <a:pPr marL="0" indent="0">
              <a:buNone/>
            </a:pPr>
            <a:endParaRPr lang="fr-FR" sz="1800" b="1" dirty="0" smtClean="0">
              <a:latin typeface="Arial" panose="020B0604020202020204" pitchFamily="34" charset="0"/>
              <a:cs typeface="Arial" panose="020B0604020202020204" pitchFamily="34" charset="0"/>
            </a:endParaRPr>
          </a:p>
          <a:p>
            <a:pPr marL="0" indent="0">
              <a:buNone/>
            </a:pPr>
            <a:r>
              <a:rPr lang="fr-FR" sz="1800" b="1" dirty="0" smtClean="0">
                <a:latin typeface="Arial" panose="020B0604020202020204" pitchFamily="34" charset="0"/>
                <a:cs typeface="Arial" panose="020B0604020202020204" pitchFamily="34" charset="0"/>
              </a:rPr>
              <a:t>Décision sur la demande de prêt:			Comparaison avec des client similaires:</a:t>
            </a:r>
            <a:endParaRPr lang="fr-FR" sz="1800" b="1"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err="1" smtClean="0">
                <a:solidFill>
                  <a:schemeClr val="bg1"/>
                </a:solidFill>
                <a:latin typeface="Arial" panose="020B0604020202020204" pitchFamily="34" charset="0"/>
                <a:cs typeface="Arial" panose="020B0604020202020204" pitchFamily="34" charset="0"/>
              </a:rPr>
              <a:t>Streamlit</a:t>
            </a:r>
            <a:endParaRPr lang="en-US" sz="3400" b="1"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18/19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1"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2"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8"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pic>
        <p:nvPicPr>
          <p:cNvPr id="8" name="Picture 7"/>
          <p:cNvPicPr>
            <a:picLocks noChangeAspect="1"/>
          </p:cNvPicPr>
          <p:nvPr/>
        </p:nvPicPr>
        <p:blipFill>
          <a:blip r:embed="rId4"/>
          <a:stretch>
            <a:fillRect/>
          </a:stretch>
        </p:blipFill>
        <p:spPr>
          <a:xfrm>
            <a:off x="563191" y="2340968"/>
            <a:ext cx="3880800" cy="1620000"/>
          </a:xfrm>
          <a:prstGeom prst="rect">
            <a:avLst/>
          </a:prstGeom>
        </p:spPr>
      </p:pic>
      <p:pic>
        <p:nvPicPr>
          <p:cNvPr id="9" name="Picture 8"/>
          <p:cNvPicPr>
            <a:picLocks noChangeAspect="1"/>
          </p:cNvPicPr>
          <p:nvPr/>
        </p:nvPicPr>
        <p:blipFill>
          <a:blip r:embed="rId5"/>
          <a:stretch>
            <a:fillRect/>
          </a:stretch>
        </p:blipFill>
        <p:spPr>
          <a:xfrm>
            <a:off x="597232" y="4540777"/>
            <a:ext cx="2792748" cy="1800000"/>
          </a:xfrm>
          <a:prstGeom prst="rect">
            <a:avLst/>
          </a:prstGeom>
        </p:spPr>
      </p:pic>
      <p:pic>
        <p:nvPicPr>
          <p:cNvPr id="14" name="Picture 13"/>
          <p:cNvPicPr>
            <a:picLocks noChangeAspect="1"/>
          </p:cNvPicPr>
          <p:nvPr/>
        </p:nvPicPr>
        <p:blipFill>
          <a:blip r:embed="rId6"/>
          <a:stretch>
            <a:fillRect/>
          </a:stretch>
        </p:blipFill>
        <p:spPr>
          <a:xfrm>
            <a:off x="5803876" y="2340968"/>
            <a:ext cx="6289412" cy="1620000"/>
          </a:xfrm>
          <a:prstGeom prst="rect">
            <a:avLst/>
          </a:prstGeom>
        </p:spPr>
      </p:pic>
      <p:pic>
        <p:nvPicPr>
          <p:cNvPr id="2050" name="Picture 2" descr="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03876" y="4540777"/>
            <a:ext cx="3232470"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7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a:solidFill>
                  <a:schemeClr val="bg1"/>
                </a:solidFill>
                <a:latin typeface="Arial" panose="020B0604020202020204" pitchFamily="34" charset="0"/>
                <a:cs typeface="Arial" panose="020B0604020202020204" pitchFamily="34" charset="0"/>
              </a:rPr>
              <a:t>Perspectives</a:t>
            </a:r>
          </a:p>
        </p:txBody>
      </p:sp>
      <p:sp>
        <p:nvSpPr>
          <p:cNvPr id="19" name="TextBox 18">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19/19</a:t>
            </a:r>
            <a:endParaRPr lang="en-IN" sz="1600" b="1" dirty="0">
              <a:solidFill>
                <a:schemeClr val="bg1"/>
              </a:solidFill>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6"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7"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8"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sp>
        <p:nvSpPr>
          <p:cNvPr id="3" name="TextBox 2">
            <a:extLst>
              <a:ext uri="{FF2B5EF4-FFF2-40B4-BE49-F238E27FC236}">
                <a16:creationId xmlns:a16="http://schemas.microsoft.com/office/drawing/2014/main" xmlns="" id="{12EFF02F-BE23-3063-27E7-6E249C3244D8}"/>
              </a:ext>
            </a:extLst>
          </p:cNvPr>
          <p:cNvSpPr txBox="1"/>
          <p:nvPr/>
        </p:nvSpPr>
        <p:spPr>
          <a:xfrm>
            <a:off x="249163" y="1189706"/>
            <a:ext cx="11705769" cy="48474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000"/>
              </a:spcAft>
            </a:pPr>
            <a:r>
              <a:rPr lang="fr-FR" dirty="0">
                <a:latin typeface="Arial"/>
                <a:ea typeface="+mn-lt"/>
                <a:cs typeface="+mn-lt"/>
              </a:rPr>
              <a:t>Les potentielles améliorations au modèle sont présentées ci- dessous </a:t>
            </a:r>
            <a:r>
              <a:rPr lang="fr-FR" dirty="0" smtClean="0">
                <a:latin typeface="Arial"/>
                <a:ea typeface="+mn-lt"/>
                <a:cs typeface="+mn-lt"/>
              </a:rPr>
              <a:t>:</a:t>
            </a:r>
          </a:p>
          <a:p>
            <a:pPr>
              <a:spcAft>
                <a:spcPts val="1000"/>
              </a:spcAft>
            </a:pPr>
            <a:endParaRPr lang="en-US" dirty="0">
              <a:latin typeface="Arial"/>
              <a:ea typeface="+mn-lt"/>
              <a:cs typeface="+mn-lt"/>
            </a:endParaRPr>
          </a:p>
          <a:p>
            <a:pPr marL="285750" indent="-285750">
              <a:spcAft>
                <a:spcPts val="1000"/>
              </a:spcAft>
              <a:buFont typeface="Arial"/>
              <a:buChar char="•"/>
            </a:pPr>
            <a:r>
              <a:rPr lang="fr-FR" b="1" dirty="0">
                <a:latin typeface="Arial"/>
                <a:ea typeface="+mn-lt"/>
                <a:cs typeface="+mn-lt"/>
              </a:rPr>
              <a:t>Données à disposition:</a:t>
            </a:r>
            <a:endParaRPr lang="en-US" b="1" dirty="0">
              <a:latin typeface="Arial"/>
              <a:ea typeface="+mn-lt"/>
              <a:cs typeface="+mn-lt"/>
            </a:endParaRPr>
          </a:p>
          <a:p>
            <a:pPr>
              <a:spcAft>
                <a:spcPts val="1000"/>
              </a:spcAft>
            </a:pPr>
            <a:r>
              <a:rPr lang="fr-FR" dirty="0">
                <a:latin typeface="Arial"/>
                <a:ea typeface="+mn-lt"/>
                <a:cs typeface="+mn-lt"/>
              </a:rPr>
              <a:t>           Le traitement des variables peut être amélioré. Plus des variables peuvent être prises en compte en</a:t>
            </a:r>
            <a:br>
              <a:rPr lang="fr-FR" dirty="0">
                <a:latin typeface="Arial"/>
                <a:ea typeface="+mn-lt"/>
                <a:cs typeface="+mn-lt"/>
              </a:rPr>
            </a:br>
            <a:r>
              <a:rPr lang="fr-FR" dirty="0">
                <a:latin typeface="Arial"/>
                <a:ea typeface="+mn-lt"/>
                <a:cs typeface="+mn-lt"/>
              </a:rPr>
              <a:t>           considérant les données provenant des autres </a:t>
            </a:r>
            <a:r>
              <a:rPr lang="fr-FR" dirty="0" err="1">
                <a:latin typeface="Arial"/>
                <a:ea typeface="+mn-lt"/>
                <a:cs typeface="+mn-lt"/>
              </a:rPr>
              <a:t>dataframes</a:t>
            </a:r>
            <a:r>
              <a:rPr lang="fr-FR" dirty="0">
                <a:latin typeface="Arial"/>
                <a:ea typeface="+mn-lt"/>
                <a:cs typeface="+mn-lt"/>
              </a:rPr>
              <a:t>.</a:t>
            </a:r>
            <a:endParaRPr lang="en-US" dirty="0">
              <a:latin typeface="Arial"/>
              <a:ea typeface="+mn-lt"/>
              <a:cs typeface="+mn-lt"/>
            </a:endParaRPr>
          </a:p>
          <a:p>
            <a:pPr>
              <a:spcAft>
                <a:spcPts val="1000"/>
              </a:spcAft>
            </a:pPr>
            <a:endParaRPr lang="fr-FR" dirty="0">
              <a:latin typeface="Arial"/>
              <a:ea typeface="+mn-lt"/>
              <a:cs typeface="+mn-lt"/>
            </a:endParaRPr>
          </a:p>
          <a:p>
            <a:pPr marL="285750" indent="-285750">
              <a:spcAft>
                <a:spcPts val="1000"/>
              </a:spcAft>
              <a:buFont typeface="Arial"/>
              <a:buChar char="•"/>
            </a:pPr>
            <a:r>
              <a:rPr lang="fr-FR" b="1" dirty="0">
                <a:latin typeface="Arial"/>
                <a:ea typeface="+mn-lt"/>
                <a:cs typeface="+mn-lt"/>
              </a:rPr>
              <a:t>Modélisation:</a:t>
            </a:r>
          </a:p>
          <a:p>
            <a:pPr>
              <a:spcAft>
                <a:spcPts val="1000"/>
              </a:spcAft>
            </a:pPr>
            <a:r>
              <a:rPr lang="fr-FR" dirty="0">
                <a:latin typeface="Arial"/>
                <a:ea typeface="+mn-lt"/>
                <a:cs typeface="+mn-lt"/>
              </a:rPr>
              <a:t>           </a:t>
            </a:r>
            <a:r>
              <a:rPr lang="fr-FR" dirty="0" smtClean="0">
                <a:latin typeface="Arial"/>
                <a:ea typeface="+mn-lt"/>
                <a:cs typeface="+mn-lt"/>
              </a:rPr>
              <a:t>Le modèle peut être amélioré afin de prédire moins des fausses positives. La </a:t>
            </a:r>
            <a:r>
              <a:rPr lang="fr-FR" dirty="0" err="1" smtClean="0">
                <a:latin typeface="Arial"/>
                <a:ea typeface="+mn-lt"/>
                <a:cs typeface="+mn-lt"/>
              </a:rPr>
              <a:t>métrics</a:t>
            </a:r>
            <a:r>
              <a:rPr lang="fr-FR" dirty="0" smtClean="0">
                <a:latin typeface="Arial"/>
                <a:ea typeface="+mn-lt"/>
                <a:cs typeface="+mn-lt"/>
              </a:rPr>
              <a:t> personnalisée peut </a:t>
            </a:r>
            <a:r>
              <a:rPr lang="fr-FR" dirty="0">
                <a:latin typeface="Arial"/>
                <a:ea typeface="+mn-lt"/>
                <a:cs typeface="+mn-lt"/>
              </a:rPr>
              <a:t/>
            </a:r>
            <a:br>
              <a:rPr lang="fr-FR" dirty="0">
                <a:latin typeface="Arial"/>
                <a:ea typeface="+mn-lt"/>
                <a:cs typeface="+mn-lt"/>
              </a:rPr>
            </a:br>
            <a:r>
              <a:rPr lang="fr-FR" dirty="0">
                <a:latin typeface="Arial"/>
                <a:ea typeface="+mn-lt"/>
                <a:cs typeface="+mn-lt"/>
              </a:rPr>
              <a:t>           </a:t>
            </a:r>
            <a:r>
              <a:rPr lang="fr-FR" dirty="0" smtClean="0">
                <a:latin typeface="Arial"/>
                <a:ea typeface="+mn-lt"/>
                <a:cs typeface="+mn-lt"/>
              </a:rPr>
              <a:t>être défini d’une autre manière ou forme.</a:t>
            </a:r>
            <a:endParaRPr lang="en-US" dirty="0">
              <a:latin typeface="Arial"/>
              <a:ea typeface="+mn-lt"/>
              <a:cs typeface="+mn-lt"/>
            </a:endParaRPr>
          </a:p>
          <a:p>
            <a:pPr>
              <a:spcAft>
                <a:spcPts val="1000"/>
              </a:spcAft>
            </a:pPr>
            <a:endParaRPr lang="fr-FR" dirty="0">
              <a:latin typeface="Arial"/>
              <a:ea typeface="+mn-lt"/>
              <a:cs typeface="+mn-lt"/>
            </a:endParaRPr>
          </a:p>
          <a:p>
            <a:pPr marL="285750" indent="-285750">
              <a:spcAft>
                <a:spcPts val="1000"/>
              </a:spcAft>
              <a:buFont typeface="Arial"/>
              <a:buChar char="•"/>
            </a:pPr>
            <a:r>
              <a:rPr lang="fr-FR" b="1" dirty="0" smtClean="0">
                <a:latin typeface="Arial"/>
                <a:ea typeface="+mn-lt"/>
                <a:cs typeface="+mn-lt"/>
              </a:rPr>
              <a:t>Interface:</a:t>
            </a:r>
            <a:endParaRPr lang="en-US" b="1" dirty="0">
              <a:latin typeface="Arial"/>
              <a:ea typeface="+mn-lt"/>
              <a:cs typeface="+mn-lt"/>
            </a:endParaRPr>
          </a:p>
          <a:p>
            <a:pPr>
              <a:spcAft>
                <a:spcPts val="1000"/>
              </a:spcAft>
            </a:pPr>
            <a:r>
              <a:rPr lang="fr-FR" dirty="0">
                <a:latin typeface="Arial"/>
                <a:ea typeface="+mn-lt"/>
                <a:cs typeface="+mn-lt"/>
              </a:rPr>
              <a:t>           L’interface du site peut être amélioré afin de le rendre plus 'user-</a:t>
            </a:r>
            <a:r>
              <a:rPr lang="fr-FR" dirty="0" err="1">
                <a:latin typeface="Arial"/>
                <a:ea typeface="+mn-lt"/>
                <a:cs typeface="+mn-lt"/>
              </a:rPr>
              <a:t>friendly</a:t>
            </a:r>
            <a:r>
              <a:rPr lang="fr-FR" dirty="0">
                <a:latin typeface="Arial"/>
                <a:ea typeface="+mn-lt"/>
                <a:cs typeface="+mn-lt"/>
              </a:rPr>
              <a:t>'. </a:t>
            </a:r>
            <a:r>
              <a:rPr lang="fr-FR" dirty="0" smtClean="0">
                <a:latin typeface="Arial"/>
                <a:ea typeface="+mn-lt"/>
                <a:cs typeface="+mn-lt"/>
              </a:rPr>
              <a:t>La visualisation des résultats</a:t>
            </a:r>
            <a:r>
              <a:rPr lang="fr-FR" dirty="0">
                <a:latin typeface="Arial"/>
                <a:ea typeface="+mn-lt"/>
                <a:cs typeface="+mn-lt"/>
              </a:rPr>
              <a:t/>
            </a:r>
            <a:br>
              <a:rPr lang="fr-FR" dirty="0">
                <a:latin typeface="Arial"/>
                <a:ea typeface="+mn-lt"/>
                <a:cs typeface="+mn-lt"/>
              </a:rPr>
            </a:br>
            <a:r>
              <a:rPr lang="fr-FR" dirty="0">
                <a:latin typeface="Arial"/>
                <a:ea typeface="+mn-lt"/>
                <a:cs typeface="+mn-lt"/>
              </a:rPr>
              <a:t>           </a:t>
            </a:r>
            <a:r>
              <a:rPr lang="fr-FR" dirty="0" smtClean="0">
                <a:latin typeface="Arial"/>
                <a:ea typeface="+mn-lt"/>
                <a:cs typeface="+mn-lt"/>
              </a:rPr>
              <a:t>peut </a:t>
            </a:r>
            <a:r>
              <a:rPr lang="fr-FR" dirty="0">
                <a:latin typeface="Arial"/>
                <a:ea typeface="+mn-lt"/>
                <a:cs typeface="+mn-lt"/>
              </a:rPr>
              <a:t>être améliorée en utilisant plus des outils et graphiques et par la représentation de plus </a:t>
            </a:r>
            <a:r>
              <a:rPr lang="fr-FR" dirty="0" smtClean="0">
                <a:latin typeface="Arial"/>
                <a:ea typeface="+mn-lt"/>
                <a:cs typeface="+mn-lt"/>
              </a:rPr>
              <a:t>des</a:t>
            </a:r>
            <a:r>
              <a:rPr lang="en-US" dirty="0"/>
              <a:t> </a:t>
            </a:r>
            <a:r>
              <a:rPr lang="fr-FR" dirty="0" smtClean="0">
                <a:latin typeface="Arial"/>
                <a:ea typeface="+mn-lt"/>
                <a:cs typeface="+mn-lt"/>
              </a:rPr>
              <a:t>variables</a:t>
            </a:r>
            <a:r>
              <a:rPr lang="fr-FR" dirty="0">
                <a:latin typeface="Arial"/>
                <a:ea typeface="+mn-lt"/>
                <a:cs typeface="+mn-lt"/>
              </a:rPr>
              <a:t>.</a:t>
            </a:r>
            <a:endParaRPr lang="fr-FR" dirty="0">
              <a:latin typeface="Arial"/>
              <a:cs typeface="Calibri"/>
            </a:endParaRPr>
          </a:p>
        </p:txBody>
      </p:sp>
    </p:spTree>
    <p:extLst>
      <p:ext uri="{BB962C8B-B14F-4D97-AF65-F5344CB8AC3E}">
        <p14:creationId xmlns:p14="http://schemas.microsoft.com/office/powerpoint/2010/main" val="21285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err="1">
                <a:solidFill>
                  <a:schemeClr val="bg1"/>
                </a:solidFill>
                <a:latin typeface="Arial" panose="020B0604020202020204" pitchFamily="34" charset="0"/>
                <a:cs typeface="Arial" panose="020B0604020202020204" pitchFamily="34" charset="0"/>
              </a:rPr>
              <a:t>Problématique</a:t>
            </a:r>
            <a:endParaRPr lang="en-US" sz="3400" b="1">
              <a:solidFill>
                <a:schemeClr val="bg1"/>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4"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5"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6"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a:solidFill>
                    <a:schemeClr val="tx1"/>
                  </a:solidFill>
                  <a:latin typeface="Arial" panose="020B0604020202020204" pitchFamily="34" charset="0"/>
                  <a:cs typeface="Arial" panose="020B0604020202020204" pitchFamily="34" charset="0"/>
                </a:rPr>
                <a:t>Problématique</a:t>
              </a:r>
              <a:endParaRPr lang="en-IN" b="1">
                <a:solidFill>
                  <a:schemeClr val="tx1"/>
                </a:solidFill>
                <a:latin typeface="Arial" panose="020B0604020202020204" pitchFamily="34" charset="0"/>
                <a:cs typeface="Arial" panose="020B0604020202020204" pitchFamily="34" charset="0"/>
              </a:endParaRPr>
            </a:p>
          </p:txBody>
        </p:sp>
      </p:gr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4055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2/19           </a:t>
            </a:r>
            <a:endParaRPr lang="en-IN" sz="1600" b="1" dirty="0">
              <a:solidFill>
                <a:schemeClr val="bg1"/>
              </a:solidFill>
              <a:latin typeface="Arial" panose="020B0604020202020204" pitchFamily="34" charset="0"/>
              <a:cs typeface="Arial" panose="020B0604020202020204" pitchFamily="34" charset="0"/>
            </a:endParaRPr>
          </a:p>
        </p:txBody>
      </p:sp>
      <p:pic>
        <p:nvPicPr>
          <p:cNvPr id="35" name="Picture 35" descr="Shape, circle&#10;&#10;Description automatically generated">
            <a:extLst>
              <a:ext uri="{FF2B5EF4-FFF2-40B4-BE49-F238E27FC236}">
                <a16:creationId xmlns:a16="http://schemas.microsoft.com/office/drawing/2014/main" xmlns="" id="{42A0FFC8-9EFC-76CD-BD10-282C92A88032}"/>
              </a:ext>
            </a:extLst>
          </p:cNvPr>
          <p:cNvPicPr>
            <a:picLocks noChangeAspect="1"/>
          </p:cNvPicPr>
          <p:nvPr/>
        </p:nvPicPr>
        <p:blipFill>
          <a:blip r:embed="rId3"/>
          <a:stretch>
            <a:fillRect/>
          </a:stretch>
        </p:blipFill>
        <p:spPr>
          <a:xfrm>
            <a:off x="5014686" y="1166139"/>
            <a:ext cx="1932821" cy="1816391"/>
          </a:xfrm>
          <a:prstGeom prst="rect">
            <a:avLst/>
          </a:prstGeom>
        </p:spPr>
      </p:pic>
      <p:sp>
        <p:nvSpPr>
          <p:cNvPr id="48" name="TextBox 47">
            <a:extLst>
              <a:ext uri="{FF2B5EF4-FFF2-40B4-BE49-F238E27FC236}">
                <a16:creationId xmlns:a16="http://schemas.microsoft.com/office/drawing/2014/main" xmlns="" id="{41536449-F7CE-9B4D-0C53-40AF48902A7E}"/>
              </a:ext>
            </a:extLst>
          </p:cNvPr>
          <p:cNvSpPr txBox="1"/>
          <p:nvPr/>
        </p:nvSpPr>
        <p:spPr>
          <a:xfrm>
            <a:off x="249162" y="3165966"/>
            <a:ext cx="11717866" cy="30982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Aft>
                <a:spcPts val="1000"/>
              </a:spcAft>
            </a:pPr>
            <a:r>
              <a:rPr lang="fr-FR" dirty="0">
                <a:latin typeface="Arial"/>
                <a:cs typeface="Segoe UI"/>
              </a:rPr>
              <a:t>La société "Prêt à dépenser" est une </a:t>
            </a:r>
            <a:r>
              <a:rPr lang="fr-FR" dirty="0" err="1">
                <a:latin typeface="Arial"/>
                <a:cs typeface="Segoe UI"/>
              </a:rPr>
              <a:t>sociéte</a:t>
            </a:r>
            <a:r>
              <a:rPr lang="fr-FR" dirty="0">
                <a:latin typeface="Arial"/>
                <a:cs typeface="Segoe UI"/>
              </a:rPr>
              <a:t> financière qui propose des prêts d'argent aux personnes ayant peu d'histoire de prêt. L'objectif de l'entreprise est d’éviter de prêter d’argent aux clients avec une grande risque de pas rembourser le prêt</a:t>
            </a:r>
            <a:r>
              <a:rPr lang="fr-FR" dirty="0" smtClean="0">
                <a:latin typeface="Arial"/>
                <a:cs typeface="Segoe UI"/>
              </a:rPr>
              <a:t>.</a:t>
            </a:r>
          </a:p>
          <a:p>
            <a:pPr algn="just">
              <a:spcAft>
                <a:spcPts val="1000"/>
              </a:spcAft>
            </a:pPr>
            <a:r>
              <a:rPr lang="fr-FR" dirty="0">
                <a:latin typeface="Arial"/>
                <a:cs typeface="Segoe UI"/>
              </a:rPr>
              <a:t> </a:t>
            </a:r>
            <a:r>
              <a:rPr lang="en-US" dirty="0">
                <a:latin typeface="Arial"/>
                <a:cs typeface="Segoe UI"/>
              </a:rPr>
              <a:t>​</a:t>
            </a:r>
            <a:endParaRPr lang="en-US" dirty="0">
              <a:cs typeface="Calibri"/>
            </a:endParaRPr>
          </a:p>
          <a:p>
            <a:pPr algn="just">
              <a:spcAft>
                <a:spcPts val="1000"/>
              </a:spcAft>
            </a:pPr>
            <a:r>
              <a:rPr lang="en-US" b="1" dirty="0" err="1">
                <a:latin typeface="Arial"/>
                <a:cs typeface="Segoe UI"/>
              </a:rPr>
              <a:t>Outil</a:t>
            </a:r>
            <a:r>
              <a:rPr lang="en-US" b="1" dirty="0">
                <a:latin typeface="Arial"/>
                <a:cs typeface="Segoe UI"/>
              </a:rPr>
              <a:t> de 'scoring </a:t>
            </a:r>
            <a:r>
              <a:rPr lang="en-US" b="1" dirty="0" err="1">
                <a:latin typeface="Arial"/>
                <a:cs typeface="Segoe UI"/>
              </a:rPr>
              <a:t>crédit</a:t>
            </a:r>
            <a:r>
              <a:rPr lang="en-US" b="1" dirty="0">
                <a:latin typeface="Arial"/>
                <a:cs typeface="Segoe UI"/>
              </a:rPr>
              <a:t>':</a:t>
            </a:r>
          </a:p>
          <a:p>
            <a:pPr algn="just">
              <a:spcAft>
                <a:spcPts val="1000"/>
              </a:spcAft>
            </a:pPr>
            <a:r>
              <a:rPr lang="fr-FR" dirty="0">
                <a:latin typeface="Arial"/>
                <a:cs typeface="Segoe UI"/>
              </a:rPr>
              <a:t>Un outil de ‘</a:t>
            </a:r>
            <a:r>
              <a:rPr lang="fr-FR" dirty="0" err="1">
                <a:latin typeface="Arial"/>
                <a:cs typeface="Segoe UI"/>
              </a:rPr>
              <a:t>scoring</a:t>
            </a:r>
            <a:r>
              <a:rPr lang="fr-FR" dirty="0">
                <a:latin typeface="Arial"/>
                <a:cs typeface="Segoe UI"/>
              </a:rPr>
              <a:t> crédit sera mise en place qui calculera la probabilité qu'un client rembourse ou pas son crédit. Cet outil se base sur les données comportementales des clients qu'ils ont obtenu.</a:t>
            </a:r>
          </a:p>
          <a:p>
            <a:pPr algn="just">
              <a:spcAft>
                <a:spcPts val="1000"/>
              </a:spcAft>
            </a:pPr>
            <a:r>
              <a:rPr lang="fr-FR" dirty="0">
                <a:latin typeface="Arial"/>
                <a:cs typeface="Segoe UI"/>
              </a:rPr>
              <a:t>Ensuite, un </a:t>
            </a:r>
            <a:r>
              <a:rPr lang="fr-FR" dirty="0" err="1">
                <a:latin typeface="Arial"/>
                <a:cs typeface="Segoe UI"/>
              </a:rPr>
              <a:t>dashboard</a:t>
            </a:r>
            <a:r>
              <a:rPr lang="fr-FR" dirty="0">
                <a:latin typeface="Arial"/>
                <a:cs typeface="Segoe UI"/>
              </a:rPr>
              <a:t> interactif sera développé qui permettra les clients de savoir pourquoi l’outil de </a:t>
            </a:r>
            <a:r>
              <a:rPr lang="fr-FR" dirty="0" err="1">
                <a:latin typeface="Arial"/>
                <a:cs typeface="Segoe UI"/>
              </a:rPr>
              <a:t>scoring</a:t>
            </a:r>
            <a:r>
              <a:rPr lang="fr-FR" dirty="0">
                <a:latin typeface="Arial"/>
                <a:cs typeface="Segoe UI"/>
              </a:rPr>
              <a:t> crédit a refusé ou accepté leur demande de prêt d’argent.​</a:t>
            </a:r>
            <a:endParaRPr lang="fr-FR" dirty="0">
              <a:cs typeface="Calibri" panose="020F0502020204030204"/>
            </a:endParaRPr>
          </a:p>
        </p:txBody>
      </p:sp>
    </p:spTree>
    <p:extLst>
      <p:ext uri="{BB962C8B-B14F-4D97-AF65-F5344CB8AC3E}">
        <p14:creationId xmlns:p14="http://schemas.microsoft.com/office/powerpoint/2010/main" val="44818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err="1">
                <a:solidFill>
                  <a:schemeClr val="bg1"/>
                </a:solidFill>
                <a:latin typeface="Arial"/>
                <a:cs typeface="Arial"/>
              </a:rPr>
              <a:t>Méthodologie</a:t>
            </a:r>
            <a:endParaRPr lang="en-US" dirty="0" err="1">
              <a:solidFill>
                <a:schemeClr val="bg1"/>
              </a:solidFill>
            </a:endParaRPr>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246000" y="1344070"/>
            <a:ext cx="11825838" cy="5314535"/>
          </a:xfrm>
          <a:prstGeom prst="rect">
            <a:avLst/>
          </a:prstGeom>
        </p:spPr>
        <p:txBody>
          <a:bodyPr vert="horz" lIns="91440" tIns="45720" rIns="91440" bIns="45720" numCol="1"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smtClean="0">
                <a:latin typeface="Arial"/>
                <a:cs typeface="Arial"/>
              </a:rPr>
              <a:t>Objectif</a:t>
            </a:r>
            <a:endParaRPr lang="en-US" dirty="0"/>
          </a:p>
          <a:p>
            <a:pPr marL="0" indent="0">
              <a:buNone/>
            </a:pPr>
            <a:r>
              <a:rPr lang="fr-FR" sz="1800" dirty="0">
                <a:latin typeface="Arial"/>
                <a:cs typeface="Arial"/>
              </a:rPr>
              <a:t>1) Traitement du jeu de données,</a:t>
            </a:r>
          </a:p>
          <a:p>
            <a:pPr marL="0" indent="0">
              <a:buNone/>
            </a:pPr>
            <a:r>
              <a:rPr lang="fr-FR" sz="1800" dirty="0">
                <a:latin typeface="Arial"/>
                <a:cs typeface="Arial"/>
              </a:rPr>
              <a:t>2) Modélisation du jeu de données afin de prédire la faillite ou non du client,</a:t>
            </a:r>
            <a:endParaRPr lang="fr-FR" dirty="0">
              <a:latin typeface="Calibri" panose="020F0502020204030204"/>
              <a:cs typeface="Calibri" panose="020F0502020204030204"/>
            </a:endParaRPr>
          </a:p>
          <a:p>
            <a:pPr marL="0" indent="0">
              <a:buNone/>
            </a:pPr>
            <a:r>
              <a:rPr lang="fr-FR" sz="1800" dirty="0">
                <a:latin typeface="Arial"/>
                <a:cs typeface="Arial"/>
              </a:rPr>
              <a:t>3) Définir une métrique personnalisé afin de limiter la prédiction de fausses positives</a:t>
            </a:r>
          </a:p>
          <a:p>
            <a:pPr marL="0" indent="0">
              <a:buNone/>
            </a:pPr>
            <a:r>
              <a:rPr lang="fr-FR" sz="1800" dirty="0">
                <a:latin typeface="Arial"/>
                <a:cs typeface="Arial"/>
              </a:rPr>
              <a:t>4) Interpréter les résultats du jeu de données,</a:t>
            </a:r>
            <a:endParaRPr lang="fr-FR" dirty="0">
              <a:latin typeface="Calibri" panose="020F0502020204030204"/>
              <a:cs typeface="Calibri" panose="020F0502020204030204"/>
            </a:endParaRPr>
          </a:p>
          <a:p>
            <a:pPr marL="0" indent="0">
              <a:buNone/>
            </a:pPr>
            <a:r>
              <a:rPr lang="fr-FR" sz="1800" dirty="0">
                <a:latin typeface="Arial"/>
                <a:cs typeface="Arial"/>
              </a:rPr>
              <a:t>5) Création d'un </a:t>
            </a:r>
            <a:r>
              <a:rPr lang="fr-FR" sz="1800" dirty="0" err="1">
                <a:latin typeface="Arial"/>
                <a:cs typeface="Arial"/>
              </a:rPr>
              <a:t>dashboard</a:t>
            </a:r>
            <a:r>
              <a:rPr lang="fr-FR" sz="1800" dirty="0">
                <a:latin typeface="Arial"/>
                <a:cs typeface="Arial"/>
              </a:rPr>
              <a:t> interactif afin de présenter les résultats de la décision aux clients.</a:t>
            </a: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4055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3/19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4"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5"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6"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a:solidFill>
                    <a:schemeClr val="tx1"/>
                  </a:solidFill>
                  <a:latin typeface="Arial" panose="020B0604020202020204" pitchFamily="34" charset="0"/>
                  <a:cs typeface="Arial" panose="020B0604020202020204" pitchFamily="34" charset="0"/>
                </a:rPr>
                <a:t>Problématique</a:t>
              </a:r>
              <a:endParaRPr lang="en-IN" b="1">
                <a:solidFill>
                  <a:schemeClr val="tx1"/>
                </a:solidFill>
                <a:latin typeface="Arial" panose="020B0604020202020204" pitchFamily="34" charset="0"/>
                <a:cs typeface="Arial" panose="020B0604020202020204" pitchFamily="34" charset="0"/>
              </a:endParaRPr>
            </a:p>
          </p:txBody>
        </p:sp>
      </p:grpSp>
      <p:graphicFrame>
        <p:nvGraphicFramePr>
          <p:cNvPr id="4" name="Diagram 3">
            <a:extLst>
              <a:ext uri="{FF2B5EF4-FFF2-40B4-BE49-F238E27FC236}">
                <a16:creationId xmlns:a16="http://schemas.microsoft.com/office/drawing/2014/main" xmlns="" id="{8ED3C7CF-C95E-C2F4-74A2-83299D86F3A5}"/>
              </a:ext>
            </a:extLst>
          </p:cNvPr>
          <p:cNvGraphicFramePr/>
          <p:nvPr>
            <p:extLst>
              <p:ext uri="{D42A27DB-BD31-4B8C-83A1-F6EECF244321}">
                <p14:modId xmlns:p14="http://schemas.microsoft.com/office/powerpoint/2010/main" val="1440148996"/>
              </p:ext>
            </p:extLst>
          </p:nvPr>
        </p:nvGraphicFramePr>
        <p:xfrm>
          <a:off x="887975" y="3427973"/>
          <a:ext cx="10532209" cy="2980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851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a:solidFill>
                  <a:schemeClr val="bg1"/>
                </a:solidFill>
                <a:latin typeface="Arial"/>
                <a:cs typeface="Arial"/>
              </a:rPr>
              <a:t>Jeu des </a:t>
            </a:r>
            <a:r>
              <a:rPr lang="en-US" sz="3400" b="1" dirty="0" err="1">
                <a:solidFill>
                  <a:schemeClr val="bg1"/>
                </a:solidFill>
                <a:latin typeface="Arial"/>
                <a:cs typeface="Arial"/>
              </a:rPr>
              <a:t>données</a:t>
            </a:r>
            <a:endParaRPr lang="en-US" sz="3400" b="1" dirty="0">
              <a:solidFill>
                <a:schemeClr val="bg1"/>
              </a:solidFill>
              <a:latin typeface="Arial"/>
              <a:cs typeface="Arial"/>
            </a:endParaRPr>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246000" y="1166605"/>
            <a:ext cx="11704806" cy="50549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latin typeface="Arial"/>
                <a:cs typeface="Arial"/>
              </a:rPr>
              <a:t>Jeu de données:</a:t>
            </a:r>
            <a:endParaRPr lang="fr-FR" sz="1800" b="1" dirty="0">
              <a:latin typeface="Arial" panose="020B0604020202020204" pitchFamily="34" charset="0"/>
              <a:cs typeface="Arial" panose="020B0604020202020204" pitchFamily="34" charset="0"/>
            </a:endParaRPr>
          </a:p>
          <a:p>
            <a:pPr marL="0" indent="0">
              <a:buNone/>
            </a:pPr>
            <a:r>
              <a:rPr lang="fr-FR" sz="1800" dirty="0">
                <a:latin typeface="Arial"/>
                <a:cs typeface="Arial"/>
              </a:rPr>
              <a:t>10 </a:t>
            </a:r>
            <a:r>
              <a:rPr lang="fr-FR" sz="1800" dirty="0" err="1">
                <a:latin typeface="Arial"/>
                <a:cs typeface="Arial"/>
              </a:rPr>
              <a:t>dataframes</a:t>
            </a:r>
            <a:r>
              <a:rPr lang="fr-FR" sz="1800" dirty="0">
                <a:latin typeface="Arial"/>
                <a:cs typeface="Arial"/>
              </a:rPr>
              <a:t> à disposition</a:t>
            </a:r>
          </a:p>
          <a:p>
            <a:pPr marL="0" indent="0">
              <a:buNone/>
            </a:pPr>
            <a:r>
              <a:rPr lang="fr-FR" sz="1800" dirty="0">
                <a:latin typeface="Arial"/>
                <a:cs typeface="Arial"/>
              </a:rPr>
              <a:t>Un </a:t>
            </a:r>
            <a:r>
              <a:rPr lang="fr-FR" sz="1800" dirty="0" err="1">
                <a:latin typeface="Arial"/>
                <a:cs typeface="Arial"/>
              </a:rPr>
              <a:t>dataframe</a:t>
            </a:r>
            <a:r>
              <a:rPr lang="fr-FR" sz="1800" dirty="0">
                <a:latin typeface="Arial"/>
                <a:cs typeface="Arial"/>
              </a:rPr>
              <a:t> '</a:t>
            </a:r>
            <a:r>
              <a:rPr lang="fr-FR" sz="1800" dirty="0" err="1">
                <a:latin typeface="Arial"/>
                <a:cs typeface="Arial"/>
              </a:rPr>
              <a:t>application_train</a:t>
            </a:r>
            <a:r>
              <a:rPr lang="fr-FR" sz="1800" dirty="0">
                <a:latin typeface="Arial"/>
                <a:cs typeface="Arial"/>
              </a:rPr>
              <a:t>' qui consiste la variable de sortie 'TARGET'.</a:t>
            </a:r>
          </a:p>
          <a:p>
            <a:pPr marL="0" indent="0">
              <a:buNone/>
            </a:pPr>
            <a:endParaRPr lang="fr-FR" sz="1800" dirty="0">
              <a:latin typeface="Arial"/>
              <a:cs typeface="Arial"/>
            </a:endParaRPr>
          </a:p>
          <a:p>
            <a:pPr marL="0" indent="0">
              <a:buNone/>
            </a:pPr>
            <a:r>
              <a:rPr lang="fr-FR" sz="1800" b="1" dirty="0" err="1">
                <a:latin typeface="Arial"/>
                <a:cs typeface="Arial"/>
              </a:rPr>
              <a:t>application_train</a:t>
            </a:r>
            <a:r>
              <a:rPr lang="fr-FR" sz="1800" b="1" dirty="0">
                <a:latin typeface="Arial"/>
                <a:cs typeface="Arial"/>
              </a:rPr>
              <a:t>:</a:t>
            </a:r>
          </a:p>
          <a:p>
            <a:pPr marL="0" indent="0">
              <a:buNone/>
            </a:pPr>
            <a:r>
              <a:rPr lang="fr-FR" sz="1800" dirty="0">
                <a:latin typeface="Arial"/>
                <a:cs typeface="Arial"/>
              </a:rPr>
              <a:t>307511 clients dans le </a:t>
            </a:r>
            <a:r>
              <a:rPr lang="fr-FR" sz="1800" dirty="0" err="1">
                <a:latin typeface="Arial"/>
                <a:cs typeface="Arial"/>
              </a:rPr>
              <a:t>dataframe</a:t>
            </a:r>
            <a:r>
              <a:rPr lang="fr-FR" sz="1800" dirty="0">
                <a:latin typeface="Arial"/>
                <a:cs typeface="Arial"/>
              </a:rPr>
              <a:t>.</a:t>
            </a:r>
          </a:p>
          <a:p>
            <a:pPr marL="0" indent="0">
              <a:buNone/>
            </a:pPr>
            <a:r>
              <a:rPr lang="fr-FR" sz="1800" dirty="0">
                <a:latin typeface="Arial"/>
                <a:cs typeface="Arial"/>
              </a:rPr>
              <a:t>Une variable d'entrée (SK_ID_CURR)</a:t>
            </a:r>
          </a:p>
          <a:p>
            <a:pPr marL="0" indent="0">
              <a:buNone/>
            </a:pPr>
            <a:r>
              <a:rPr lang="fr-FR" sz="1800" dirty="0">
                <a:latin typeface="Arial"/>
                <a:cs typeface="Arial"/>
              </a:rPr>
              <a:t>Une variable de sortie (TARGET)</a:t>
            </a:r>
          </a:p>
          <a:p>
            <a:pPr marL="0" indent="0">
              <a:buNone/>
            </a:pPr>
            <a:r>
              <a:rPr lang="fr-FR" sz="1800" dirty="0">
                <a:latin typeface="Arial"/>
                <a:cs typeface="Arial"/>
              </a:rPr>
              <a:t>120 variables des données</a:t>
            </a: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4055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4/19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4"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5"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6"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a:solidFill>
                    <a:schemeClr val="tx1"/>
                  </a:solidFill>
                  <a:latin typeface="Arial" panose="020B0604020202020204" pitchFamily="34" charset="0"/>
                  <a:cs typeface="Arial" panose="020B0604020202020204" pitchFamily="34" charset="0"/>
                </a:rPr>
                <a:t>Problématique</a:t>
              </a:r>
              <a:endParaRPr lang="en-IN" b="1">
                <a:solidFill>
                  <a:schemeClr val="tx1"/>
                </a:solidFill>
                <a:latin typeface="Arial" panose="020B0604020202020204" pitchFamily="34" charset="0"/>
                <a:cs typeface="Arial" panose="020B0604020202020204" pitchFamily="34" charset="0"/>
              </a:endParaRPr>
            </a:p>
          </p:txBody>
        </p:sp>
      </p:grpSp>
      <p:pic>
        <p:nvPicPr>
          <p:cNvPr id="3" name="Picture 4" descr="A picture containing icon&#10;&#10;Description automatically generated">
            <a:extLst>
              <a:ext uri="{FF2B5EF4-FFF2-40B4-BE49-F238E27FC236}">
                <a16:creationId xmlns:a16="http://schemas.microsoft.com/office/drawing/2014/main" xmlns="" id="{EC999CF3-1B04-6AFB-3EE9-D4608B0D2F1A}"/>
              </a:ext>
            </a:extLst>
          </p:cNvPr>
          <p:cNvPicPr>
            <a:picLocks noChangeAspect="1"/>
          </p:cNvPicPr>
          <p:nvPr/>
        </p:nvPicPr>
        <p:blipFill>
          <a:blip r:embed="rId3"/>
          <a:stretch>
            <a:fillRect/>
          </a:stretch>
        </p:blipFill>
        <p:spPr>
          <a:xfrm>
            <a:off x="4724400" y="4367181"/>
            <a:ext cx="2755295" cy="1848971"/>
          </a:xfrm>
          <a:prstGeom prst="rect">
            <a:avLst/>
          </a:prstGeom>
        </p:spPr>
      </p:pic>
    </p:spTree>
    <p:extLst>
      <p:ext uri="{BB962C8B-B14F-4D97-AF65-F5344CB8AC3E}">
        <p14:creationId xmlns:p14="http://schemas.microsoft.com/office/powerpoint/2010/main" val="351996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a:solidFill>
                  <a:schemeClr val="bg1"/>
                </a:solidFill>
                <a:latin typeface="Arial"/>
                <a:cs typeface="Arial"/>
              </a:rPr>
              <a:t>Variables du </a:t>
            </a:r>
            <a:r>
              <a:rPr lang="en-US" sz="3400" b="1" dirty="0" err="1">
                <a:solidFill>
                  <a:schemeClr val="bg1"/>
                </a:solidFill>
                <a:latin typeface="Arial"/>
                <a:cs typeface="Arial"/>
              </a:rPr>
              <a:t>dataframe</a:t>
            </a:r>
            <a:endParaRPr lang="en-US" dirty="0" err="1"/>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3218017" y="1351606"/>
            <a:ext cx="5755966" cy="5001454"/>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latin typeface="Arial"/>
                <a:cs typeface="Arial"/>
              </a:rPr>
              <a:t>Variables catégorielles : 16</a:t>
            </a:r>
          </a:p>
          <a:p>
            <a:pPr marL="0" indent="0">
              <a:buNone/>
            </a:pPr>
            <a:r>
              <a:rPr lang="fr-FR" sz="1800" b="1" dirty="0">
                <a:latin typeface="Arial"/>
                <a:cs typeface="Arial"/>
              </a:rPr>
              <a:t>Variables numériques : 106</a:t>
            </a:r>
          </a:p>
          <a:p>
            <a:pPr marL="0" indent="0">
              <a:buNone/>
            </a:pPr>
            <a:endParaRPr lang="fr-FR" sz="1800" b="1" dirty="0">
              <a:latin typeface="Arial" panose="020B0604020202020204" pitchFamily="34" charset="0"/>
              <a:cs typeface="Arial" panose="020B0604020202020204" pitchFamily="34" charset="0"/>
            </a:endParaRPr>
          </a:p>
          <a:p>
            <a:pPr marL="0" indent="0">
              <a:buNone/>
            </a:pPr>
            <a:r>
              <a:rPr lang="fr-FR" sz="1800" b="1" dirty="0">
                <a:latin typeface="Arial"/>
                <a:cs typeface="Arial"/>
              </a:rPr>
              <a:t>Données manquantes:</a:t>
            </a:r>
            <a:endParaRPr lang="fr-FR" sz="1800" b="1" dirty="0">
              <a:latin typeface="Arial" panose="020B0604020202020204" pitchFamily="34" charset="0"/>
              <a:cs typeface="Arial" panose="020B0604020202020204" pitchFamily="34" charset="0"/>
            </a:endParaRPr>
          </a:p>
          <a:p>
            <a:pPr marL="0" indent="0" algn="ctr">
              <a:buNone/>
            </a:pPr>
            <a:endParaRPr lang="fr-FR" sz="1800" dirty="0">
              <a:latin typeface="Arial" panose="020B0604020202020204" pitchFamily="34" charset="0"/>
              <a:cs typeface="Arial" panose="020B0604020202020204" pitchFamily="34" charset="0"/>
            </a:endParaRPr>
          </a:p>
          <a:p>
            <a:pPr marL="0" indent="0" algn="ctr">
              <a:buNone/>
            </a:pPr>
            <a:endParaRPr lang="fr-FR" sz="1800" dirty="0">
              <a:latin typeface="Arial" panose="020B0604020202020204" pitchFamily="34" charset="0"/>
              <a:cs typeface="Arial" panose="020B0604020202020204" pitchFamily="34" charset="0"/>
            </a:endParaRPr>
          </a:p>
          <a:p>
            <a:pPr marL="0" indent="0" algn="ctr">
              <a:buNone/>
            </a:pPr>
            <a:endParaRPr lang="fr-FR" sz="1800" dirty="0">
              <a:latin typeface="Arial" panose="020B0604020202020204" pitchFamily="34" charset="0"/>
              <a:cs typeface="Arial" panose="020B0604020202020204" pitchFamily="34" charset="0"/>
            </a:endParaRPr>
          </a:p>
          <a:p>
            <a:pPr marL="0" indent="0" algn="ctr">
              <a:buNone/>
            </a:pPr>
            <a:endParaRPr lang="fr-FR" sz="1800" dirty="0">
              <a:latin typeface="Arial" panose="020B0604020202020204" pitchFamily="34" charset="0"/>
              <a:cs typeface="Arial" panose="020B0604020202020204" pitchFamily="34" charset="0"/>
            </a:endParaRPr>
          </a:p>
          <a:p>
            <a:pPr marL="0" indent="0" algn="ctr">
              <a:buNone/>
            </a:pPr>
            <a:endParaRPr lang="fr-FR" sz="1800" dirty="0">
              <a:latin typeface="Arial" panose="020B0604020202020204" pitchFamily="34" charset="0"/>
              <a:cs typeface="Arial" panose="020B0604020202020204" pitchFamily="34" charset="0"/>
            </a:endParaRPr>
          </a:p>
          <a:p>
            <a:pPr marL="0" indent="0" algn="ctr">
              <a:buNone/>
            </a:pPr>
            <a:endParaRPr lang="fr-FR" sz="1800" dirty="0">
              <a:latin typeface="Arial" panose="020B0604020202020204" pitchFamily="34" charset="0"/>
              <a:cs typeface="Arial" panose="020B0604020202020204" pitchFamily="34" charset="0"/>
            </a:endParaRPr>
          </a:p>
          <a:p>
            <a:pPr marL="0" indent="0" algn="ctr">
              <a:buNone/>
            </a:pPr>
            <a:endParaRPr lang="fr-FR" sz="1800" dirty="0">
              <a:latin typeface="Arial" panose="020B0604020202020204" pitchFamily="34" charset="0"/>
              <a:cs typeface="Arial" panose="020B0604020202020204" pitchFamily="34" charset="0"/>
            </a:endParaRPr>
          </a:p>
          <a:p>
            <a:pPr marL="0" indent="0" algn="ctr">
              <a:buNone/>
            </a:pPr>
            <a:endParaRPr lang="fr-FR" sz="1800" dirty="0">
              <a:latin typeface="Arial" panose="020B0604020202020204" pitchFamily="34" charset="0"/>
              <a:cs typeface="Arial" panose="020B0604020202020204" pitchFamily="34" charset="0"/>
            </a:endParaRPr>
          </a:p>
          <a:p>
            <a:pPr marL="0" indent="0">
              <a:buNone/>
            </a:pPr>
            <a:r>
              <a:rPr lang="fr-FR" sz="1800" dirty="0">
                <a:latin typeface="Arial"/>
                <a:ea typeface="+mn-lt"/>
                <a:cs typeface="+mn-lt"/>
              </a:rPr>
              <a:t>50 variables avec plus de 30% des données manquantes</a:t>
            </a:r>
            <a:endParaRPr lang="fr-FR" dirty="0">
              <a:latin typeface="Arial"/>
              <a:ea typeface="+mn-lt"/>
              <a:cs typeface="Arial"/>
            </a:endParaRPr>
          </a:p>
          <a:p>
            <a:pPr marL="0" indent="0">
              <a:buNone/>
            </a:pPr>
            <a:r>
              <a:rPr lang="fr-FR" sz="1800" dirty="0">
                <a:latin typeface="Arial"/>
                <a:ea typeface="+mn-lt"/>
                <a:cs typeface="+mn-lt"/>
              </a:rPr>
              <a:t>67 variables avec des données manquantes</a:t>
            </a:r>
            <a:endParaRPr lang="fr-FR" dirty="0">
              <a:latin typeface="Arial"/>
              <a:ea typeface="+mn-lt"/>
              <a:cs typeface="Arial"/>
            </a:endParaRPr>
          </a:p>
          <a:p>
            <a:pPr marL="0" indent="0">
              <a:buNone/>
            </a:pPr>
            <a:r>
              <a:rPr lang="fr-FR" sz="1800" dirty="0">
                <a:latin typeface="Arial"/>
                <a:ea typeface="+mn-lt"/>
                <a:cs typeface="+mn-lt"/>
              </a:rPr>
              <a:t>55 variables sans données </a:t>
            </a:r>
            <a:r>
              <a:rPr lang="fr-FR" sz="1800" dirty="0" smtClean="0">
                <a:latin typeface="Arial"/>
                <a:ea typeface="+mn-lt"/>
                <a:cs typeface="+mn-lt"/>
              </a:rPr>
              <a:t>manquantes</a:t>
            </a:r>
            <a:endParaRPr lang="fr-FR" dirty="0">
              <a:latin typeface="Arial"/>
              <a:cs typeface="Arial"/>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4055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5/19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4"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5"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6"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a:solidFill>
                    <a:schemeClr val="tx1"/>
                  </a:solidFill>
                  <a:latin typeface="Arial" panose="020B0604020202020204" pitchFamily="34" charset="0"/>
                  <a:cs typeface="Arial" panose="020B0604020202020204" pitchFamily="34" charset="0"/>
                </a:rPr>
                <a:t>Problématique</a:t>
              </a:r>
              <a:endParaRPr lang="en-IN" b="1">
                <a:solidFill>
                  <a:schemeClr val="tx1"/>
                </a:solidFill>
                <a:latin typeface="Arial" panose="020B0604020202020204" pitchFamily="34" charset="0"/>
                <a:cs typeface="Arial" panose="020B0604020202020204" pitchFamily="34" charset="0"/>
              </a:endParaRPr>
            </a:p>
          </p:txBody>
        </p:sp>
      </p:grpSp>
      <p:pic>
        <p:nvPicPr>
          <p:cNvPr id="4" name="Picture 7" descr="Chart, scatter chart&#10;&#10;Description automatically generated">
            <a:extLst>
              <a:ext uri="{FF2B5EF4-FFF2-40B4-BE49-F238E27FC236}">
                <a16:creationId xmlns:a16="http://schemas.microsoft.com/office/drawing/2014/main" xmlns="" id="{A6ED8B30-04FD-EEC2-4CBE-720459081EBC}"/>
              </a:ext>
            </a:extLst>
          </p:cNvPr>
          <p:cNvPicPr>
            <a:picLocks noChangeAspect="1"/>
          </p:cNvPicPr>
          <p:nvPr/>
        </p:nvPicPr>
        <p:blipFill>
          <a:blip r:embed="rId3"/>
          <a:stretch>
            <a:fillRect/>
          </a:stretch>
        </p:blipFill>
        <p:spPr>
          <a:xfrm>
            <a:off x="3672581" y="2669602"/>
            <a:ext cx="3662438" cy="2754569"/>
          </a:xfrm>
          <a:prstGeom prst="rect">
            <a:avLst/>
          </a:prstGeom>
        </p:spPr>
      </p:pic>
    </p:spTree>
    <p:extLst>
      <p:ext uri="{BB962C8B-B14F-4D97-AF65-F5344CB8AC3E}">
        <p14:creationId xmlns:p14="http://schemas.microsoft.com/office/powerpoint/2010/main" val="139290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a:solidFill>
                  <a:schemeClr val="bg1"/>
                </a:solidFill>
                <a:latin typeface="Arial"/>
                <a:cs typeface="Arial"/>
              </a:rPr>
              <a:t>Variables </a:t>
            </a:r>
            <a:r>
              <a:rPr lang="en-US" sz="3400" b="1" dirty="0" err="1">
                <a:solidFill>
                  <a:schemeClr val="bg1"/>
                </a:solidFill>
                <a:latin typeface="Arial"/>
                <a:cs typeface="Arial"/>
              </a:rPr>
              <a:t>destinées</a:t>
            </a:r>
            <a:r>
              <a:rPr lang="en-US" sz="3400" b="1" dirty="0">
                <a:solidFill>
                  <a:schemeClr val="bg1"/>
                </a:solidFill>
                <a:latin typeface="Arial"/>
                <a:cs typeface="Arial"/>
              </a:rPr>
              <a:t> à </a:t>
            </a:r>
            <a:r>
              <a:rPr lang="en-US" sz="3400" b="1" dirty="0" err="1">
                <a:solidFill>
                  <a:schemeClr val="bg1"/>
                </a:solidFill>
                <a:latin typeface="Arial"/>
                <a:cs typeface="Arial"/>
              </a:rPr>
              <a:t>l'habitation</a:t>
            </a:r>
            <a:endParaRPr lang="en-US" dirty="0" err="1">
              <a:solidFill>
                <a:schemeClr val="bg1"/>
              </a:solidFill>
              <a:cs typeface="Calibri Light" panose="020F0302020204030204"/>
            </a:endParaRPr>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386769" y="1304204"/>
            <a:ext cx="11243256" cy="5204514"/>
          </a:xfrm>
          <a:prstGeom prst="rect">
            <a:avLst/>
          </a:prstGeom>
        </p:spPr>
        <p:txBody>
          <a:bodyPr vert="horz" lIns="91440" tIns="45720" rIns="91440" bIns="45720" numCol="2"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latin typeface="Arial"/>
                <a:cs typeface="Arial"/>
              </a:rPr>
              <a:t>Variables destinées à l'habitation                                       </a:t>
            </a:r>
            <a:endParaRPr lang="fr-FR" sz="1800" b="1" dirty="0">
              <a:latin typeface="Arial" panose="020B0604020202020204" pitchFamily="34" charset="0"/>
              <a:cs typeface="Arial" panose="020B0604020202020204" pitchFamily="34" charset="0"/>
            </a:endParaRPr>
          </a:p>
          <a:p>
            <a:pPr>
              <a:buNone/>
            </a:pPr>
            <a:r>
              <a:rPr lang="fr-FR" sz="1800" dirty="0">
                <a:latin typeface="Arial"/>
                <a:ea typeface="+mn-lt"/>
                <a:cs typeface="+mn-lt"/>
              </a:rPr>
              <a:t>47 variables d'habitation</a:t>
            </a:r>
            <a:endParaRPr lang="fr-FR" dirty="0">
              <a:latin typeface="Calibri" panose="020F0502020204030204"/>
              <a:ea typeface="+mn-lt"/>
              <a:cs typeface="+mn-lt"/>
            </a:endParaRPr>
          </a:p>
          <a:p>
            <a:pPr>
              <a:buNone/>
            </a:pPr>
            <a:r>
              <a:rPr lang="fr-FR" sz="1800" dirty="0">
                <a:latin typeface="Arial"/>
                <a:cs typeface="Calibri"/>
              </a:rPr>
              <a:t>Beaucoup des données manquantes</a:t>
            </a:r>
          </a:p>
          <a:p>
            <a:pPr>
              <a:buNone/>
            </a:pPr>
            <a:r>
              <a:rPr lang="fr-FR" sz="1800" dirty="0">
                <a:latin typeface="Arial"/>
                <a:cs typeface="Calibri"/>
              </a:rPr>
              <a:t>Suppression des variables d'habitation </a:t>
            </a:r>
          </a:p>
          <a:p>
            <a:pPr>
              <a:buNone/>
            </a:pPr>
            <a:r>
              <a:rPr lang="fr-FR" sz="1800" b="1" dirty="0">
                <a:latin typeface="Arial"/>
                <a:cs typeface="Arial"/>
              </a:rPr>
              <a:t>Données manquantes en %</a:t>
            </a:r>
            <a:endParaRPr lang="fr-FR" dirty="0"/>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4055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6/19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3"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4"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5"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pic>
        <p:nvPicPr>
          <p:cNvPr id="10" name="Picture 3" descr="Text&#10;&#10;Description automatically generated">
            <a:extLst>
              <a:ext uri="{FF2B5EF4-FFF2-40B4-BE49-F238E27FC236}">
                <a16:creationId xmlns:a16="http://schemas.microsoft.com/office/drawing/2014/main" xmlns="" id="{F3F094D9-0E91-5AEB-F29E-27430D9AABAA}"/>
              </a:ext>
            </a:extLst>
          </p:cNvPr>
          <p:cNvPicPr>
            <a:picLocks noChangeAspect="1"/>
          </p:cNvPicPr>
          <p:nvPr/>
        </p:nvPicPr>
        <p:blipFill rotWithShape="1">
          <a:blip r:embed="rId3"/>
          <a:srcRect t="-1" b="67958"/>
          <a:stretch/>
        </p:blipFill>
        <p:spPr>
          <a:xfrm>
            <a:off x="673042" y="3560708"/>
            <a:ext cx="3045916" cy="2333865"/>
          </a:xfrm>
          <a:prstGeom prst="rect">
            <a:avLst/>
          </a:prstGeom>
        </p:spPr>
      </p:pic>
      <p:pic>
        <p:nvPicPr>
          <p:cNvPr id="12" name="Picture 3" descr="Text&#10;&#10;Description automatically generated">
            <a:extLst>
              <a:ext uri="{FF2B5EF4-FFF2-40B4-BE49-F238E27FC236}">
                <a16:creationId xmlns:a16="http://schemas.microsoft.com/office/drawing/2014/main" xmlns="" id="{F3F094D9-0E91-5AEB-F29E-27430D9AABAA}"/>
              </a:ext>
            </a:extLst>
          </p:cNvPr>
          <p:cNvPicPr>
            <a:picLocks noChangeAspect="1"/>
          </p:cNvPicPr>
          <p:nvPr/>
        </p:nvPicPr>
        <p:blipFill rotWithShape="1">
          <a:blip r:embed="rId3"/>
          <a:srcRect t="63673"/>
          <a:stretch/>
        </p:blipFill>
        <p:spPr>
          <a:xfrm>
            <a:off x="8378578" y="3248650"/>
            <a:ext cx="3045916" cy="2645923"/>
          </a:xfrm>
          <a:prstGeom prst="rect">
            <a:avLst/>
          </a:prstGeom>
        </p:spPr>
      </p:pic>
      <p:pic>
        <p:nvPicPr>
          <p:cNvPr id="16" name="Picture 3" descr="Text&#10;&#10;Description automatically generated">
            <a:extLst>
              <a:ext uri="{FF2B5EF4-FFF2-40B4-BE49-F238E27FC236}">
                <a16:creationId xmlns:a16="http://schemas.microsoft.com/office/drawing/2014/main" xmlns="" id="{F3F094D9-0E91-5AEB-F29E-27430D9AABAA}"/>
              </a:ext>
            </a:extLst>
          </p:cNvPr>
          <p:cNvPicPr>
            <a:picLocks noChangeAspect="1"/>
          </p:cNvPicPr>
          <p:nvPr/>
        </p:nvPicPr>
        <p:blipFill rotWithShape="1">
          <a:blip r:embed="rId3"/>
          <a:srcRect t="31806" b="36151"/>
          <a:stretch/>
        </p:blipFill>
        <p:spPr>
          <a:xfrm>
            <a:off x="4350168" y="3560708"/>
            <a:ext cx="3045916" cy="2333865"/>
          </a:xfrm>
          <a:prstGeom prst="rect">
            <a:avLst/>
          </a:prstGeom>
        </p:spPr>
      </p:pic>
    </p:spTree>
    <p:extLst>
      <p:ext uri="{BB962C8B-B14F-4D97-AF65-F5344CB8AC3E}">
        <p14:creationId xmlns:p14="http://schemas.microsoft.com/office/powerpoint/2010/main" val="122315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a:solidFill>
                  <a:schemeClr val="bg1"/>
                </a:solidFill>
                <a:latin typeface="Arial"/>
                <a:cs typeface="Arial"/>
              </a:rPr>
              <a:t>Variables </a:t>
            </a:r>
            <a:r>
              <a:rPr lang="en-US" sz="3400" b="1" dirty="0" err="1">
                <a:solidFill>
                  <a:schemeClr val="bg1"/>
                </a:solidFill>
                <a:latin typeface="Arial"/>
                <a:cs typeface="Arial"/>
              </a:rPr>
              <a:t>simplifiées</a:t>
            </a:r>
            <a:endParaRPr lang="en-US" dirty="0" err="1"/>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245999" y="1167011"/>
            <a:ext cx="11562070" cy="53208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dirty="0">
                <a:latin typeface="Arial"/>
                <a:cs typeface="Arial"/>
              </a:rPr>
              <a:t>Nous définissons des variables simplifiées afin de remplacer plusieurs variables par une seule variable.</a:t>
            </a:r>
            <a:endParaRPr lang="en-US" sz="1600">
              <a:latin typeface="Arial"/>
              <a:cs typeface="Arial"/>
            </a:endParaRPr>
          </a:p>
          <a:p>
            <a:pPr marL="0" indent="0">
              <a:buNone/>
            </a:pPr>
            <a:r>
              <a:rPr lang="fr-FR" sz="1600" b="1" dirty="0">
                <a:latin typeface="Arial"/>
                <a:cs typeface="Arial"/>
              </a:rPr>
              <a:t>Variable '</a:t>
            </a:r>
            <a:r>
              <a:rPr lang="fr-FR" sz="1600" b="1" dirty="0" err="1">
                <a:latin typeface="Arial"/>
                <a:cs typeface="Arial"/>
              </a:rPr>
              <a:t>Enquiry</a:t>
            </a:r>
            <a:r>
              <a:rPr lang="fr-FR" sz="1600" b="1" dirty="0">
                <a:latin typeface="Arial"/>
                <a:cs typeface="Arial"/>
              </a:rPr>
              <a:t>':</a:t>
            </a:r>
          </a:p>
          <a:p>
            <a:pPr marL="0" indent="0">
              <a:buNone/>
            </a:pPr>
            <a:r>
              <a:rPr lang="fr-FR" sz="1600" dirty="0">
                <a:latin typeface="Arial"/>
                <a:ea typeface="+mn-lt"/>
                <a:cs typeface="Arial"/>
              </a:rPr>
              <a:t>Cette variable remplace 6 autres variables</a:t>
            </a:r>
            <a:endParaRPr lang="fr-FR" sz="1600" b="1">
              <a:latin typeface="Arial"/>
              <a:ea typeface="+mn-lt"/>
              <a:cs typeface="Arial"/>
            </a:endParaRPr>
          </a:p>
          <a:p>
            <a:pPr>
              <a:buNone/>
            </a:pPr>
            <a:r>
              <a:rPr lang="fr-FR" sz="1600" dirty="0">
                <a:latin typeface="Arial"/>
                <a:ea typeface="+mn-lt"/>
                <a:cs typeface="+mn-lt"/>
              </a:rPr>
              <a:t>'AMT_REQ_CREDIT_BUREAU_HOUR', 'AMT_REQ_CREDIT_BUREAU_DAY', 'AMT_REQ_CREDIT_BUREAU_WEEK',</a:t>
            </a:r>
          </a:p>
          <a:p>
            <a:pPr marL="0" indent="0">
              <a:buNone/>
            </a:pPr>
            <a:r>
              <a:rPr lang="fr-FR" sz="1600" dirty="0">
                <a:latin typeface="Arial"/>
                <a:ea typeface="+mn-lt"/>
                <a:cs typeface="+mn-lt"/>
              </a:rPr>
              <a:t>'AMT_REQ_CREDIT_BUREAU_MON', 'AMT_REQ_CREDIT_BUREAU_QRT', 'AMT_REQ_CREDIT_BUREAU_YEAR'</a:t>
            </a:r>
            <a:endParaRPr lang="fr-FR" sz="1600" dirty="0">
              <a:latin typeface="Arial"/>
              <a:cs typeface="Arial"/>
            </a:endParaRPr>
          </a:p>
          <a:p>
            <a:pPr marL="0" indent="0">
              <a:buNone/>
            </a:pPr>
            <a:r>
              <a:rPr lang="fr-FR" sz="1600" b="1" dirty="0">
                <a:latin typeface="Arial"/>
                <a:cs typeface="Arial"/>
              </a:rPr>
              <a:t>Variable 'Documents':</a:t>
            </a:r>
            <a:endParaRPr lang="fr-FR" sz="1600" dirty="0">
              <a:latin typeface="Arial"/>
              <a:ea typeface="+mn-lt"/>
              <a:cs typeface="+mn-lt"/>
            </a:endParaRPr>
          </a:p>
          <a:p>
            <a:pPr marL="0" indent="0">
              <a:buNone/>
            </a:pPr>
            <a:r>
              <a:rPr lang="fr-FR" sz="1600" dirty="0">
                <a:latin typeface="Arial"/>
                <a:ea typeface="+mn-lt"/>
                <a:cs typeface="Arial"/>
              </a:rPr>
              <a:t>Cette variable remplace 20 autres variables</a:t>
            </a:r>
          </a:p>
          <a:p>
            <a:pPr>
              <a:buNone/>
            </a:pPr>
            <a:r>
              <a:rPr lang="fr-FR" sz="1600" dirty="0">
                <a:latin typeface="Arial"/>
                <a:ea typeface="+mn-lt"/>
                <a:cs typeface="+mn-lt"/>
              </a:rPr>
              <a:t>'FLAG_DOCUMENT_2', 'FLAG_DOCUMENT_3', 'FLAG_DOCUMENT_4', 'FLAG_DOCUMENT_5', 'FLAG_DOCUMENT_6',</a:t>
            </a:r>
            <a:endParaRPr lang="fr-FR" sz="1600">
              <a:latin typeface="Arial"/>
              <a:cs typeface="Calibri"/>
            </a:endParaRPr>
          </a:p>
          <a:p>
            <a:pPr>
              <a:buNone/>
            </a:pPr>
            <a:r>
              <a:rPr lang="fr-FR" sz="1600" dirty="0">
                <a:latin typeface="Arial"/>
                <a:ea typeface="+mn-lt"/>
                <a:cs typeface="+mn-lt"/>
              </a:rPr>
              <a:t>'FLAG_DOCUMENT_7', 'FLAG_DOCUMENT_8', 'FLAG_DOCUMENT_9', 'FLAG_DOCUMENT_10', 'FLAG_DOCUMENT_11',</a:t>
            </a:r>
            <a:endParaRPr lang="en-US" sz="1600">
              <a:latin typeface="Arial"/>
              <a:ea typeface="+mn-lt"/>
              <a:cs typeface="+mn-lt"/>
            </a:endParaRPr>
          </a:p>
          <a:p>
            <a:pPr>
              <a:buNone/>
            </a:pPr>
            <a:r>
              <a:rPr lang="fr-FR" sz="1600" dirty="0">
                <a:latin typeface="Arial"/>
                <a:ea typeface="+mn-lt"/>
                <a:cs typeface="+mn-lt"/>
              </a:rPr>
              <a:t>'FLAG_DOCUMENT_12', 'FLAG_DOCUMENT_13', 'FLAG_DOCUMENT_14', 'FLAG_DOCUMENT_15',</a:t>
            </a:r>
            <a:endParaRPr lang="fr-FR" sz="1600" dirty="0">
              <a:latin typeface="Arial"/>
              <a:ea typeface="+mn-lt"/>
              <a:cs typeface="Arial"/>
            </a:endParaRPr>
          </a:p>
          <a:p>
            <a:pPr>
              <a:buNone/>
            </a:pPr>
            <a:r>
              <a:rPr lang="fr-FR" sz="1600" dirty="0">
                <a:latin typeface="Arial"/>
                <a:ea typeface="+mn-lt"/>
                <a:cs typeface="+mn-lt"/>
              </a:rPr>
              <a:t>'FLAG_DOCUMENT_16', 'FLAG_DOCUMENT_17', 'FLAG_DOCUMENT_18', 'FLAG_DOCUMENT_19', </a:t>
            </a:r>
            <a:endParaRPr lang="fr-FR" sz="1600" dirty="0">
              <a:latin typeface="Arial"/>
              <a:ea typeface="+mn-lt"/>
              <a:cs typeface="Arial"/>
            </a:endParaRPr>
          </a:p>
          <a:p>
            <a:pPr>
              <a:buNone/>
            </a:pPr>
            <a:r>
              <a:rPr lang="fr-FR" sz="1600" dirty="0">
                <a:latin typeface="Arial"/>
                <a:ea typeface="+mn-lt"/>
                <a:cs typeface="+mn-lt"/>
              </a:rPr>
              <a:t>'FLAG_DOCUMENT_20', 'FLAG_DOCUMENT_21'</a:t>
            </a:r>
            <a:endParaRPr lang="fr-FR" sz="1600">
              <a:latin typeface="Arial"/>
              <a:ea typeface="+mn-lt"/>
              <a:cs typeface="Arial"/>
            </a:endParaRPr>
          </a:p>
          <a:p>
            <a:pPr marL="0" indent="0">
              <a:buNone/>
            </a:pPr>
            <a:r>
              <a:rPr lang="fr-FR" sz="1600" b="1" dirty="0">
                <a:latin typeface="Arial"/>
                <a:cs typeface="Arial"/>
              </a:rPr>
              <a:t>Variable 'Contact':</a:t>
            </a:r>
            <a:endParaRPr lang="fr-FR" sz="1600" b="1">
              <a:latin typeface="Arial"/>
              <a:ea typeface="+mn-lt"/>
              <a:cs typeface="+mn-lt"/>
            </a:endParaRPr>
          </a:p>
          <a:p>
            <a:pPr marL="0" indent="0">
              <a:buNone/>
            </a:pPr>
            <a:r>
              <a:rPr lang="fr-FR" sz="1600" dirty="0">
                <a:latin typeface="Arial"/>
                <a:ea typeface="+mn-lt"/>
                <a:cs typeface="Arial"/>
              </a:rPr>
              <a:t>Cette variable remplace 5 autres variables</a:t>
            </a:r>
            <a:endParaRPr lang="fr-FR" sz="1600" b="1">
              <a:latin typeface="Arial"/>
              <a:ea typeface="+mn-lt"/>
              <a:cs typeface="Arial"/>
            </a:endParaRPr>
          </a:p>
          <a:p>
            <a:pPr marL="0" indent="0">
              <a:buNone/>
            </a:pPr>
            <a:r>
              <a:rPr lang="fr-FR" sz="1600" dirty="0">
                <a:latin typeface="Arial"/>
                <a:ea typeface="+mn-lt"/>
                <a:cs typeface="+mn-lt"/>
              </a:rPr>
              <a:t>'FLAG_MOBIL', 'FLAG_EMP_PHONE', 'FLAG_WORK_PHONE', 'FLAG_PHONE', 'FLAG_EMAIL'</a:t>
            </a: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7/19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8"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9"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21"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8092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a:solidFill>
                  <a:schemeClr val="bg1"/>
                </a:solidFill>
                <a:latin typeface="Arial"/>
                <a:cs typeface="Arial"/>
              </a:rPr>
              <a:t>Variables </a:t>
            </a:r>
            <a:r>
              <a:rPr lang="en-US" sz="3400" b="1" dirty="0" err="1">
                <a:solidFill>
                  <a:schemeClr val="bg1"/>
                </a:solidFill>
                <a:latin typeface="Arial"/>
                <a:cs typeface="Arial"/>
              </a:rPr>
              <a:t>numériques</a:t>
            </a:r>
            <a:endParaRPr lang="en-US" dirty="0" err="1"/>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8/19           </a:t>
            </a:r>
            <a:endParaRPr lang="en-IN" sz="1600" b="1" dirty="0">
              <a:solidFill>
                <a:schemeClr val="bg1"/>
              </a:solidFill>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xmlns="" id="{1B0C8FAF-56B8-4B64-AED7-5A6BB683B49A}"/>
              </a:ext>
            </a:extLst>
          </p:cNvPr>
          <p:cNvSpPr txBox="1">
            <a:spLocks/>
          </p:cNvSpPr>
          <p:nvPr/>
        </p:nvSpPr>
        <p:spPr>
          <a:xfrm>
            <a:off x="246000" y="1493605"/>
            <a:ext cx="11705397" cy="387952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a:latin typeface="Arial"/>
                <a:cs typeface="Arial"/>
              </a:rPr>
              <a:t>Suite au pré-traitement, nous avons 33 variables numériques.</a:t>
            </a:r>
          </a:p>
          <a:p>
            <a:pPr marL="0" indent="0">
              <a:buNone/>
            </a:pPr>
            <a:endParaRPr lang="fr-FR" sz="1800" dirty="0">
              <a:latin typeface="Arial"/>
              <a:cs typeface="Arial"/>
            </a:endParaRPr>
          </a:p>
          <a:p>
            <a:pPr marL="0" indent="0">
              <a:buNone/>
            </a:pPr>
            <a:r>
              <a:rPr lang="fr-FR" sz="1800" dirty="0">
                <a:latin typeface="Arial"/>
                <a:cs typeface="Arial"/>
              </a:rPr>
              <a:t>Les variables représentées en 'jours' sont converties en 'années'.</a:t>
            </a:r>
            <a:endParaRPr lang="fr-FR" sz="1800" dirty="0">
              <a:latin typeface="Arial" panose="020B0604020202020204" pitchFamily="34" charset="0"/>
              <a:cs typeface="Arial" panose="020B0604020202020204" pitchFamily="34" charset="0"/>
            </a:endParaRPr>
          </a:p>
          <a:p>
            <a:pPr marL="0" indent="0">
              <a:buNone/>
            </a:pPr>
            <a:endParaRPr lang="fr-FR" sz="1800" dirty="0">
              <a:latin typeface="Arial"/>
              <a:cs typeface="Arial"/>
            </a:endParaRPr>
          </a:p>
          <a:p>
            <a:pPr marL="0" indent="0">
              <a:buNone/>
            </a:pPr>
            <a:r>
              <a:rPr lang="fr-FR" sz="1800" dirty="0">
                <a:latin typeface="Arial"/>
                <a:cs typeface="Arial"/>
              </a:rPr>
              <a:t>Une nouvelle variable 'YEARS_EMPLOYED_%' est défini:</a:t>
            </a:r>
            <a:endParaRPr lang="fr-FR" sz="1800" dirty="0">
              <a:latin typeface="Arial" panose="020B0604020202020204" pitchFamily="34" charset="0"/>
              <a:cs typeface="Arial" panose="020B0604020202020204" pitchFamily="34" charset="0"/>
            </a:endParaRPr>
          </a:p>
          <a:p>
            <a:pPr marL="0" indent="0">
              <a:buNone/>
            </a:pPr>
            <a:r>
              <a:rPr lang="fr-FR" sz="1800" dirty="0">
                <a:latin typeface="Arial"/>
                <a:cs typeface="Arial"/>
              </a:rPr>
              <a:t>'YEARS_EMPLOYED_%' = 'YEARS_EMPLOYED' * 100 / ('YEARS_BIRTH) </a:t>
            </a:r>
            <a:endParaRPr lang="fr-FR" dirty="0"/>
          </a:p>
          <a:p>
            <a:pPr marL="0" indent="0">
              <a:buNone/>
            </a:pPr>
            <a:endParaRPr lang="fr-FR" sz="1800">
              <a:latin typeface="Arial" panose="020B0604020202020204" pitchFamily="34" charset="0"/>
              <a:cs typeface="Arial" panose="020B0604020202020204" pitchFamily="34" charset="0"/>
            </a:endParaRPr>
          </a:p>
          <a:p>
            <a:pPr marL="0" indent="0">
              <a:buNone/>
            </a:pPr>
            <a:r>
              <a:rPr lang="fr-FR" sz="1800" b="1" dirty="0">
                <a:latin typeface="Arial"/>
                <a:cs typeface="Arial"/>
              </a:rPr>
              <a:t>Traitement des données manquantes</a:t>
            </a:r>
          </a:p>
          <a:p>
            <a:pPr marL="0" indent="0">
              <a:buNone/>
            </a:pPr>
            <a:r>
              <a:rPr lang="fr-FR" sz="1800" dirty="0">
                <a:latin typeface="Arial"/>
                <a:cs typeface="Arial"/>
              </a:rPr>
              <a:t>Les données provenant des sources externes sont imputées avec la valeur médiane.</a:t>
            </a:r>
            <a:endParaRPr lang="fr-FR" sz="1800" dirty="0">
              <a:latin typeface="Arial" panose="020B0604020202020204" pitchFamily="34" charset="0"/>
              <a:cs typeface="Arial" panose="020B0604020202020204" pitchFamily="34" charset="0"/>
            </a:endParaRPr>
          </a:p>
          <a:p>
            <a:pPr marL="0" indent="0">
              <a:buNone/>
            </a:pPr>
            <a:r>
              <a:rPr lang="fr-FR" sz="1800" dirty="0">
                <a:latin typeface="Arial"/>
                <a:cs typeface="Arial"/>
              </a:rPr>
              <a:t>Les autres variables numériques sont imputées à l'aide du </a:t>
            </a:r>
            <a:r>
              <a:rPr lang="fr-FR" sz="1800" dirty="0" err="1">
                <a:latin typeface="Arial"/>
                <a:cs typeface="Arial"/>
              </a:rPr>
              <a:t>kNN</a:t>
            </a:r>
            <a:r>
              <a:rPr lang="fr-FR" sz="1800" dirty="0">
                <a:latin typeface="Arial"/>
                <a:cs typeface="Arial"/>
              </a:rPr>
              <a:t>-Imputer</a:t>
            </a:r>
          </a:p>
        </p:txBody>
      </p:sp>
      <p:grpSp>
        <p:nvGrpSpPr>
          <p:cNvPr id="13" name="Group 12">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4"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5"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7"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3730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65FBD-8559-4BC3-A810-29D920953354}"/>
              </a:ext>
            </a:extLst>
          </p:cNvPr>
          <p:cNvSpPr>
            <a:spLocks noGrp="1"/>
          </p:cNvSpPr>
          <p:nvPr>
            <p:ph type="title" idx="4294967295"/>
          </p:nvPr>
        </p:nvSpPr>
        <p:spPr>
          <a:xfrm>
            <a:off x="246000" y="310143"/>
            <a:ext cx="10515600" cy="868558"/>
          </a:xfrm>
        </p:spPr>
        <p:txBody>
          <a:bodyPr>
            <a:normAutofit/>
          </a:bodyPr>
          <a:lstStyle/>
          <a:p>
            <a:pPr>
              <a:lnSpc>
                <a:spcPct val="100000"/>
              </a:lnSpc>
            </a:pPr>
            <a:r>
              <a:rPr lang="en-US" sz="3400" b="1" dirty="0">
                <a:solidFill>
                  <a:schemeClr val="bg1"/>
                </a:solidFill>
                <a:latin typeface="Arial"/>
                <a:cs typeface="Arial"/>
              </a:rPr>
              <a:t>Variables </a:t>
            </a:r>
            <a:r>
              <a:rPr lang="en-US" sz="3400" b="1" dirty="0" err="1">
                <a:solidFill>
                  <a:schemeClr val="bg1"/>
                </a:solidFill>
                <a:latin typeface="Arial"/>
                <a:cs typeface="Arial"/>
              </a:rPr>
              <a:t>catégorielles</a:t>
            </a:r>
            <a:endParaRPr lang="en-US" sz="3400" b="1" dirty="0" err="1">
              <a:solidFill>
                <a:schemeClr val="bg1"/>
              </a:solidFill>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xmlns="" id="{1B0C8FAF-56B8-4B64-AED7-5A6BB683B49A}"/>
              </a:ext>
            </a:extLst>
          </p:cNvPr>
          <p:cNvSpPr txBox="1">
            <a:spLocks/>
          </p:cNvSpPr>
          <p:nvPr/>
        </p:nvSpPr>
        <p:spPr>
          <a:xfrm>
            <a:off x="244256" y="1171437"/>
            <a:ext cx="11825838" cy="54918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latin typeface="Arial"/>
                <a:cs typeface="Arial"/>
              </a:rPr>
              <a:t>Valeurs uniques des variables catégorielles:</a:t>
            </a:r>
            <a:endParaRPr lang="en-US" dirty="0"/>
          </a:p>
          <a:p>
            <a:pPr marL="0" indent="0">
              <a:buNone/>
            </a:pPr>
            <a:endParaRPr lang="fr-FR" sz="1800" b="1" dirty="0">
              <a:latin typeface="Arial"/>
              <a:cs typeface="Arial"/>
            </a:endParaRPr>
          </a:p>
          <a:p>
            <a:pPr marL="0" indent="0">
              <a:buNone/>
            </a:pPr>
            <a:endParaRPr lang="fr-FR" sz="1800" b="1" dirty="0">
              <a:latin typeface="Arial"/>
              <a:cs typeface="Arial"/>
            </a:endParaRPr>
          </a:p>
          <a:p>
            <a:pPr marL="0" indent="0">
              <a:buNone/>
            </a:pPr>
            <a:endParaRPr lang="fr-FR" sz="1800" b="1" dirty="0">
              <a:latin typeface="Arial"/>
              <a:cs typeface="Arial"/>
            </a:endParaRPr>
          </a:p>
          <a:p>
            <a:pPr marL="0" indent="0">
              <a:buNone/>
            </a:pPr>
            <a:endParaRPr lang="fr-FR" sz="1800" b="1" dirty="0">
              <a:latin typeface="Arial"/>
              <a:cs typeface="Arial"/>
            </a:endParaRPr>
          </a:p>
          <a:p>
            <a:pPr marL="0" indent="0">
              <a:buNone/>
            </a:pPr>
            <a:endParaRPr lang="fr-FR" sz="1800" b="1" dirty="0">
              <a:latin typeface="Arial"/>
              <a:cs typeface="Arial"/>
            </a:endParaRPr>
          </a:p>
          <a:p>
            <a:pPr marL="0" indent="0">
              <a:buNone/>
            </a:pPr>
            <a:endParaRPr lang="fr-FR" sz="1800" dirty="0">
              <a:latin typeface="Arial"/>
              <a:cs typeface="Arial"/>
            </a:endParaRPr>
          </a:p>
          <a:p>
            <a:pPr marL="0" indent="0">
              <a:buNone/>
            </a:pPr>
            <a:r>
              <a:rPr lang="fr-FR" sz="1800" dirty="0">
                <a:latin typeface="Arial"/>
                <a:cs typeface="Arial"/>
              </a:rPr>
              <a:t>Traitement manuel des variables '</a:t>
            </a:r>
            <a:r>
              <a:rPr lang="fr-FR" sz="1800" dirty="0">
                <a:latin typeface="Arial"/>
                <a:ea typeface="+mn-lt"/>
                <a:cs typeface="+mn-lt"/>
              </a:rPr>
              <a:t>WEEKDAY_APPR_PROCESS_START' et '</a:t>
            </a:r>
            <a:r>
              <a:rPr lang="fr-FR" sz="1800" dirty="0">
                <a:latin typeface="Arial"/>
                <a:ea typeface="+mn-lt"/>
                <a:cs typeface="Arial"/>
              </a:rPr>
              <a:t>NAME_TYPE_SUITE'</a:t>
            </a:r>
          </a:p>
          <a:p>
            <a:pPr marL="0" indent="0">
              <a:buNone/>
            </a:pPr>
            <a:r>
              <a:rPr lang="fr-FR" sz="1800" b="1" dirty="0" err="1">
                <a:latin typeface="Arial"/>
                <a:ea typeface="+mn-lt"/>
                <a:cs typeface="Arial"/>
              </a:rPr>
              <a:t>LabelEncoder</a:t>
            </a:r>
            <a:endParaRPr lang="en-US" sz="1800" dirty="0" err="1">
              <a:latin typeface="Arial"/>
              <a:ea typeface="+mn-lt"/>
              <a:cs typeface="+mn-lt"/>
            </a:endParaRPr>
          </a:p>
          <a:p>
            <a:pPr>
              <a:buNone/>
            </a:pPr>
            <a:r>
              <a:rPr lang="fr-FR" sz="1800" dirty="0">
                <a:latin typeface="Arial"/>
                <a:ea typeface="+mn-lt"/>
                <a:cs typeface="+mn-lt"/>
              </a:rPr>
              <a:t>'NAME_CONTRACT_TYPE', 'FLAG_OWN_CAR', 'FLAG_OWN_REALTY', 'CODE_GENDER',</a:t>
            </a:r>
          </a:p>
          <a:p>
            <a:pPr>
              <a:buNone/>
            </a:pPr>
            <a:r>
              <a:rPr lang="fr-FR" sz="1800" dirty="0">
                <a:latin typeface="Arial"/>
                <a:ea typeface="+mn-lt"/>
                <a:cs typeface="+mn-lt"/>
              </a:rPr>
              <a:t>'NAME_TYPE_SUITE', 'WEEKDAY_APPR_PROCESS_START'</a:t>
            </a:r>
            <a:endParaRPr lang="fr-FR" dirty="0">
              <a:latin typeface="Arial"/>
              <a:ea typeface="+mn-lt"/>
              <a:cs typeface="+mn-lt"/>
            </a:endParaRPr>
          </a:p>
          <a:p>
            <a:pPr marL="0" indent="0">
              <a:buNone/>
            </a:pPr>
            <a:r>
              <a:rPr lang="fr-FR" sz="1800" b="1" dirty="0" err="1">
                <a:latin typeface="Arial"/>
                <a:ea typeface="+mn-lt"/>
                <a:cs typeface="Arial"/>
              </a:rPr>
              <a:t>OneHotEncoder</a:t>
            </a:r>
            <a:endParaRPr lang="fr-FR" sz="1800" b="1">
              <a:latin typeface="Arial"/>
              <a:ea typeface="+mn-lt"/>
              <a:cs typeface="Arial"/>
            </a:endParaRPr>
          </a:p>
          <a:p>
            <a:pPr>
              <a:buNone/>
            </a:pPr>
            <a:r>
              <a:rPr lang="fr-FR" sz="1800" dirty="0">
                <a:latin typeface="Arial"/>
                <a:ea typeface="+mn-lt"/>
                <a:cs typeface="+mn-lt"/>
              </a:rPr>
              <a:t>'NAME_INCOME_TYPE', 'NAME_EDUCATION_TYPE', 'NAME_FAMILY_STATUS', 'NAME_HOUSING_TYPE',</a:t>
            </a:r>
          </a:p>
          <a:p>
            <a:pPr>
              <a:buNone/>
            </a:pPr>
            <a:r>
              <a:rPr lang="fr-FR" sz="1800" dirty="0">
                <a:latin typeface="Arial"/>
                <a:ea typeface="+mn-lt"/>
                <a:cs typeface="+mn-lt"/>
              </a:rPr>
              <a:t>'OCCUPATION_TYPE', 'ORGANIZATION_TYPE'</a:t>
            </a:r>
            <a:endParaRPr lang="fr-FR" dirty="0">
              <a:latin typeface="Arial"/>
              <a:ea typeface="+mn-lt"/>
              <a:cs typeface="+mn-lt"/>
            </a:endParaRPr>
          </a:p>
          <a:p>
            <a:pPr marL="0" indent="0">
              <a:buNone/>
            </a:pPr>
            <a:endParaRPr lang="fr-FR" sz="1800" dirty="0">
              <a:latin typeface="Arial"/>
              <a:ea typeface="+mn-lt"/>
              <a:cs typeface="+mn-lt"/>
            </a:endParaRPr>
          </a:p>
        </p:txBody>
      </p:sp>
      <p:sp>
        <p:nvSpPr>
          <p:cNvPr id="20" name="TextBox 19">
            <a:extLst>
              <a:ext uri="{FF2B5EF4-FFF2-40B4-BE49-F238E27FC236}">
                <a16:creationId xmlns:a16="http://schemas.microsoft.com/office/drawing/2014/main" xmlns="" id="{97E45519-7370-400C-95CF-530B68EC497E}"/>
              </a:ext>
            </a:extLst>
          </p:cNvPr>
          <p:cNvSpPr txBox="1"/>
          <p:nvPr/>
        </p:nvSpPr>
        <p:spPr>
          <a:xfrm>
            <a:off x="10604537" y="6493236"/>
            <a:ext cx="1587463" cy="338554"/>
          </a:xfrm>
          <a:prstGeom prst="rect">
            <a:avLst/>
          </a:prstGeom>
          <a:noFill/>
        </p:spPr>
        <p:txBody>
          <a:bodyPr wrap="square" rtlCol="0">
            <a:spAutoFit/>
          </a:bodyPr>
          <a:lstStyle/>
          <a:p>
            <a:r>
              <a:rPr lang="en-IN" sz="1600" b="1" dirty="0">
                <a:solidFill>
                  <a:schemeClr val="bg1"/>
                </a:solidFill>
                <a:latin typeface="Arial" panose="020B0604020202020204" pitchFamily="34" charset="0"/>
                <a:cs typeface="Arial" panose="020B0604020202020204" pitchFamily="34" charset="0"/>
              </a:rPr>
              <a:t>     Page </a:t>
            </a:r>
            <a:r>
              <a:rPr lang="en-IN" sz="1600" b="1" dirty="0" smtClean="0">
                <a:solidFill>
                  <a:schemeClr val="bg1"/>
                </a:solidFill>
                <a:latin typeface="Arial" panose="020B0604020202020204" pitchFamily="34" charset="0"/>
                <a:cs typeface="Arial" panose="020B0604020202020204" pitchFamily="34" charset="0"/>
              </a:rPr>
              <a:t>9/19          </a:t>
            </a:r>
            <a:endParaRPr lang="en-IN" sz="1600" b="1" dirty="0">
              <a:solidFill>
                <a:schemeClr val="bg1"/>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xmlns="" id="{9125D99D-8C28-4C5A-8A97-F307AD6BA811}"/>
              </a:ext>
            </a:extLst>
          </p:cNvPr>
          <p:cNvGrpSpPr/>
          <p:nvPr/>
        </p:nvGrpSpPr>
        <p:grpSpPr>
          <a:xfrm>
            <a:off x="246000" y="90456"/>
            <a:ext cx="11700000" cy="360000"/>
            <a:chOff x="2587067" y="115305"/>
            <a:chExt cx="7020000" cy="360000"/>
          </a:xfrm>
          <a:solidFill>
            <a:srgbClr val="FFC000">
              <a:alpha val="80000"/>
            </a:srgbClr>
          </a:solidFill>
        </p:grpSpPr>
        <p:sp>
          <p:nvSpPr>
            <p:cNvPr id="15" name="Arrow: Chevron 13">
              <a:extLst>
                <a:ext uri="{FF2B5EF4-FFF2-40B4-BE49-F238E27FC236}">
                  <a16:creationId xmlns:a16="http://schemas.microsoft.com/office/drawing/2014/main" xmlns="" id="{239E3E3D-B2E0-4BA1-ABD1-AC8B97BBAA93}"/>
                </a:ext>
              </a:extLst>
            </p:cNvPr>
            <p:cNvSpPr/>
            <p:nvPr/>
          </p:nvSpPr>
          <p:spPr>
            <a:xfrm>
              <a:off x="726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Dashboard interactif</a:t>
              </a:r>
              <a:endParaRPr lang="en-IN" b="1" dirty="0">
                <a:solidFill>
                  <a:schemeClr val="tx1"/>
                </a:solidFill>
                <a:latin typeface="Arial" panose="020B0604020202020204" pitchFamily="34" charset="0"/>
                <a:cs typeface="Arial" panose="020B0604020202020204" pitchFamily="34" charset="0"/>
              </a:endParaRPr>
            </a:p>
          </p:txBody>
        </p:sp>
        <p:sp>
          <p:nvSpPr>
            <p:cNvPr id="16" name="Arrow: Chevron 14">
              <a:extLst>
                <a:ext uri="{FF2B5EF4-FFF2-40B4-BE49-F238E27FC236}">
                  <a16:creationId xmlns:a16="http://schemas.microsoft.com/office/drawing/2014/main" xmlns="" id="{85312030-12B7-4B07-987F-FB44CC3C5EFB}"/>
                </a:ext>
              </a:extLst>
            </p:cNvPr>
            <p:cNvSpPr/>
            <p:nvPr/>
          </p:nvSpPr>
          <p:spPr>
            <a:xfrm>
              <a:off x="4927067" y="115305"/>
              <a:ext cx="2340000" cy="360000"/>
            </a:xfrm>
            <a:prstGeom prst="chevron">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Modélisation</a:t>
              </a:r>
              <a:endParaRPr lang="en-IN" b="1" dirty="0">
                <a:solidFill>
                  <a:schemeClr val="tx1"/>
                </a:solidFill>
                <a:latin typeface="Arial" panose="020B0604020202020204" pitchFamily="34" charset="0"/>
                <a:cs typeface="Arial" panose="020B0604020202020204" pitchFamily="34" charset="0"/>
              </a:endParaRPr>
            </a:p>
          </p:txBody>
        </p:sp>
        <p:sp>
          <p:nvSpPr>
            <p:cNvPr id="18" name="Arrow: Chevron 15">
              <a:extLst>
                <a:ext uri="{FF2B5EF4-FFF2-40B4-BE49-F238E27FC236}">
                  <a16:creationId xmlns:a16="http://schemas.microsoft.com/office/drawing/2014/main" xmlns="" id="{D15A877B-B801-4C6B-837D-641DFD87BC1E}"/>
                </a:ext>
              </a:extLst>
            </p:cNvPr>
            <p:cNvSpPr/>
            <p:nvPr/>
          </p:nvSpPr>
          <p:spPr>
            <a:xfrm>
              <a:off x="2587067" y="115305"/>
              <a:ext cx="2340000" cy="360000"/>
            </a:xfrm>
            <a:prstGeom prst="chevron">
              <a:avLst/>
            </a:prstGeom>
            <a:solidFill>
              <a:schemeClr val="bg1">
                <a:lumMod val="95000"/>
              </a:schemeClr>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Problématique</a:t>
              </a:r>
              <a:endParaRPr lang="en-IN" b="1" dirty="0">
                <a:solidFill>
                  <a:schemeClr val="tx1"/>
                </a:solidFill>
                <a:latin typeface="Arial" panose="020B0604020202020204" pitchFamily="34" charset="0"/>
                <a:cs typeface="Arial" panose="020B0604020202020204" pitchFamily="34" charset="0"/>
              </a:endParaRPr>
            </a:p>
          </p:txBody>
        </p:sp>
      </p:grpSp>
      <p:pic>
        <p:nvPicPr>
          <p:cNvPr id="3" name="Picture 4" descr="Text&#10;&#10;Description automatically generated">
            <a:extLst>
              <a:ext uri="{FF2B5EF4-FFF2-40B4-BE49-F238E27FC236}">
                <a16:creationId xmlns:a16="http://schemas.microsoft.com/office/drawing/2014/main" xmlns="" id="{2F960DC9-5508-323D-D0E7-BE8BF4054765}"/>
              </a:ext>
            </a:extLst>
          </p:cNvPr>
          <p:cNvPicPr>
            <a:picLocks noChangeAspect="1"/>
          </p:cNvPicPr>
          <p:nvPr/>
        </p:nvPicPr>
        <p:blipFill>
          <a:blip r:embed="rId3"/>
          <a:stretch>
            <a:fillRect/>
          </a:stretch>
        </p:blipFill>
        <p:spPr>
          <a:xfrm>
            <a:off x="309638" y="1504179"/>
            <a:ext cx="2743200" cy="2305150"/>
          </a:xfrm>
          <a:prstGeom prst="rect">
            <a:avLst/>
          </a:prstGeom>
        </p:spPr>
      </p:pic>
    </p:spTree>
    <p:extLst>
      <p:ext uri="{BB962C8B-B14F-4D97-AF65-F5344CB8AC3E}">
        <p14:creationId xmlns:p14="http://schemas.microsoft.com/office/powerpoint/2010/main" val="1367843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777</Words>
  <Application>Microsoft Office PowerPoint</Application>
  <PresentationFormat>Widescreen</PresentationFormat>
  <Paragraphs>295</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Segoe UI</vt:lpstr>
      <vt:lpstr>Office Theme</vt:lpstr>
      <vt:lpstr>Implémenter un modèle de scoring</vt:lpstr>
      <vt:lpstr>Problématique</vt:lpstr>
      <vt:lpstr>Méthodologie</vt:lpstr>
      <vt:lpstr>Jeu des données</vt:lpstr>
      <vt:lpstr>Variables du dataframe</vt:lpstr>
      <vt:lpstr>Variables destinées à l'habitation</vt:lpstr>
      <vt:lpstr>Variables simplifiées</vt:lpstr>
      <vt:lpstr>Variables numériques</vt:lpstr>
      <vt:lpstr>Variables catégorielles</vt:lpstr>
      <vt:lpstr>Sélection des features</vt:lpstr>
      <vt:lpstr>Modélisation avec différents modèles</vt:lpstr>
      <vt:lpstr>Matrice de confusion</vt:lpstr>
      <vt:lpstr>Métrics personnalisée</vt:lpstr>
      <vt:lpstr>SHAP: Interprétation globale</vt:lpstr>
      <vt:lpstr>SHAP: Interprétation Locale</vt:lpstr>
      <vt:lpstr>Descriptions - Conclusions</vt:lpstr>
      <vt:lpstr>FastAPI</vt:lpstr>
      <vt:lpstr>Streamlit</vt:lpstr>
      <vt:lpstr>Perspectives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title</dc:title>
  <dc:creator>Prashanth Thirunavukkarasu</dc:creator>
  <cp:lastModifiedBy>Microsoft account</cp:lastModifiedBy>
  <cp:revision>488</cp:revision>
  <dcterms:created xsi:type="dcterms:W3CDTF">2021-03-01T14:31:32Z</dcterms:created>
  <dcterms:modified xsi:type="dcterms:W3CDTF">2022-05-30T09:23:38Z</dcterms:modified>
</cp:coreProperties>
</file>