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84" r:id="rId5"/>
    <p:sldId id="275" r:id="rId6"/>
    <p:sldId id="277" r:id="rId7"/>
    <p:sldId id="280" r:id="rId8"/>
    <p:sldId id="285" r:id="rId9"/>
    <p:sldId id="286" r:id="rId10"/>
    <p:sldId id="287" r:id="rId11"/>
    <p:sldId id="281" r:id="rId12"/>
    <p:sldId id="288" r:id="rId13"/>
    <p:sldId id="289" r:id="rId14"/>
    <p:sldId id="282" r:id="rId15"/>
    <p:sldId id="292" r:id="rId16"/>
    <p:sldId id="293" r:id="rId17"/>
    <p:sldId id="290" r:id="rId18"/>
    <p:sldId id="294" r:id="rId19"/>
    <p:sldId id="291" r:id="rId20"/>
    <p:sldId id="279" r:id="rId21"/>
    <p:sldId id="274"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3F2D"/>
    <a:srgbClr val="D8BEB2"/>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B0041-A32B-4546-B57C-EB7A39B9EFA7}" v="1950" dt="2025-08-18T05:53:00.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70" d="100"/>
          <a:sy n="70" d="100"/>
        </p:scale>
        <p:origin x="666" y="60"/>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D1FA1-4AA5-4DAF-96C4-5482BC50AB3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A51EE6DC-F280-468F-8114-5EAE8A421DB0}">
      <dgm:prSet/>
      <dgm:spPr/>
      <dgm:t>
        <a:bodyPr/>
        <a:lstStyle/>
        <a:p>
          <a:r>
            <a:rPr lang="en-US"/>
            <a:t>Introduction</a:t>
          </a:r>
        </a:p>
      </dgm:t>
    </dgm:pt>
    <dgm:pt modelId="{5B11F9CB-F952-4BEA-9F55-8A695540C1C9}" type="parTrans" cxnId="{FE477A50-368E-4655-B99C-7E2ABE176EE1}">
      <dgm:prSet/>
      <dgm:spPr/>
      <dgm:t>
        <a:bodyPr/>
        <a:lstStyle/>
        <a:p>
          <a:endParaRPr lang="en-US"/>
        </a:p>
      </dgm:t>
    </dgm:pt>
    <dgm:pt modelId="{DD6B6E4F-989B-477B-8792-AB931575F775}" type="sibTrans" cxnId="{FE477A50-368E-4655-B99C-7E2ABE176EE1}">
      <dgm:prSet/>
      <dgm:spPr/>
      <dgm:t>
        <a:bodyPr/>
        <a:lstStyle/>
        <a:p>
          <a:endParaRPr lang="en-US"/>
        </a:p>
      </dgm:t>
    </dgm:pt>
    <dgm:pt modelId="{5B863409-A6D0-4F53-93E6-3165EB657D01}">
      <dgm:prSet/>
      <dgm:spPr/>
      <dgm:t>
        <a:bodyPr/>
        <a:lstStyle/>
        <a:p>
          <a:r>
            <a:rPr lang="en-US"/>
            <a:t>Objectives</a:t>
          </a:r>
        </a:p>
      </dgm:t>
    </dgm:pt>
    <dgm:pt modelId="{939AF36C-EC9F-4F29-96CB-6400BDC408BD}" type="parTrans" cxnId="{0819411A-908A-4D1B-8767-4D3512E134FA}">
      <dgm:prSet/>
      <dgm:spPr/>
      <dgm:t>
        <a:bodyPr/>
        <a:lstStyle/>
        <a:p>
          <a:endParaRPr lang="en-US"/>
        </a:p>
      </dgm:t>
    </dgm:pt>
    <dgm:pt modelId="{0BD31ABC-02F6-498D-B273-8E5B17420FCD}" type="sibTrans" cxnId="{0819411A-908A-4D1B-8767-4D3512E134FA}">
      <dgm:prSet/>
      <dgm:spPr/>
      <dgm:t>
        <a:bodyPr/>
        <a:lstStyle/>
        <a:p>
          <a:endParaRPr lang="en-US"/>
        </a:p>
      </dgm:t>
    </dgm:pt>
    <dgm:pt modelId="{8853D21F-1CA2-455A-A617-0686E3E14FCE}">
      <dgm:prSet/>
      <dgm:spPr/>
      <dgm:t>
        <a:bodyPr/>
        <a:lstStyle/>
        <a:p>
          <a:r>
            <a:rPr lang="en-US"/>
            <a:t>System Features</a:t>
          </a:r>
        </a:p>
      </dgm:t>
    </dgm:pt>
    <dgm:pt modelId="{AE3A6631-129D-4AF9-8A56-2F9CA90197BC}" type="parTrans" cxnId="{D7087211-2DF3-42B4-88FE-D0978B88C64A}">
      <dgm:prSet/>
      <dgm:spPr/>
      <dgm:t>
        <a:bodyPr/>
        <a:lstStyle/>
        <a:p>
          <a:endParaRPr lang="en-US"/>
        </a:p>
      </dgm:t>
    </dgm:pt>
    <dgm:pt modelId="{17CFD5B4-F249-4832-8A43-C4BD86A05319}" type="sibTrans" cxnId="{D7087211-2DF3-42B4-88FE-D0978B88C64A}">
      <dgm:prSet/>
      <dgm:spPr/>
      <dgm:t>
        <a:bodyPr/>
        <a:lstStyle/>
        <a:p>
          <a:endParaRPr lang="en-US"/>
        </a:p>
      </dgm:t>
    </dgm:pt>
    <dgm:pt modelId="{B1648B89-B001-4D7F-87B0-2ECB7B3CEB05}">
      <dgm:prSet/>
      <dgm:spPr/>
      <dgm:t>
        <a:bodyPr/>
        <a:lstStyle/>
        <a:p>
          <a:r>
            <a:rPr lang="en-US"/>
            <a:t>System Workflow</a:t>
          </a:r>
        </a:p>
      </dgm:t>
    </dgm:pt>
    <dgm:pt modelId="{E1D7CCFA-DDAF-478A-91BE-F121A3C50DAA}" type="parTrans" cxnId="{09A28CCA-FBC2-4790-AB03-4B8FC043F1DB}">
      <dgm:prSet/>
      <dgm:spPr/>
      <dgm:t>
        <a:bodyPr/>
        <a:lstStyle/>
        <a:p>
          <a:endParaRPr lang="en-US"/>
        </a:p>
      </dgm:t>
    </dgm:pt>
    <dgm:pt modelId="{2C70CB15-90DD-4FCB-8D35-7628E273FA20}" type="sibTrans" cxnId="{09A28CCA-FBC2-4790-AB03-4B8FC043F1DB}">
      <dgm:prSet/>
      <dgm:spPr/>
      <dgm:t>
        <a:bodyPr/>
        <a:lstStyle/>
        <a:p>
          <a:endParaRPr lang="en-US"/>
        </a:p>
      </dgm:t>
    </dgm:pt>
    <dgm:pt modelId="{FE6FA391-8A12-4A0B-80E5-9909F414A362}">
      <dgm:prSet/>
      <dgm:spPr/>
      <dgm:t>
        <a:bodyPr/>
        <a:lstStyle/>
        <a:p>
          <a:r>
            <a:rPr lang="en-US"/>
            <a:t>Benefits</a:t>
          </a:r>
        </a:p>
      </dgm:t>
    </dgm:pt>
    <dgm:pt modelId="{A88670B1-24EA-4BF7-AE2B-D014C01E87FC}" type="parTrans" cxnId="{6F78882C-46EB-4890-BC47-E2595E829FE9}">
      <dgm:prSet/>
      <dgm:spPr/>
      <dgm:t>
        <a:bodyPr/>
        <a:lstStyle/>
        <a:p>
          <a:endParaRPr lang="en-US"/>
        </a:p>
      </dgm:t>
    </dgm:pt>
    <dgm:pt modelId="{CC7E9B5E-3EF5-4FC4-B1A9-D34E1863CDC0}" type="sibTrans" cxnId="{6F78882C-46EB-4890-BC47-E2595E829FE9}">
      <dgm:prSet/>
      <dgm:spPr/>
      <dgm:t>
        <a:bodyPr/>
        <a:lstStyle/>
        <a:p>
          <a:endParaRPr lang="en-US"/>
        </a:p>
      </dgm:t>
    </dgm:pt>
    <dgm:pt modelId="{25C10CA0-8F53-41A9-B11A-3674FD60849A}">
      <dgm:prSet/>
      <dgm:spPr/>
      <dgm:t>
        <a:bodyPr/>
        <a:lstStyle/>
        <a:p>
          <a:r>
            <a:rPr lang="en-US"/>
            <a:t>Output</a:t>
          </a:r>
        </a:p>
      </dgm:t>
    </dgm:pt>
    <dgm:pt modelId="{3BED77EC-54D8-4A0E-BB21-C8DFAE3D7552}" type="parTrans" cxnId="{B5C28DFA-27E3-4BAF-80B0-DE1365FCF0C5}">
      <dgm:prSet/>
      <dgm:spPr/>
      <dgm:t>
        <a:bodyPr/>
        <a:lstStyle/>
        <a:p>
          <a:endParaRPr lang="en-US"/>
        </a:p>
      </dgm:t>
    </dgm:pt>
    <dgm:pt modelId="{B15D8EE8-75D4-42F8-9A0C-B523D73BBE33}" type="sibTrans" cxnId="{B5C28DFA-27E3-4BAF-80B0-DE1365FCF0C5}">
      <dgm:prSet/>
      <dgm:spPr/>
      <dgm:t>
        <a:bodyPr/>
        <a:lstStyle/>
        <a:p>
          <a:endParaRPr lang="en-US"/>
        </a:p>
      </dgm:t>
    </dgm:pt>
    <dgm:pt modelId="{3C315AA4-4382-4C6D-BDCC-4D8AA4143A2F}" type="pres">
      <dgm:prSet presAssocID="{657D1FA1-4AA5-4DAF-96C4-5482BC50AB3A}" presName="linearFlow" presStyleCnt="0">
        <dgm:presLayoutVars>
          <dgm:resizeHandles val="exact"/>
        </dgm:presLayoutVars>
      </dgm:prSet>
      <dgm:spPr/>
    </dgm:pt>
    <dgm:pt modelId="{B0C5AECF-4ACF-4F71-8A91-B6C9EEF1D070}" type="pres">
      <dgm:prSet presAssocID="{A51EE6DC-F280-468F-8114-5EAE8A421DB0}" presName="node" presStyleLbl="node1" presStyleIdx="0" presStyleCnt="6">
        <dgm:presLayoutVars>
          <dgm:bulletEnabled val="1"/>
        </dgm:presLayoutVars>
      </dgm:prSet>
      <dgm:spPr/>
    </dgm:pt>
    <dgm:pt modelId="{D9FB8D69-D7C0-41FF-BBFB-0716CE94315E}" type="pres">
      <dgm:prSet presAssocID="{DD6B6E4F-989B-477B-8792-AB931575F775}" presName="sibTrans" presStyleLbl="sibTrans2D1" presStyleIdx="0" presStyleCnt="5"/>
      <dgm:spPr/>
    </dgm:pt>
    <dgm:pt modelId="{C2CA1E2D-7DCA-404D-BF09-F549BD68AF6E}" type="pres">
      <dgm:prSet presAssocID="{DD6B6E4F-989B-477B-8792-AB931575F775}" presName="connectorText" presStyleLbl="sibTrans2D1" presStyleIdx="0" presStyleCnt="5"/>
      <dgm:spPr/>
    </dgm:pt>
    <dgm:pt modelId="{CAF72853-23A2-422E-AE1D-E0A2C941820F}" type="pres">
      <dgm:prSet presAssocID="{5B863409-A6D0-4F53-93E6-3165EB657D01}" presName="node" presStyleLbl="node1" presStyleIdx="1" presStyleCnt="6">
        <dgm:presLayoutVars>
          <dgm:bulletEnabled val="1"/>
        </dgm:presLayoutVars>
      </dgm:prSet>
      <dgm:spPr/>
    </dgm:pt>
    <dgm:pt modelId="{E1FE82DA-CA8E-475A-BAD3-C9A64D64366D}" type="pres">
      <dgm:prSet presAssocID="{0BD31ABC-02F6-498D-B273-8E5B17420FCD}" presName="sibTrans" presStyleLbl="sibTrans2D1" presStyleIdx="1" presStyleCnt="5"/>
      <dgm:spPr/>
    </dgm:pt>
    <dgm:pt modelId="{BE4CE0B8-7D5C-492D-915A-A52B6E655F0A}" type="pres">
      <dgm:prSet presAssocID="{0BD31ABC-02F6-498D-B273-8E5B17420FCD}" presName="connectorText" presStyleLbl="sibTrans2D1" presStyleIdx="1" presStyleCnt="5"/>
      <dgm:spPr/>
    </dgm:pt>
    <dgm:pt modelId="{F6D333E9-6F06-43DC-8EBD-EC013F70A0E0}" type="pres">
      <dgm:prSet presAssocID="{8853D21F-1CA2-455A-A617-0686E3E14FCE}" presName="node" presStyleLbl="node1" presStyleIdx="2" presStyleCnt="6">
        <dgm:presLayoutVars>
          <dgm:bulletEnabled val="1"/>
        </dgm:presLayoutVars>
      </dgm:prSet>
      <dgm:spPr/>
    </dgm:pt>
    <dgm:pt modelId="{DAAF091E-DF1C-4B1C-8AB4-C61BF9E5A233}" type="pres">
      <dgm:prSet presAssocID="{17CFD5B4-F249-4832-8A43-C4BD86A05319}" presName="sibTrans" presStyleLbl="sibTrans2D1" presStyleIdx="2" presStyleCnt="5"/>
      <dgm:spPr/>
    </dgm:pt>
    <dgm:pt modelId="{B2F95BA0-CC83-4471-8E27-D636E1A1D272}" type="pres">
      <dgm:prSet presAssocID="{17CFD5B4-F249-4832-8A43-C4BD86A05319}" presName="connectorText" presStyleLbl="sibTrans2D1" presStyleIdx="2" presStyleCnt="5"/>
      <dgm:spPr/>
    </dgm:pt>
    <dgm:pt modelId="{CC79F3EE-4084-4747-BA30-74850B4B18D8}" type="pres">
      <dgm:prSet presAssocID="{B1648B89-B001-4D7F-87B0-2ECB7B3CEB05}" presName="node" presStyleLbl="node1" presStyleIdx="3" presStyleCnt="6">
        <dgm:presLayoutVars>
          <dgm:bulletEnabled val="1"/>
        </dgm:presLayoutVars>
      </dgm:prSet>
      <dgm:spPr/>
    </dgm:pt>
    <dgm:pt modelId="{60A77DB9-AC4D-4318-ADFD-CF47BA5E32C0}" type="pres">
      <dgm:prSet presAssocID="{2C70CB15-90DD-4FCB-8D35-7628E273FA20}" presName="sibTrans" presStyleLbl="sibTrans2D1" presStyleIdx="3" presStyleCnt="5"/>
      <dgm:spPr/>
    </dgm:pt>
    <dgm:pt modelId="{333C8DCF-2F8D-4F6B-B033-CF0F051A3FCB}" type="pres">
      <dgm:prSet presAssocID="{2C70CB15-90DD-4FCB-8D35-7628E273FA20}" presName="connectorText" presStyleLbl="sibTrans2D1" presStyleIdx="3" presStyleCnt="5"/>
      <dgm:spPr/>
    </dgm:pt>
    <dgm:pt modelId="{844ACB07-7216-4DA5-9A0C-61F205DCD8A2}" type="pres">
      <dgm:prSet presAssocID="{FE6FA391-8A12-4A0B-80E5-9909F414A362}" presName="node" presStyleLbl="node1" presStyleIdx="4" presStyleCnt="6">
        <dgm:presLayoutVars>
          <dgm:bulletEnabled val="1"/>
        </dgm:presLayoutVars>
      </dgm:prSet>
      <dgm:spPr/>
    </dgm:pt>
    <dgm:pt modelId="{1AA068B8-B7E3-4A0F-AC66-EC322DE2A6CA}" type="pres">
      <dgm:prSet presAssocID="{CC7E9B5E-3EF5-4FC4-B1A9-D34E1863CDC0}" presName="sibTrans" presStyleLbl="sibTrans2D1" presStyleIdx="4" presStyleCnt="5"/>
      <dgm:spPr/>
    </dgm:pt>
    <dgm:pt modelId="{9F9534F5-98A7-445B-806B-3990DD00933C}" type="pres">
      <dgm:prSet presAssocID="{CC7E9B5E-3EF5-4FC4-B1A9-D34E1863CDC0}" presName="connectorText" presStyleLbl="sibTrans2D1" presStyleIdx="4" presStyleCnt="5"/>
      <dgm:spPr/>
    </dgm:pt>
    <dgm:pt modelId="{0138AED8-4D2B-49F0-B9C4-117C8C91A0E3}" type="pres">
      <dgm:prSet presAssocID="{25C10CA0-8F53-41A9-B11A-3674FD60849A}" presName="node" presStyleLbl="node1" presStyleIdx="5" presStyleCnt="6">
        <dgm:presLayoutVars>
          <dgm:bulletEnabled val="1"/>
        </dgm:presLayoutVars>
      </dgm:prSet>
      <dgm:spPr/>
    </dgm:pt>
  </dgm:ptLst>
  <dgm:cxnLst>
    <dgm:cxn modelId="{8D97FB04-639E-47FA-852C-4A798323B393}" type="presOf" srcId="{DD6B6E4F-989B-477B-8792-AB931575F775}" destId="{C2CA1E2D-7DCA-404D-BF09-F549BD68AF6E}" srcOrd="1" destOrd="0" presId="urn:microsoft.com/office/officeart/2005/8/layout/process2"/>
    <dgm:cxn modelId="{D7087211-2DF3-42B4-88FE-D0978B88C64A}" srcId="{657D1FA1-4AA5-4DAF-96C4-5482BC50AB3A}" destId="{8853D21F-1CA2-455A-A617-0686E3E14FCE}" srcOrd="2" destOrd="0" parTransId="{AE3A6631-129D-4AF9-8A56-2F9CA90197BC}" sibTransId="{17CFD5B4-F249-4832-8A43-C4BD86A05319}"/>
    <dgm:cxn modelId="{0819411A-908A-4D1B-8767-4D3512E134FA}" srcId="{657D1FA1-4AA5-4DAF-96C4-5482BC50AB3A}" destId="{5B863409-A6D0-4F53-93E6-3165EB657D01}" srcOrd="1" destOrd="0" parTransId="{939AF36C-EC9F-4F29-96CB-6400BDC408BD}" sibTransId="{0BD31ABC-02F6-498D-B273-8E5B17420FCD}"/>
    <dgm:cxn modelId="{2BDFD41E-7A1B-4C8A-A3B4-1E1B630D022A}" type="presOf" srcId="{25C10CA0-8F53-41A9-B11A-3674FD60849A}" destId="{0138AED8-4D2B-49F0-B9C4-117C8C91A0E3}" srcOrd="0" destOrd="0" presId="urn:microsoft.com/office/officeart/2005/8/layout/process2"/>
    <dgm:cxn modelId="{63447822-2180-450F-9DFD-26F02BEE4162}" type="presOf" srcId="{FE6FA391-8A12-4A0B-80E5-9909F414A362}" destId="{844ACB07-7216-4DA5-9A0C-61F205DCD8A2}" srcOrd="0" destOrd="0" presId="urn:microsoft.com/office/officeart/2005/8/layout/process2"/>
    <dgm:cxn modelId="{6F78882C-46EB-4890-BC47-E2595E829FE9}" srcId="{657D1FA1-4AA5-4DAF-96C4-5482BC50AB3A}" destId="{FE6FA391-8A12-4A0B-80E5-9909F414A362}" srcOrd="4" destOrd="0" parTransId="{A88670B1-24EA-4BF7-AE2B-D014C01E87FC}" sibTransId="{CC7E9B5E-3EF5-4FC4-B1A9-D34E1863CDC0}"/>
    <dgm:cxn modelId="{14BF8932-5B31-483E-9504-A2617BF338CE}" type="presOf" srcId="{5B863409-A6D0-4F53-93E6-3165EB657D01}" destId="{CAF72853-23A2-422E-AE1D-E0A2C941820F}" srcOrd="0" destOrd="0" presId="urn:microsoft.com/office/officeart/2005/8/layout/process2"/>
    <dgm:cxn modelId="{83E12F36-58C4-41CF-ADC6-6DD865C4DD57}" type="presOf" srcId="{0BD31ABC-02F6-498D-B273-8E5B17420FCD}" destId="{E1FE82DA-CA8E-475A-BAD3-C9A64D64366D}" srcOrd="0" destOrd="0" presId="urn:microsoft.com/office/officeart/2005/8/layout/process2"/>
    <dgm:cxn modelId="{EA54E73B-24B2-4896-B4D3-1D30EC419F25}" type="presOf" srcId="{B1648B89-B001-4D7F-87B0-2ECB7B3CEB05}" destId="{CC79F3EE-4084-4747-BA30-74850B4B18D8}" srcOrd="0" destOrd="0" presId="urn:microsoft.com/office/officeart/2005/8/layout/process2"/>
    <dgm:cxn modelId="{29C0DF6A-24F9-4F68-A6AC-37D30AFD6580}" type="presOf" srcId="{17CFD5B4-F249-4832-8A43-C4BD86A05319}" destId="{DAAF091E-DF1C-4B1C-8AB4-C61BF9E5A233}" srcOrd="0" destOrd="0" presId="urn:microsoft.com/office/officeart/2005/8/layout/process2"/>
    <dgm:cxn modelId="{FE477A50-368E-4655-B99C-7E2ABE176EE1}" srcId="{657D1FA1-4AA5-4DAF-96C4-5482BC50AB3A}" destId="{A51EE6DC-F280-468F-8114-5EAE8A421DB0}" srcOrd="0" destOrd="0" parTransId="{5B11F9CB-F952-4BEA-9F55-8A695540C1C9}" sibTransId="{DD6B6E4F-989B-477B-8792-AB931575F775}"/>
    <dgm:cxn modelId="{E524ED50-0B3B-4F04-90C8-D3398CB5FC96}" type="presOf" srcId="{8853D21F-1CA2-455A-A617-0686E3E14FCE}" destId="{F6D333E9-6F06-43DC-8EBD-EC013F70A0E0}" srcOrd="0" destOrd="0" presId="urn:microsoft.com/office/officeart/2005/8/layout/process2"/>
    <dgm:cxn modelId="{810F9595-496C-4447-8BFD-EAEA82931D46}" type="presOf" srcId="{2C70CB15-90DD-4FCB-8D35-7628E273FA20}" destId="{333C8DCF-2F8D-4F6B-B033-CF0F051A3FCB}" srcOrd="1" destOrd="0" presId="urn:microsoft.com/office/officeart/2005/8/layout/process2"/>
    <dgm:cxn modelId="{F2EFD2C4-626E-4517-938F-F6B1BFB0E760}" type="presOf" srcId="{CC7E9B5E-3EF5-4FC4-B1A9-D34E1863CDC0}" destId="{1AA068B8-B7E3-4A0F-AC66-EC322DE2A6CA}" srcOrd="0" destOrd="0" presId="urn:microsoft.com/office/officeart/2005/8/layout/process2"/>
    <dgm:cxn modelId="{09A28CCA-FBC2-4790-AB03-4B8FC043F1DB}" srcId="{657D1FA1-4AA5-4DAF-96C4-5482BC50AB3A}" destId="{B1648B89-B001-4D7F-87B0-2ECB7B3CEB05}" srcOrd="3" destOrd="0" parTransId="{E1D7CCFA-DDAF-478A-91BE-F121A3C50DAA}" sibTransId="{2C70CB15-90DD-4FCB-8D35-7628E273FA20}"/>
    <dgm:cxn modelId="{80488FD0-6F0A-4907-9DB6-7288EA798A3A}" type="presOf" srcId="{DD6B6E4F-989B-477B-8792-AB931575F775}" destId="{D9FB8D69-D7C0-41FF-BBFB-0716CE94315E}" srcOrd="0" destOrd="0" presId="urn:microsoft.com/office/officeart/2005/8/layout/process2"/>
    <dgm:cxn modelId="{22FEA5D2-1FB7-4FDB-95D5-8FFE3FB65425}" type="presOf" srcId="{0BD31ABC-02F6-498D-B273-8E5B17420FCD}" destId="{BE4CE0B8-7D5C-492D-915A-A52B6E655F0A}" srcOrd="1" destOrd="0" presId="urn:microsoft.com/office/officeart/2005/8/layout/process2"/>
    <dgm:cxn modelId="{B5769FD3-BB26-441E-A922-442D9DFB2AD9}" type="presOf" srcId="{657D1FA1-4AA5-4DAF-96C4-5482BC50AB3A}" destId="{3C315AA4-4382-4C6D-BDCC-4D8AA4143A2F}" srcOrd="0" destOrd="0" presId="urn:microsoft.com/office/officeart/2005/8/layout/process2"/>
    <dgm:cxn modelId="{2D6855D8-B533-47D8-A878-CB15D81A5A58}" type="presOf" srcId="{2C70CB15-90DD-4FCB-8D35-7628E273FA20}" destId="{60A77DB9-AC4D-4318-ADFD-CF47BA5E32C0}" srcOrd="0" destOrd="0" presId="urn:microsoft.com/office/officeart/2005/8/layout/process2"/>
    <dgm:cxn modelId="{B31305DC-8F05-4F2E-A73C-703C177BBC92}" type="presOf" srcId="{CC7E9B5E-3EF5-4FC4-B1A9-D34E1863CDC0}" destId="{9F9534F5-98A7-445B-806B-3990DD00933C}" srcOrd="1" destOrd="0" presId="urn:microsoft.com/office/officeart/2005/8/layout/process2"/>
    <dgm:cxn modelId="{3BDD95DD-F19A-4BE8-AA0C-9382EDD29349}" type="presOf" srcId="{A51EE6DC-F280-468F-8114-5EAE8A421DB0}" destId="{B0C5AECF-4ACF-4F71-8A91-B6C9EEF1D070}" srcOrd="0" destOrd="0" presId="urn:microsoft.com/office/officeart/2005/8/layout/process2"/>
    <dgm:cxn modelId="{68BBF9F7-BAA2-4B5C-BDE7-DE79EB8CA69B}" type="presOf" srcId="{17CFD5B4-F249-4832-8A43-C4BD86A05319}" destId="{B2F95BA0-CC83-4471-8E27-D636E1A1D272}" srcOrd="1" destOrd="0" presId="urn:microsoft.com/office/officeart/2005/8/layout/process2"/>
    <dgm:cxn modelId="{B5C28DFA-27E3-4BAF-80B0-DE1365FCF0C5}" srcId="{657D1FA1-4AA5-4DAF-96C4-5482BC50AB3A}" destId="{25C10CA0-8F53-41A9-B11A-3674FD60849A}" srcOrd="5" destOrd="0" parTransId="{3BED77EC-54D8-4A0E-BB21-C8DFAE3D7552}" sibTransId="{B15D8EE8-75D4-42F8-9A0C-B523D73BBE33}"/>
    <dgm:cxn modelId="{E750333B-4580-4BFD-B052-235BD3F7FB2E}" type="presParOf" srcId="{3C315AA4-4382-4C6D-BDCC-4D8AA4143A2F}" destId="{B0C5AECF-4ACF-4F71-8A91-B6C9EEF1D070}" srcOrd="0" destOrd="0" presId="urn:microsoft.com/office/officeart/2005/8/layout/process2"/>
    <dgm:cxn modelId="{FEA0D50D-14C3-4716-9318-B4D8DD27B9DF}" type="presParOf" srcId="{3C315AA4-4382-4C6D-BDCC-4D8AA4143A2F}" destId="{D9FB8D69-D7C0-41FF-BBFB-0716CE94315E}" srcOrd="1" destOrd="0" presId="urn:microsoft.com/office/officeart/2005/8/layout/process2"/>
    <dgm:cxn modelId="{B2E91BBB-50C1-42D9-9870-06D9255896D3}" type="presParOf" srcId="{D9FB8D69-D7C0-41FF-BBFB-0716CE94315E}" destId="{C2CA1E2D-7DCA-404D-BF09-F549BD68AF6E}" srcOrd="0" destOrd="0" presId="urn:microsoft.com/office/officeart/2005/8/layout/process2"/>
    <dgm:cxn modelId="{75A95A2B-A1AC-4527-B9B8-D97BEC9985AD}" type="presParOf" srcId="{3C315AA4-4382-4C6D-BDCC-4D8AA4143A2F}" destId="{CAF72853-23A2-422E-AE1D-E0A2C941820F}" srcOrd="2" destOrd="0" presId="urn:microsoft.com/office/officeart/2005/8/layout/process2"/>
    <dgm:cxn modelId="{94C6A4F8-883F-4F0B-861C-89CB228979B8}" type="presParOf" srcId="{3C315AA4-4382-4C6D-BDCC-4D8AA4143A2F}" destId="{E1FE82DA-CA8E-475A-BAD3-C9A64D64366D}" srcOrd="3" destOrd="0" presId="urn:microsoft.com/office/officeart/2005/8/layout/process2"/>
    <dgm:cxn modelId="{9D4CF4DE-AB2F-45F0-90BD-1D90019ADBB4}" type="presParOf" srcId="{E1FE82DA-CA8E-475A-BAD3-C9A64D64366D}" destId="{BE4CE0B8-7D5C-492D-915A-A52B6E655F0A}" srcOrd="0" destOrd="0" presId="urn:microsoft.com/office/officeart/2005/8/layout/process2"/>
    <dgm:cxn modelId="{CD764E8C-E595-4E3D-9E3A-86C96A28E470}" type="presParOf" srcId="{3C315AA4-4382-4C6D-BDCC-4D8AA4143A2F}" destId="{F6D333E9-6F06-43DC-8EBD-EC013F70A0E0}" srcOrd="4" destOrd="0" presId="urn:microsoft.com/office/officeart/2005/8/layout/process2"/>
    <dgm:cxn modelId="{5CBF43C3-2C9C-40D5-8F7C-E3859FA69DC6}" type="presParOf" srcId="{3C315AA4-4382-4C6D-BDCC-4D8AA4143A2F}" destId="{DAAF091E-DF1C-4B1C-8AB4-C61BF9E5A233}" srcOrd="5" destOrd="0" presId="urn:microsoft.com/office/officeart/2005/8/layout/process2"/>
    <dgm:cxn modelId="{F06629D3-F83F-492E-90E5-73F9915D74DD}" type="presParOf" srcId="{DAAF091E-DF1C-4B1C-8AB4-C61BF9E5A233}" destId="{B2F95BA0-CC83-4471-8E27-D636E1A1D272}" srcOrd="0" destOrd="0" presId="urn:microsoft.com/office/officeart/2005/8/layout/process2"/>
    <dgm:cxn modelId="{4ED8B34F-62A5-4573-93FB-A2E0DD20318D}" type="presParOf" srcId="{3C315AA4-4382-4C6D-BDCC-4D8AA4143A2F}" destId="{CC79F3EE-4084-4747-BA30-74850B4B18D8}" srcOrd="6" destOrd="0" presId="urn:microsoft.com/office/officeart/2005/8/layout/process2"/>
    <dgm:cxn modelId="{7B68E170-1738-4131-B1B7-03C3F440D400}" type="presParOf" srcId="{3C315AA4-4382-4C6D-BDCC-4D8AA4143A2F}" destId="{60A77DB9-AC4D-4318-ADFD-CF47BA5E32C0}" srcOrd="7" destOrd="0" presId="urn:microsoft.com/office/officeart/2005/8/layout/process2"/>
    <dgm:cxn modelId="{CC61187F-2A67-4494-BB54-7D3CB23B2703}" type="presParOf" srcId="{60A77DB9-AC4D-4318-ADFD-CF47BA5E32C0}" destId="{333C8DCF-2F8D-4F6B-B033-CF0F051A3FCB}" srcOrd="0" destOrd="0" presId="urn:microsoft.com/office/officeart/2005/8/layout/process2"/>
    <dgm:cxn modelId="{248755DE-70B0-4F69-BA34-5AFC598BFF02}" type="presParOf" srcId="{3C315AA4-4382-4C6D-BDCC-4D8AA4143A2F}" destId="{844ACB07-7216-4DA5-9A0C-61F205DCD8A2}" srcOrd="8" destOrd="0" presId="urn:microsoft.com/office/officeart/2005/8/layout/process2"/>
    <dgm:cxn modelId="{796729FE-6EDA-4841-9405-1A3998B9F69C}" type="presParOf" srcId="{3C315AA4-4382-4C6D-BDCC-4D8AA4143A2F}" destId="{1AA068B8-B7E3-4A0F-AC66-EC322DE2A6CA}" srcOrd="9" destOrd="0" presId="urn:microsoft.com/office/officeart/2005/8/layout/process2"/>
    <dgm:cxn modelId="{7EB1B0C3-13F0-45D1-B466-6DBE83AECE6A}" type="presParOf" srcId="{1AA068B8-B7E3-4A0F-AC66-EC322DE2A6CA}" destId="{9F9534F5-98A7-445B-806B-3990DD00933C}" srcOrd="0" destOrd="0" presId="urn:microsoft.com/office/officeart/2005/8/layout/process2"/>
    <dgm:cxn modelId="{29906B24-8313-459D-BACD-57B514422EB2}" type="presParOf" srcId="{3C315AA4-4382-4C6D-BDCC-4D8AA4143A2F}" destId="{0138AED8-4D2B-49F0-B9C4-117C8C91A0E3}"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89D35-25B7-4BB3-B88E-955FBFA4F35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DC3B88E-565A-4915-AD8A-CC7ED89CC2BE}">
      <dgm:prSet/>
      <dgm:spPr/>
      <dgm:t>
        <a:bodyPr/>
        <a:lstStyle/>
        <a:p>
          <a:r>
            <a:rPr lang="en-US"/>
            <a:t>A </a:t>
          </a:r>
          <a:r>
            <a:rPr lang="en-US" b="1"/>
            <a:t>Grocery Shop Billing System</a:t>
          </a:r>
          <a:r>
            <a:rPr lang="en-US"/>
            <a:t> is a software application designed to streamline and automate the billing process in grocery stores. It simplifies the operations of retail businesses by managing product information, calculating bills, applying discounts, handling payments, and generating receipts efficiently.</a:t>
          </a:r>
        </a:p>
      </dgm:t>
    </dgm:pt>
    <dgm:pt modelId="{D4A58985-B960-4D58-B859-64DE90EBEA7C}" type="parTrans" cxnId="{23E15E0A-B223-4659-8AE8-83E7245EC9D9}">
      <dgm:prSet/>
      <dgm:spPr/>
      <dgm:t>
        <a:bodyPr/>
        <a:lstStyle/>
        <a:p>
          <a:endParaRPr lang="en-US"/>
        </a:p>
      </dgm:t>
    </dgm:pt>
    <dgm:pt modelId="{A84D3D08-57B9-4D1E-B598-E9378B1AAF1E}" type="sibTrans" cxnId="{23E15E0A-B223-4659-8AE8-83E7245EC9D9}">
      <dgm:prSet/>
      <dgm:spPr/>
      <dgm:t>
        <a:bodyPr/>
        <a:lstStyle/>
        <a:p>
          <a:endParaRPr lang="en-US"/>
        </a:p>
      </dgm:t>
    </dgm:pt>
    <dgm:pt modelId="{9F131A33-73FA-4872-BCDA-E84B86F55C50}">
      <dgm:prSet/>
      <dgm:spPr/>
      <dgm:t>
        <a:bodyPr/>
        <a:lstStyle/>
        <a:p>
          <a:r>
            <a:rPr lang="en-US"/>
            <a:t>In traditional grocery stores, billing is often time-consuming and prone to human error. A digital billing system reduces these issues by providing accurate and quick calculations, real-time inventory updates, and detailed transaction records. It also enhances customer service by reducing waiting time at the counter.</a:t>
          </a:r>
        </a:p>
      </dgm:t>
    </dgm:pt>
    <dgm:pt modelId="{619013A3-FE01-46B6-9DF8-B7317DE16977}" type="parTrans" cxnId="{D75E8E16-077F-44FD-9099-7EEE178C8C37}">
      <dgm:prSet/>
      <dgm:spPr/>
      <dgm:t>
        <a:bodyPr/>
        <a:lstStyle/>
        <a:p>
          <a:endParaRPr lang="en-US"/>
        </a:p>
      </dgm:t>
    </dgm:pt>
    <dgm:pt modelId="{7B6A12E7-F444-47A2-8B98-FD5A12C4338A}" type="sibTrans" cxnId="{D75E8E16-077F-44FD-9099-7EEE178C8C37}">
      <dgm:prSet/>
      <dgm:spPr/>
      <dgm:t>
        <a:bodyPr/>
        <a:lstStyle/>
        <a:p>
          <a:endParaRPr lang="en-US"/>
        </a:p>
      </dgm:t>
    </dgm:pt>
    <dgm:pt modelId="{83829567-77C5-4451-9536-1FDFCB4AF178}" type="pres">
      <dgm:prSet presAssocID="{17C89D35-25B7-4BB3-B88E-955FBFA4F354}" presName="linear" presStyleCnt="0">
        <dgm:presLayoutVars>
          <dgm:animLvl val="lvl"/>
          <dgm:resizeHandles val="exact"/>
        </dgm:presLayoutVars>
      </dgm:prSet>
      <dgm:spPr/>
    </dgm:pt>
    <dgm:pt modelId="{244212F0-0B5C-4139-B893-9D4CB16D937C}" type="pres">
      <dgm:prSet presAssocID="{0DC3B88E-565A-4915-AD8A-CC7ED89CC2BE}" presName="parentText" presStyleLbl="node1" presStyleIdx="0" presStyleCnt="2">
        <dgm:presLayoutVars>
          <dgm:chMax val="0"/>
          <dgm:bulletEnabled val="1"/>
        </dgm:presLayoutVars>
      </dgm:prSet>
      <dgm:spPr/>
    </dgm:pt>
    <dgm:pt modelId="{443CF452-746C-4886-B7A3-F7794CC34AD3}" type="pres">
      <dgm:prSet presAssocID="{A84D3D08-57B9-4D1E-B598-E9378B1AAF1E}" presName="spacer" presStyleCnt="0"/>
      <dgm:spPr/>
    </dgm:pt>
    <dgm:pt modelId="{EB4E6BBE-4990-4438-B759-4E5F2FEBD229}" type="pres">
      <dgm:prSet presAssocID="{9F131A33-73FA-4872-BCDA-E84B86F55C50}" presName="parentText" presStyleLbl="node1" presStyleIdx="1" presStyleCnt="2">
        <dgm:presLayoutVars>
          <dgm:chMax val="0"/>
          <dgm:bulletEnabled val="1"/>
        </dgm:presLayoutVars>
      </dgm:prSet>
      <dgm:spPr/>
    </dgm:pt>
  </dgm:ptLst>
  <dgm:cxnLst>
    <dgm:cxn modelId="{23E15E0A-B223-4659-8AE8-83E7245EC9D9}" srcId="{17C89D35-25B7-4BB3-B88E-955FBFA4F354}" destId="{0DC3B88E-565A-4915-AD8A-CC7ED89CC2BE}" srcOrd="0" destOrd="0" parTransId="{D4A58985-B960-4D58-B859-64DE90EBEA7C}" sibTransId="{A84D3D08-57B9-4D1E-B598-E9378B1AAF1E}"/>
    <dgm:cxn modelId="{D75E8E16-077F-44FD-9099-7EEE178C8C37}" srcId="{17C89D35-25B7-4BB3-B88E-955FBFA4F354}" destId="{9F131A33-73FA-4872-BCDA-E84B86F55C50}" srcOrd="1" destOrd="0" parTransId="{619013A3-FE01-46B6-9DF8-B7317DE16977}" sibTransId="{7B6A12E7-F444-47A2-8B98-FD5A12C4338A}"/>
    <dgm:cxn modelId="{51AAC725-31FE-4246-8D12-3FBF5D80C65D}" type="presOf" srcId="{0DC3B88E-565A-4915-AD8A-CC7ED89CC2BE}" destId="{244212F0-0B5C-4139-B893-9D4CB16D937C}" srcOrd="0" destOrd="0" presId="urn:microsoft.com/office/officeart/2005/8/layout/vList2"/>
    <dgm:cxn modelId="{C1177F2A-290C-4E11-91E7-5D8DC9B32986}" type="presOf" srcId="{9F131A33-73FA-4872-BCDA-E84B86F55C50}" destId="{EB4E6BBE-4990-4438-B759-4E5F2FEBD229}" srcOrd="0" destOrd="0" presId="urn:microsoft.com/office/officeart/2005/8/layout/vList2"/>
    <dgm:cxn modelId="{4F3F23DD-39DD-4FF8-B168-A80B82547118}" type="presOf" srcId="{17C89D35-25B7-4BB3-B88E-955FBFA4F354}" destId="{83829567-77C5-4451-9536-1FDFCB4AF178}" srcOrd="0" destOrd="0" presId="urn:microsoft.com/office/officeart/2005/8/layout/vList2"/>
    <dgm:cxn modelId="{EEB919A2-53D0-458C-A772-BCDA46E585CF}" type="presParOf" srcId="{83829567-77C5-4451-9536-1FDFCB4AF178}" destId="{244212F0-0B5C-4139-B893-9D4CB16D937C}" srcOrd="0" destOrd="0" presId="urn:microsoft.com/office/officeart/2005/8/layout/vList2"/>
    <dgm:cxn modelId="{3AE0B27F-0A24-488E-BAB8-916226CA896D}" type="presParOf" srcId="{83829567-77C5-4451-9536-1FDFCB4AF178}" destId="{443CF452-746C-4886-B7A3-F7794CC34AD3}" srcOrd="1" destOrd="0" presId="urn:microsoft.com/office/officeart/2005/8/layout/vList2"/>
    <dgm:cxn modelId="{3851080C-3707-42BD-8BA3-9478A1A36A83}" type="presParOf" srcId="{83829567-77C5-4451-9536-1FDFCB4AF178}" destId="{EB4E6BBE-4990-4438-B759-4E5F2FEBD2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5AECF-4ACF-4F71-8A91-B6C9EEF1D070}">
      <dsp:nvSpPr>
        <dsp:cNvPr id="0" name=""/>
        <dsp:cNvSpPr/>
      </dsp:nvSpPr>
      <dsp:spPr>
        <a:xfrm>
          <a:off x="2213585" y="2187"/>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Introduction</a:t>
          </a:r>
        </a:p>
      </dsp:txBody>
      <dsp:txXfrm>
        <a:off x="2232569" y="21171"/>
        <a:ext cx="1899084" cy="610203"/>
      </dsp:txXfrm>
    </dsp:sp>
    <dsp:sp modelId="{D9FB8D69-D7C0-41FF-BBFB-0716CE94315E}">
      <dsp:nvSpPr>
        <dsp:cNvPr id="0" name=""/>
        <dsp:cNvSpPr/>
      </dsp:nvSpPr>
      <dsp:spPr>
        <a:xfrm rot="5400000">
          <a:off x="3060579" y="666563"/>
          <a:ext cx="243064" cy="29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94608" y="690870"/>
        <a:ext cx="175007" cy="170145"/>
      </dsp:txXfrm>
    </dsp:sp>
    <dsp:sp modelId="{CAF72853-23A2-422E-AE1D-E0A2C941820F}">
      <dsp:nvSpPr>
        <dsp:cNvPr id="0" name=""/>
        <dsp:cNvSpPr/>
      </dsp:nvSpPr>
      <dsp:spPr>
        <a:xfrm>
          <a:off x="2213585" y="974444"/>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Objectives</a:t>
          </a:r>
        </a:p>
      </dsp:txBody>
      <dsp:txXfrm>
        <a:off x="2232569" y="993428"/>
        <a:ext cx="1899084" cy="610203"/>
      </dsp:txXfrm>
    </dsp:sp>
    <dsp:sp modelId="{E1FE82DA-CA8E-475A-BAD3-C9A64D64366D}">
      <dsp:nvSpPr>
        <dsp:cNvPr id="0" name=""/>
        <dsp:cNvSpPr/>
      </dsp:nvSpPr>
      <dsp:spPr>
        <a:xfrm rot="5400000">
          <a:off x="3060579" y="1638820"/>
          <a:ext cx="243064" cy="29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94608" y="1663127"/>
        <a:ext cx="175007" cy="170145"/>
      </dsp:txXfrm>
    </dsp:sp>
    <dsp:sp modelId="{F6D333E9-6F06-43DC-8EBD-EC013F70A0E0}">
      <dsp:nvSpPr>
        <dsp:cNvPr id="0" name=""/>
        <dsp:cNvSpPr/>
      </dsp:nvSpPr>
      <dsp:spPr>
        <a:xfrm>
          <a:off x="2213585" y="1946701"/>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System Features</a:t>
          </a:r>
        </a:p>
      </dsp:txBody>
      <dsp:txXfrm>
        <a:off x="2232569" y="1965685"/>
        <a:ext cx="1899084" cy="610203"/>
      </dsp:txXfrm>
    </dsp:sp>
    <dsp:sp modelId="{DAAF091E-DF1C-4B1C-8AB4-C61BF9E5A233}">
      <dsp:nvSpPr>
        <dsp:cNvPr id="0" name=""/>
        <dsp:cNvSpPr/>
      </dsp:nvSpPr>
      <dsp:spPr>
        <a:xfrm rot="5400000">
          <a:off x="3060579" y="2611077"/>
          <a:ext cx="243064" cy="29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94608" y="2635384"/>
        <a:ext cx="175007" cy="170145"/>
      </dsp:txXfrm>
    </dsp:sp>
    <dsp:sp modelId="{CC79F3EE-4084-4747-BA30-74850B4B18D8}">
      <dsp:nvSpPr>
        <dsp:cNvPr id="0" name=""/>
        <dsp:cNvSpPr/>
      </dsp:nvSpPr>
      <dsp:spPr>
        <a:xfrm>
          <a:off x="2213585" y="2918958"/>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System Workflow</a:t>
          </a:r>
        </a:p>
      </dsp:txBody>
      <dsp:txXfrm>
        <a:off x="2232569" y="2937942"/>
        <a:ext cx="1899084" cy="610203"/>
      </dsp:txXfrm>
    </dsp:sp>
    <dsp:sp modelId="{60A77DB9-AC4D-4318-ADFD-CF47BA5E32C0}">
      <dsp:nvSpPr>
        <dsp:cNvPr id="0" name=""/>
        <dsp:cNvSpPr/>
      </dsp:nvSpPr>
      <dsp:spPr>
        <a:xfrm rot="5400000">
          <a:off x="3060579" y="3583334"/>
          <a:ext cx="243064" cy="29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94608" y="3607641"/>
        <a:ext cx="175007" cy="170145"/>
      </dsp:txXfrm>
    </dsp:sp>
    <dsp:sp modelId="{844ACB07-7216-4DA5-9A0C-61F205DCD8A2}">
      <dsp:nvSpPr>
        <dsp:cNvPr id="0" name=""/>
        <dsp:cNvSpPr/>
      </dsp:nvSpPr>
      <dsp:spPr>
        <a:xfrm>
          <a:off x="2213585" y="3891215"/>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Benefits</a:t>
          </a:r>
        </a:p>
      </dsp:txBody>
      <dsp:txXfrm>
        <a:off x="2232569" y="3910199"/>
        <a:ext cx="1899084" cy="610203"/>
      </dsp:txXfrm>
    </dsp:sp>
    <dsp:sp modelId="{1AA068B8-B7E3-4A0F-AC66-EC322DE2A6CA}">
      <dsp:nvSpPr>
        <dsp:cNvPr id="0" name=""/>
        <dsp:cNvSpPr/>
      </dsp:nvSpPr>
      <dsp:spPr>
        <a:xfrm rot="5400000">
          <a:off x="3060579" y="4555591"/>
          <a:ext cx="243064" cy="29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094608" y="4579898"/>
        <a:ext cx="175007" cy="170145"/>
      </dsp:txXfrm>
    </dsp:sp>
    <dsp:sp modelId="{0138AED8-4D2B-49F0-B9C4-117C8C91A0E3}">
      <dsp:nvSpPr>
        <dsp:cNvPr id="0" name=""/>
        <dsp:cNvSpPr/>
      </dsp:nvSpPr>
      <dsp:spPr>
        <a:xfrm>
          <a:off x="2213585" y="4863473"/>
          <a:ext cx="1937052" cy="6481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Output</a:t>
          </a:r>
        </a:p>
      </dsp:txBody>
      <dsp:txXfrm>
        <a:off x="2232569" y="4882457"/>
        <a:ext cx="1899084" cy="610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212F0-0B5C-4139-B893-9D4CB16D937C}">
      <dsp:nvSpPr>
        <dsp:cNvPr id="0" name=""/>
        <dsp:cNvSpPr/>
      </dsp:nvSpPr>
      <dsp:spPr>
        <a:xfrm>
          <a:off x="0" y="110479"/>
          <a:ext cx="6666833" cy="25833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a:t>
          </a:r>
          <a:r>
            <a:rPr lang="en-US" sz="2300" b="1" kern="1200"/>
            <a:t>Grocery Shop Billing System</a:t>
          </a:r>
          <a:r>
            <a:rPr lang="en-US" sz="2300" kern="1200"/>
            <a:t> is a software application designed to streamline and automate the billing process in grocery stores. It simplifies the operations of retail businesses by managing product information, calculating bills, applying discounts, handling payments, and generating receipts efficiently.</a:t>
          </a:r>
        </a:p>
      </dsp:txBody>
      <dsp:txXfrm>
        <a:off x="126109" y="236588"/>
        <a:ext cx="6414615" cy="2331142"/>
      </dsp:txXfrm>
    </dsp:sp>
    <dsp:sp modelId="{EB4E6BBE-4990-4438-B759-4E5F2FEBD229}">
      <dsp:nvSpPr>
        <dsp:cNvPr id="0" name=""/>
        <dsp:cNvSpPr/>
      </dsp:nvSpPr>
      <dsp:spPr>
        <a:xfrm>
          <a:off x="0" y="2760080"/>
          <a:ext cx="6666833" cy="2583360"/>
        </a:xfrm>
        <a:prstGeom prst="roundRect">
          <a:avLst/>
        </a:prstGeom>
        <a:gradFill rotWithShape="0">
          <a:gsLst>
            <a:gs pos="0">
              <a:schemeClr val="accent2">
                <a:hueOff val="-10187062"/>
                <a:satOff val="24234"/>
                <a:lumOff val="19412"/>
                <a:alphaOff val="0"/>
                <a:satMod val="103000"/>
                <a:lumMod val="102000"/>
                <a:tint val="94000"/>
              </a:schemeClr>
            </a:gs>
            <a:gs pos="50000">
              <a:schemeClr val="accent2">
                <a:hueOff val="-10187062"/>
                <a:satOff val="24234"/>
                <a:lumOff val="19412"/>
                <a:alphaOff val="0"/>
                <a:satMod val="110000"/>
                <a:lumMod val="100000"/>
                <a:shade val="100000"/>
              </a:schemeClr>
            </a:gs>
            <a:gs pos="100000">
              <a:schemeClr val="accent2">
                <a:hueOff val="-10187062"/>
                <a:satOff val="24234"/>
                <a:lumOff val="1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traditional grocery stores, billing is often time-consuming and prone to human error. A digital billing system reduces these issues by providing accurate and quick calculations, real-time inventory updates, and detailed transaction records. It also enhances customer service by reducing waiting time at the counter.</a:t>
          </a:r>
        </a:p>
      </dsp:txBody>
      <dsp:txXfrm>
        <a:off x="126109" y="2886189"/>
        <a:ext cx="6414615" cy="233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8/19/2025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8/19/2025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lowchart: Document 2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0E0A9-564B-C3E7-D993-ABBBCEA3DFBF}"/>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a:lnSpc>
                <a:spcPct val="90000"/>
              </a:lnSpc>
            </a:pPr>
            <a:r>
              <a:rPr lang="en-US" sz="3200" b="1" kern="1200">
                <a:solidFill>
                  <a:srgbClr val="FFFFFF"/>
                </a:solidFill>
                <a:latin typeface="+mj-lt"/>
                <a:ea typeface="+mj-ea"/>
                <a:cs typeface="+mj-cs"/>
              </a:rPr>
              <a:t>Grocery shop billing system</a:t>
            </a:r>
          </a:p>
        </p:txBody>
      </p:sp>
      <p:sp>
        <p:nvSpPr>
          <p:cNvPr id="5" name="Slide Number Placeholder 4">
            <a:extLst>
              <a:ext uri="{FF2B5EF4-FFF2-40B4-BE49-F238E27FC236}">
                <a16:creationId xmlns:a16="http://schemas.microsoft.com/office/drawing/2014/main" id="{316F7D5E-F51E-C62D-F246-7B7BF27DA6C7}"/>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5BFCF61C-3B18-4C03-8326-CC3B32D710C9}" type="slidenum">
              <a:rPr lang="en-US" noProof="0">
                <a:solidFill>
                  <a:schemeClr val="tx1">
                    <a:tint val="75000"/>
                  </a:schemeClr>
                </a:solidFill>
              </a:rPr>
              <a:pPr algn="l">
                <a:spcAft>
                  <a:spcPts val="600"/>
                </a:spcAft>
              </a:pPr>
              <a:t>1</a:t>
            </a:fld>
            <a:endParaRPr lang="en-US" noProof="0">
              <a:solidFill>
                <a:schemeClr val="tx1">
                  <a:tint val="75000"/>
                </a:schemeClr>
              </a:solidFill>
            </a:endParaRPr>
          </a:p>
        </p:txBody>
      </p:sp>
    </p:spTree>
    <p:extLst>
      <p:ext uri="{BB962C8B-B14F-4D97-AF65-F5344CB8AC3E}">
        <p14:creationId xmlns:p14="http://schemas.microsoft.com/office/powerpoint/2010/main" val="26748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A1B1F-3ACF-B034-FB39-55EEFD834D9D}"/>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6" name="Text Placeholder 5">
            <a:extLst>
              <a:ext uri="{FF2B5EF4-FFF2-40B4-BE49-F238E27FC236}">
                <a16:creationId xmlns:a16="http://schemas.microsoft.com/office/drawing/2014/main" id="{14157E82-9F66-503B-6AC7-99DA26ABAC24}"/>
              </a:ext>
            </a:extLst>
          </p:cNvPr>
          <p:cNvSpPr>
            <a:spLocks noGrp="1"/>
          </p:cNvSpPr>
          <p:nvPr>
            <p:ph type="body" sz="quarter" idx="15"/>
          </p:nvPr>
        </p:nvSpPr>
        <p:spPr>
          <a:xfrm>
            <a:off x="412222" y="3420823"/>
            <a:ext cx="11046027" cy="2965139"/>
          </a:xfrm>
        </p:spPr>
        <p:txBody>
          <a:bodyPr vert="horz" lIns="91440" tIns="45720" rIns="91440" bIns="45720" rtlCol="0" anchor="t">
            <a:noAutofit/>
          </a:bodyPr>
          <a:lstStyle/>
          <a:p>
            <a:pPr marL="0" indent="0">
              <a:buNone/>
            </a:pPr>
            <a:r>
              <a:rPr lang="en-US" b="1" dirty="0">
                <a:ea typeface="+mn-lt"/>
                <a:cs typeface="+mn-lt"/>
              </a:rPr>
              <a:t>5.Transaction Processing</a:t>
            </a:r>
            <a:endParaRPr lang="en-US" dirty="0">
              <a:cs typeface="Arial"/>
            </a:endParaRPr>
          </a:p>
          <a:p>
            <a:pPr marL="283210" indent="-283210"/>
            <a:r>
              <a:rPr lang="en-US" dirty="0">
                <a:ea typeface="+mn-lt"/>
                <a:cs typeface="+mn-lt"/>
              </a:rPr>
              <a:t>Generate bills/invoices showing purchased products, quantities, prices, discounts, and total amount.</a:t>
            </a:r>
          </a:p>
          <a:p>
            <a:pPr marL="283210" indent="-283210"/>
            <a:r>
              <a:rPr lang="en-US" dirty="0">
                <a:ea typeface="+mn-lt"/>
                <a:cs typeface="+mn-lt"/>
              </a:rPr>
              <a:t>After the billing process when all the products are added to the bill and no items left, the shopkeeper clicks 'checkout', after checkout the cart and discount gets cleared for any future billings.</a:t>
            </a:r>
          </a:p>
          <a:p>
            <a:pPr marL="283210" indent="-283210"/>
            <a:endParaRPr lang="en-US" dirty="0">
              <a:ea typeface="+mn-lt"/>
              <a:cs typeface="+mn-lt"/>
            </a:endParaRPr>
          </a:p>
          <a:p>
            <a:pPr marL="0" indent="0">
              <a:buNone/>
            </a:pPr>
            <a:r>
              <a:rPr lang="en-US" b="1" dirty="0">
                <a:ea typeface="+mn-lt"/>
                <a:cs typeface="+mn-lt"/>
              </a:rPr>
              <a:t>6.Stock Adjustment on Purchase</a:t>
            </a:r>
            <a:endParaRPr lang="en-US" dirty="0">
              <a:cs typeface="Arial"/>
            </a:endParaRPr>
          </a:p>
          <a:p>
            <a:pPr marL="283210" indent="-283210"/>
            <a:r>
              <a:rPr lang="en-US" dirty="0">
                <a:ea typeface="+mn-lt"/>
                <a:cs typeface="+mn-lt"/>
              </a:rPr>
              <a:t>Reduce product stock by the quantity purchased (e.g., if customer buys 2kg of Rice, reduce stock from 20kg to 18kg)</a:t>
            </a:r>
          </a:p>
          <a:p>
            <a:pPr marL="283210" indent="-283210"/>
            <a:r>
              <a:rPr lang="en-US" dirty="0">
                <a:ea typeface="+mn-lt"/>
                <a:cs typeface="+mn-lt"/>
              </a:rPr>
              <a:t>The stock reductions will reflect on the </a:t>
            </a:r>
            <a:r>
              <a:rPr lang="en-US" dirty="0" err="1">
                <a:ea typeface="+mn-lt"/>
                <a:cs typeface="+mn-lt"/>
              </a:rPr>
              <a:t>inventory.json</a:t>
            </a:r>
            <a:r>
              <a:rPr lang="en-US" dirty="0">
                <a:ea typeface="+mn-lt"/>
                <a:cs typeface="+mn-lt"/>
              </a:rPr>
              <a:t> file, which is our inventory data.</a:t>
            </a:r>
            <a:endParaRPr lang="en-US" dirty="0">
              <a:cs typeface="Arial"/>
            </a:endParaRPr>
          </a:p>
          <a:p>
            <a:pPr marL="0" indent="0">
              <a:buNone/>
            </a:pPr>
            <a:endParaRPr lang="en-US" b="1" dirty="0">
              <a:cs typeface="Arial"/>
            </a:endParaRPr>
          </a:p>
        </p:txBody>
      </p:sp>
    </p:spTree>
    <p:extLst>
      <p:ext uri="{BB962C8B-B14F-4D97-AF65-F5344CB8AC3E}">
        <p14:creationId xmlns:p14="http://schemas.microsoft.com/office/powerpoint/2010/main" val="26774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1156851" y="637763"/>
            <a:ext cx="2910051" cy="5576768"/>
          </a:xfrm>
        </p:spPr>
        <p:txBody>
          <a:bodyPr vert="horz" lIns="91440" tIns="45720" rIns="91440" bIns="45720" rtlCol="0" anchor="t">
            <a:normAutofit/>
          </a:bodyPr>
          <a:lstStyle/>
          <a:p>
            <a:pPr>
              <a:lnSpc>
                <a:spcPct val="90000"/>
              </a:lnSpc>
            </a:pPr>
            <a:r>
              <a:rPr lang="en-US" sz="3400" kern="1200">
                <a:solidFill>
                  <a:schemeClr val="bg1"/>
                </a:solidFill>
                <a:latin typeface="+mj-lt"/>
                <a:ea typeface="+mj-ea"/>
                <a:cs typeface="+mj-cs"/>
              </a:rPr>
              <a:t>System Workflow for Grocery Shop Billing System</a:t>
            </a:r>
          </a:p>
          <a:p>
            <a:pPr marL="285750" indent="-285750">
              <a:lnSpc>
                <a:spcPct val="90000"/>
              </a:lnSpc>
            </a:pPr>
            <a:endParaRPr lang="en-US" sz="3400" kern="1200">
              <a:solidFill>
                <a:schemeClr val="bg1"/>
              </a:solidFill>
              <a:latin typeface="+mj-lt"/>
              <a:ea typeface="+mj-ea"/>
              <a:cs typeface="+mj-cs"/>
            </a:endParaRPr>
          </a:p>
          <a:p>
            <a:pPr>
              <a:lnSpc>
                <a:spcPct val="90000"/>
              </a:lnSpc>
            </a:pPr>
            <a:endParaRPr lang="en-US" sz="3400" kern="1200">
              <a:solidFill>
                <a:schemeClr val="bg1"/>
              </a:solidFill>
              <a:latin typeface="+mj-lt"/>
              <a:ea typeface="+mj-ea"/>
              <a:cs typeface="+mj-cs"/>
            </a:endParaRP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60867" y="3246439"/>
            <a:ext cx="672957" cy="343768"/>
          </a:xfrm>
        </p:spPr>
        <p:txBody>
          <a:bodyPr vert="horz" lIns="91440" tIns="45720" rIns="91440" bIns="45720" rtlCol="0" anchor="ctr">
            <a:normAutofit/>
          </a:bodyPr>
          <a:lstStyle/>
          <a:p>
            <a:pPr algn="ctr">
              <a:spcAft>
                <a:spcPts val="600"/>
              </a:spcAft>
            </a:pPr>
            <a:fld id="{5BFCF61C-3B18-4C03-8326-CC3B32D710C9}" type="slidenum">
              <a:rPr lang="en-US" sz="1400">
                <a:solidFill>
                  <a:schemeClr val="bg1"/>
                </a:solidFill>
              </a:rPr>
              <a:pPr algn="ctr">
                <a:spcAft>
                  <a:spcPts val="600"/>
                </a:spcAft>
              </a:pPr>
              <a:t>11</a:t>
            </a:fld>
            <a:endParaRPr lang="en-US" sz="1400">
              <a:solidFill>
                <a:schemeClr val="bg1"/>
              </a:solidFill>
            </a:endParaRPr>
          </a:p>
        </p:txBody>
      </p:sp>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31AF007-AF36-A26F-ACEC-A1D4371CFB69}"/>
              </a:ext>
            </a:extLst>
          </p:cNvPr>
          <p:cNvPicPr>
            <a:picLocks noChangeAspect="1"/>
          </p:cNvPicPr>
          <p:nvPr/>
        </p:nvPicPr>
        <p:blipFill>
          <a:blip r:embed="rId2"/>
          <a:stretch>
            <a:fillRect/>
          </a:stretch>
        </p:blipFill>
        <p:spPr>
          <a:xfrm>
            <a:off x="5439976" y="682139"/>
            <a:ext cx="5592818" cy="2838355"/>
          </a:xfrm>
          <a:prstGeom prst="rect">
            <a:avLst/>
          </a:prstGeom>
        </p:spPr>
      </p:pic>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E07C8F3C-13E9-DAA0-759B-87C967D52711}"/>
              </a:ext>
            </a:extLst>
          </p:cNvPr>
          <p:cNvSpPr>
            <a:spLocks noGrp="1"/>
          </p:cNvSpPr>
          <p:nvPr>
            <p:ph type="body" sz="quarter" idx="15"/>
          </p:nvPr>
        </p:nvSpPr>
        <p:spPr>
          <a:xfrm>
            <a:off x="5439965" y="4212709"/>
            <a:ext cx="5605390" cy="2001821"/>
          </a:xfrm>
        </p:spPr>
        <p:txBody>
          <a:bodyPr vert="horz" lIns="91440" tIns="45720" rIns="91440" bIns="45720" numCol="2" spcCol="91440" rtlCol="0">
            <a:normAutofit/>
          </a:bodyPr>
          <a:lstStyle/>
          <a:p>
            <a:pPr marL="0" indent="-228600">
              <a:lnSpc>
                <a:spcPct val="90000"/>
              </a:lnSpc>
              <a:spcAft>
                <a:spcPts val="600"/>
              </a:spcAft>
            </a:pPr>
            <a:r>
              <a:rPr lang="en-US" sz="1800" b="1">
                <a:solidFill>
                  <a:schemeClr val="tx1"/>
                </a:solidFill>
              </a:rPr>
              <a:t>1.Start </a:t>
            </a:r>
            <a:endParaRPr lang="en-US" sz="1800">
              <a:solidFill>
                <a:schemeClr val="tx1"/>
              </a:solidFill>
            </a:endParaRPr>
          </a:p>
          <a:p>
            <a:pPr marL="285750" indent="-228600">
              <a:lnSpc>
                <a:spcPct val="90000"/>
              </a:lnSpc>
              <a:spcAft>
                <a:spcPts val="600"/>
              </a:spcAft>
            </a:pPr>
            <a:r>
              <a:rPr lang="en-US" sz="1800">
                <a:solidFill>
                  <a:schemeClr val="tx1"/>
                </a:solidFill>
              </a:rPr>
              <a:t>User (shopkeeper or cashier) opens the system.</a:t>
            </a:r>
          </a:p>
          <a:p>
            <a:pPr marL="285750" indent="-228600">
              <a:lnSpc>
                <a:spcPct val="90000"/>
              </a:lnSpc>
              <a:spcAft>
                <a:spcPts val="600"/>
              </a:spcAft>
            </a:pPr>
            <a:endParaRPr lang="en-US" sz="1800">
              <a:solidFill>
                <a:schemeClr val="tx1"/>
              </a:solidFill>
            </a:endParaRPr>
          </a:p>
          <a:p>
            <a:pPr marL="0" indent="-228600">
              <a:lnSpc>
                <a:spcPct val="90000"/>
              </a:lnSpc>
              <a:spcAft>
                <a:spcPts val="600"/>
              </a:spcAft>
            </a:pPr>
            <a:endParaRPr lang="en-US" sz="1800">
              <a:solidFill>
                <a:schemeClr val="tx1"/>
              </a:solidFill>
            </a:endParaRPr>
          </a:p>
          <a:p>
            <a:pPr marL="283210" indent="-228600">
              <a:lnSpc>
                <a:spcPct val="90000"/>
              </a:lnSpc>
              <a:spcAft>
                <a:spcPts val="600"/>
              </a:spcAft>
            </a:pPr>
            <a:endParaRPr lang="en-US" sz="1800">
              <a:solidFill>
                <a:schemeClr val="tx1"/>
              </a:solidFill>
            </a:endParaRPr>
          </a:p>
        </p:txBody>
      </p:sp>
    </p:spTree>
    <p:extLst>
      <p:ext uri="{BB962C8B-B14F-4D97-AF65-F5344CB8AC3E}">
        <p14:creationId xmlns:p14="http://schemas.microsoft.com/office/powerpoint/2010/main" val="112505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689CC6-367A-E6E9-1153-37EDC06DA6A2}"/>
              </a:ext>
            </a:extLst>
          </p:cNvPr>
          <p:cNvSpPr>
            <a:spLocks noGrp="1"/>
          </p:cNvSpPr>
          <p:nvPr>
            <p:ph type="title"/>
          </p:nvPr>
        </p:nvSpPr>
        <p:spPr>
          <a:xfrm>
            <a:off x="1156851" y="637763"/>
            <a:ext cx="2910051" cy="5576768"/>
          </a:xfrm>
        </p:spPr>
        <p:txBody>
          <a:bodyPr vert="horz" lIns="91440" tIns="45720" rIns="91440" bIns="45720" rtlCol="0" anchor="t">
            <a:normAutofit/>
          </a:bodyPr>
          <a:lstStyle/>
          <a:p>
            <a:pPr>
              <a:lnSpc>
                <a:spcPct val="90000"/>
              </a:lnSpc>
            </a:pPr>
            <a:r>
              <a:rPr lang="en-US" sz="3400" kern="1200">
                <a:solidFill>
                  <a:schemeClr val="bg1"/>
                </a:solidFill>
                <a:latin typeface="+mj-lt"/>
                <a:ea typeface="+mj-ea"/>
                <a:cs typeface="+mj-cs"/>
              </a:rPr>
              <a:t>System Workflow for Grocery Shop Billing System</a:t>
            </a:r>
          </a:p>
          <a:p>
            <a:pPr>
              <a:lnSpc>
                <a:spcPct val="90000"/>
              </a:lnSpc>
            </a:pPr>
            <a:endParaRPr lang="en-US" sz="3400" kern="1200">
              <a:solidFill>
                <a:schemeClr val="bg1"/>
              </a:solidFill>
              <a:latin typeface="+mj-lt"/>
              <a:ea typeface="+mj-ea"/>
              <a:cs typeface="+mj-cs"/>
            </a:endParaRPr>
          </a:p>
        </p:txBody>
      </p:sp>
      <p:sp>
        <p:nvSpPr>
          <p:cNvPr id="3" name="Slide Number Placeholder 2">
            <a:extLst>
              <a:ext uri="{FF2B5EF4-FFF2-40B4-BE49-F238E27FC236}">
                <a16:creationId xmlns:a16="http://schemas.microsoft.com/office/drawing/2014/main" id="{04EF502A-3CC1-6BE4-F919-B508CB6E0EC9}"/>
              </a:ext>
            </a:extLst>
          </p:cNvPr>
          <p:cNvSpPr>
            <a:spLocks noGrp="1"/>
          </p:cNvSpPr>
          <p:nvPr>
            <p:ph type="sldNum" sz="quarter" idx="12"/>
          </p:nvPr>
        </p:nvSpPr>
        <p:spPr>
          <a:xfrm>
            <a:off x="160867" y="3246439"/>
            <a:ext cx="672957" cy="343768"/>
          </a:xfrm>
        </p:spPr>
        <p:txBody>
          <a:bodyPr vert="horz" lIns="91440" tIns="45720" rIns="91440" bIns="45720" rtlCol="0" anchor="ctr">
            <a:normAutofit/>
          </a:bodyPr>
          <a:lstStyle/>
          <a:p>
            <a:pPr algn="ctr">
              <a:spcAft>
                <a:spcPts val="600"/>
              </a:spcAft>
            </a:pPr>
            <a:fld id="{5BFCF61C-3B18-4C03-8326-CC3B32D710C9}" type="slidenum">
              <a:rPr lang="en-US" sz="1400" noProof="0">
                <a:solidFill>
                  <a:schemeClr val="bg1"/>
                </a:solidFill>
              </a:rPr>
              <a:pPr algn="ctr">
                <a:spcAft>
                  <a:spcPts val="600"/>
                </a:spcAft>
              </a:pPr>
              <a:t>12</a:t>
            </a:fld>
            <a:endParaRPr lang="en-US" sz="1400" noProof="0">
              <a:solidFill>
                <a:schemeClr val="bg1"/>
              </a:solidFill>
            </a:endParaRPr>
          </a:p>
        </p:txBody>
      </p:sp>
      <p:sp>
        <p:nvSpPr>
          <p:cNvPr id="16" name="Rectangle 1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F91C358-9F0C-6B2A-9E3A-42A3C6D2F700}"/>
              </a:ext>
            </a:extLst>
          </p:cNvPr>
          <p:cNvPicPr>
            <a:picLocks noChangeAspect="1"/>
          </p:cNvPicPr>
          <p:nvPr/>
        </p:nvPicPr>
        <p:blipFill>
          <a:blip r:embed="rId2"/>
          <a:stretch>
            <a:fillRect/>
          </a:stretch>
        </p:blipFill>
        <p:spPr>
          <a:xfrm>
            <a:off x="5439976" y="689130"/>
            <a:ext cx="5592818" cy="2824373"/>
          </a:xfrm>
          <a:prstGeom prst="rect">
            <a:avLst/>
          </a:prstGeom>
        </p:spPr>
      </p:pic>
      <p:sp>
        <p:nvSpPr>
          <p:cNvPr id="18"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D4DB3B2A-60E3-5F31-E406-DDEEB31378A4}"/>
              </a:ext>
            </a:extLst>
          </p:cNvPr>
          <p:cNvSpPr>
            <a:spLocks noGrp="1"/>
          </p:cNvSpPr>
          <p:nvPr>
            <p:ph type="body" sz="quarter" idx="16"/>
          </p:nvPr>
        </p:nvSpPr>
        <p:spPr>
          <a:xfrm>
            <a:off x="5439965" y="4212709"/>
            <a:ext cx="5605390" cy="2001821"/>
          </a:xfrm>
        </p:spPr>
        <p:txBody>
          <a:bodyPr vert="horz" lIns="91440" tIns="45720" rIns="91440" bIns="45720" numCol="2" spcCol="91440" rtlCol="0">
            <a:normAutofit/>
          </a:bodyPr>
          <a:lstStyle/>
          <a:p>
            <a:pPr marL="0" indent="-228600">
              <a:lnSpc>
                <a:spcPct val="90000"/>
              </a:lnSpc>
              <a:spcAft>
                <a:spcPts val="600"/>
              </a:spcAft>
            </a:pPr>
            <a:r>
              <a:rPr lang="en-US" sz="1700" dirty="0">
                <a:solidFill>
                  <a:schemeClr val="tx1"/>
                </a:solidFill>
              </a:rPr>
              <a:t>2.</a:t>
            </a:r>
            <a:r>
              <a:rPr lang="en-US" sz="1700" b="1" dirty="0">
                <a:solidFill>
                  <a:schemeClr val="tx1"/>
                </a:solidFill>
              </a:rPr>
              <a:t>Product Management</a:t>
            </a:r>
            <a:endParaRPr lang="en-US" sz="1700" dirty="0">
              <a:solidFill>
                <a:schemeClr val="tx1"/>
              </a:solidFill>
            </a:endParaRPr>
          </a:p>
          <a:p>
            <a:pPr marL="283210" indent="-228600">
              <a:lnSpc>
                <a:spcPct val="90000"/>
              </a:lnSpc>
              <a:spcAft>
                <a:spcPts val="600"/>
              </a:spcAft>
            </a:pPr>
            <a:r>
              <a:rPr lang="en-US" sz="1700" dirty="0">
                <a:solidFill>
                  <a:schemeClr val="tx1"/>
                </a:solidFill>
              </a:rPr>
              <a:t>Admin adds or updates products in inventory.</a:t>
            </a:r>
          </a:p>
          <a:p>
            <a:pPr marL="283210" indent="-228600">
              <a:lnSpc>
                <a:spcPct val="90000"/>
              </a:lnSpc>
              <a:spcAft>
                <a:spcPts val="600"/>
              </a:spcAft>
            </a:pPr>
            <a:r>
              <a:rPr lang="en-US" sz="1700" dirty="0">
                <a:solidFill>
                  <a:schemeClr val="tx1"/>
                </a:solidFill>
              </a:rPr>
              <a:t>Example: Add product “Rice” with price ₹50/kg and stock 20kg.</a:t>
            </a:r>
          </a:p>
          <a:p>
            <a:pPr marL="283210" indent="-228600">
              <a:lnSpc>
                <a:spcPct val="90000"/>
              </a:lnSpc>
              <a:spcAft>
                <a:spcPts val="600"/>
              </a:spcAft>
            </a:pPr>
            <a:endParaRPr lang="en-US" sz="1700" dirty="0">
              <a:solidFill>
                <a:schemeClr val="tx1"/>
              </a:solidFill>
            </a:endParaRPr>
          </a:p>
          <a:p>
            <a:pPr marL="0" indent="-228600">
              <a:lnSpc>
                <a:spcPct val="90000"/>
              </a:lnSpc>
              <a:spcAft>
                <a:spcPts val="600"/>
              </a:spcAft>
            </a:pPr>
            <a:r>
              <a:rPr lang="en-US" sz="1700" b="1" dirty="0">
                <a:solidFill>
                  <a:schemeClr val="tx1"/>
                </a:solidFill>
              </a:rPr>
              <a:t>3.Update Inventory</a:t>
            </a:r>
            <a:endParaRPr lang="en-US" sz="1700" dirty="0">
              <a:solidFill>
                <a:schemeClr val="tx1"/>
              </a:solidFill>
            </a:endParaRPr>
          </a:p>
          <a:p>
            <a:pPr marL="283210" indent="-228600">
              <a:lnSpc>
                <a:spcPct val="90000"/>
              </a:lnSpc>
              <a:spcAft>
                <a:spcPts val="600"/>
              </a:spcAft>
            </a:pPr>
            <a:r>
              <a:rPr lang="en-US" sz="1700" dirty="0">
                <a:solidFill>
                  <a:schemeClr val="tx1"/>
                </a:solidFill>
              </a:rPr>
              <a:t>Deduct purchased quantity from product stock.</a:t>
            </a:r>
          </a:p>
          <a:p>
            <a:pPr marL="283210" indent="-228600">
              <a:lnSpc>
                <a:spcPct val="90000"/>
              </a:lnSpc>
              <a:spcAft>
                <a:spcPts val="600"/>
              </a:spcAft>
            </a:pPr>
            <a:r>
              <a:rPr lang="en-US" sz="1700" dirty="0">
                <a:solidFill>
                  <a:schemeClr val="tx1"/>
                </a:solidFill>
              </a:rPr>
              <a:t>Example: Rice stock reduces from 20kg to 18kg.</a:t>
            </a:r>
          </a:p>
          <a:p>
            <a:pPr marL="283210" indent="-228600">
              <a:lnSpc>
                <a:spcPct val="90000"/>
              </a:lnSpc>
              <a:spcAft>
                <a:spcPts val="600"/>
              </a:spcAft>
            </a:pPr>
            <a:endParaRPr lang="en-US" sz="1700" dirty="0">
              <a:solidFill>
                <a:schemeClr val="tx1"/>
              </a:solidFill>
            </a:endParaRPr>
          </a:p>
        </p:txBody>
      </p:sp>
    </p:spTree>
    <p:extLst>
      <p:ext uri="{BB962C8B-B14F-4D97-AF65-F5344CB8AC3E}">
        <p14:creationId xmlns:p14="http://schemas.microsoft.com/office/powerpoint/2010/main" val="145714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7B8CBF-60A5-297E-60E3-B80F5E75A0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3400" kern="1200">
                <a:solidFill>
                  <a:srgbClr val="FFFFFF"/>
                </a:solidFill>
                <a:latin typeface="+mj-lt"/>
                <a:ea typeface="+mj-ea"/>
                <a:cs typeface="+mj-cs"/>
              </a:rPr>
              <a:t>System Workflow for Grocery Shop Billing System</a:t>
            </a:r>
          </a:p>
          <a:p>
            <a:pPr algn="r">
              <a:lnSpc>
                <a:spcPct val="90000"/>
              </a:lnSpc>
            </a:pPr>
            <a:endParaRPr lang="en-US" sz="3400" kern="1200">
              <a:solidFill>
                <a:srgbClr val="FFFFFF"/>
              </a:solidFill>
              <a:latin typeface="+mj-lt"/>
              <a:ea typeface="+mj-ea"/>
              <a:cs typeface="+mj-cs"/>
            </a:endParaRPr>
          </a:p>
        </p:txBody>
      </p:sp>
      <p:sp>
        <p:nvSpPr>
          <p:cNvPr id="2" name="Footer Placeholder 1">
            <a:extLst>
              <a:ext uri="{FF2B5EF4-FFF2-40B4-BE49-F238E27FC236}">
                <a16:creationId xmlns:a16="http://schemas.microsoft.com/office/drawing/2014/main" id="{E3912293-27CF-C3CF-FBF0-429538A7F6F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spcAft>
                <a:spcPts val="600"/>
              </a:spcAft>
            </a:pPr>
            <a:r>
              <a:rPr lang="en-US" sz="1100" kern="1200" noProof="0">
                <a:solidFill>
                  <a:srgbClr val="FFFFFF"/>
                </a:solidFill>
                <a:latin typeface="+mn-lt"/>
                <a:ea typeface="+mn-ea"/>
                <a:cs typeface="+mn-cs"/>
              </a:rPr>
              <a:t>Presentation title</a:t>
            </a:r>
          </a:p>
        </p:txBody>
      </p:sp>
      <p:sp>
        <p:nvSpPr>
          <p:cNvPr id="36" name="Text Placeholder 7">
            <a:extLst>
              <a:ext uri="{FF2B5EF4-FFF2-40B4-BE49-F238E27FC236}">
                <a16:creationId xmlns:a16="http://schemas.microsoft.com/office/drawing/2014/main" id="{65E6C16E-2006-70EC-5384-A8FD47B550A6}"/>
              </a:ext>
            </a:extLst>
          </p:cNvPr>
          <p:cNvSpPr>
            <a:spLocks noGrp="1"/>
          </p:cNvSpPr>
          <p:nvPr>
            <p:ph type="body" sz="quarter" idx="16"/>
          </p:nvPr>
        </p:nvSpPr>
        <p:spPr>
          <a:xfrm>
            <a:off x="4810259" y="649480"/>
            <a:ext cx="6555347" cy="5546047"/>
          </a:xfrm>
        </p:spPr>
        <p:txBody>
          <a:bodyPr vert="horz" lIns="91440" tIns="45720" rIns="91440" bIns="45720" numCol="2" spcCol="91440" rtlCol="0" anchor="ctr">
            <a:normAutofit/>
          </a:bodyPr>
          <a:lstStyle/>
          <a:p>
            <a:pPr marL="0" indent="-228600">
              <a:lnSpc>
                <a:spcPct val="90000"/>
              </a:lnSpc>
              <a:spcAft>
                <a:spcPts val="600"/>
              </a:spcAft>
            </a:pPr>
            <a:r>
              <a:rPr lang="en-US" sz="2000" dirty="0">
                <a:solidFill>
                  <a:schemeClr val="tx1"/>
                </a:solidFill>
              </a:rPr>
              <a:t>4.</a:t>
            </a:r>
            <a:r>
              <a:rPr lang="en-US" sz="2000" b="1" dirty="0">
                <a:solidFill>
                  <a:schemeClr val="tx1"/>
                </a:solidFill>
              </a:rPr>
              <a:t>Customer Purchase Begins</a:t>
            </a:r>
            <a:endParaRPr lang="en-US" sz="2000" dirty="0">
              <a:solidFill>
                <a:schemeClr val="tx1"/>
              </a:solidFill>
            </a:endParaRPr>
          </a:p>
          <a:p>
            <a:pPr marL="283210" indent="-228600">
              <a:lnSpc>
                <a:spcPct val="90000"/>
              </a:lnSpc>
              <a:spcAft>
                <a:spcPts val="600"/>
              </a:spcAft>
            </a:pPr>
            <a:r>
              <a:rPr lang="en-US" sz="2000" dirty="0">
                <a:solidFill>
                  <a:schemeClr val="tx1"/>
                </a:solidFill>
              </a:rPr>
              <a:t>Customer selects items to buy.</a:t>
            </a:r>
          </a:p>
          <a:p>
            <a:pPr marL="283210" indent="-228600">
              <a:lnSpc>
                <a:spcPct val="90000"/>
              </a:lnSpc>
              <a:spcAft>
                <a:spcPts val="600"/>
              </a:spcAft>
            </a:pPr>
            <a:r>
              <a:rPr lang="en-US" sz="2000" dirty="0">
                <a:solidFill>
                  <a:schemeClr val="tx1"/>
                </a:solidFill>
              </a:rPr>
              <a:t>Cashier adds products and quantities to the cart.</a:t>
            </a:r>
          </a:p>
          <a:p>
            <a:pPr marL="283210" indent="-228600">
              <a:lnSpc>
                <a:spcPct val="90000"/>
              </a:lnSpc>
              <a:spcAft>
                <a:spcPts val="600"/>
              </a:spcAft>
            </a:pPr>
            <a:r>
              <a:rPr lang="en-US" sz="2000" dirty="0">
                <a:solidFill>
                  <a:schemeClr val="tx1"/>
                </a:solidFill>
              </a:rPr>
              <a:t>Example: Customer buys 2kg of Rice.</a:t>
            </a:r>
          </a:p>
          <a:p>
            <a:pPr marL="283210" indent="-228600">
              <a:lnSpc>
                <a:spcPct val="90000"/>
              </a:lnSpc>
              <a:spcAft>
                <a:spcPts val="600"/>
              </a:spcAft>
            </a:pPr>
            <a:endParaRPr lang="en-US" sz="2000" dirty="0">
              <a:solidFill>
                <a:schemeClr val="tx1"/>
              </a:solidFill>
            </a:endParaRPr>
          </a:p>
          <a:p>
            <a:pPr marL="283210" indent="-228600">
              <a:lnSpc>
                <a:spcPct val="90000"/>
              </a:lnSpc>
              <a:spcAft>
                <a:spcPts val="600"/>
              </a:spcAft>
            </a:pPr>
            <a:endParaRPr lang="en-US" sz="2000" dirty="0">
              <a:solidFill>
                <a:schemeClr val="tx1"/>
              </a:solidFill>
            </a:endParaRPr>
          </a:p>
          <a:p>
            <a:pPr marL="283210" indent="-228600">
              <a:lnSpc>
                <a:spcPct val="90000"/>
              </a:lnSpc>
              <a:spcAft>
                <a:spcPts val="600"/>
              </a:spcAft>
            </a:pPr>
            <a:endParaRPr lang="en-US" sz="2000" dirty="0">
              <a:solidFill>
                <a:schemeClr val="tx1"/>
              </a:solidFill>
            </a:endParaRPr>
          </a:p>
          <a:p>
            <a:pPr marL="283210" indent="-228600">
              <a:lnSpc>
                <a:spcPct val="90000"/>
              </a:lnSpc>
              <a:spcAft>
                <a:spcPts val="600"/>
              </a:spcAft>
            </a:pPr>
            <a:endParaRPr lang="en-US" sz="2000" dirty="0">
              <a:solidFill>
                <a:schemeClr val="tx1"/>
              </a:solidFill>
            </a:endParaRPr>
          </a:p>
        </p:txBody>
      </p:sp>
      <p:sp>
        <p:nvSpPr>
          <p:cNvPr id="3" name="Slide Number Placeholder 2">
            <a:extLst>
              <a:ext uri="{FF2B5EF4-FFF2-40B4-BE49-F238E27FC236}">
                <a16:creationId xmlns:a16="http://schemas.microsoft.com/office/drawing/2014/main" id="{55294F77-C8BC-491E-ED87-D4E783D1BF6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BFCF61C-3B18-4C03-8326-CC3B32D710C9}" type="slidenum">
              <a:rPr lang="en-US" sz="1100" noProof="0">
                <a:solidFill>
                  <a:schemeClr val="tx1">
                    <a:lumMod val="50000"/>
                    <a:lumOff val="50000"/>
                  </a:schemeClr>
                </a:solidFill>
              </a:rPr>
              <a:pPr>
                <a:spcAft>
                  <a:spcPts val="600"/>
                </a:spcAft>
              </a:pPr>
              <a:t>13</a:t>
            </a:fld>
            <a:endParaRPr lang="en-US" sz="1100" noProof="0">
              <a:solidFill>
                <a:schemeClr val="tx1">
                  <a:lumMod val="50000"/>
                  <a:lumOff val="50000"/>
                </a:schemeClr>
              </a:solidFill>
            </a:endParaRPr>
          </a:p>
        </p:txBody>
      </p:sp>
    </p:spTree>
    <p:extLst>
      <p:ext uri="{BB962C8B-B14F-4D97-AF65-F5344CB8AC3E}">
        <p14:creationId xmlns:p14="http://schemas.microsoft.com/office/powerpoint/2010/main" val="295559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954368-8ABB-77BA-EFA6-D86B729EF086}"/>
              </a:ext>
            </a:extLst>
          </p:cNvPr>
          <p:cNvSpPr>
            <a:spLocks noGrp="1"/>
          </p:cNvSpPr>
          <p:nvPr>
            <p:ph type="title"/>
          </p:nvPr>
        </p:nvSpPr>
        <p:spPr>
          <a:xfrm>
            <a:off x="1136397" y="502020"/>
            <a:ext cx="5323715" cy="1642970"/>
          </a:xfrm>
        </p:spPr>
        <p:txBody>
          <a:bodyPr vert="horz" lIns="91440" tIns="45720" rIns="91440" bIns="45720" rtlCol="0" anchor="b">
            <a:normAutofit/>
          </a:bodyPr>
          <a:lstStyle/>
          <a:p>
            <a:pPr>
              <a:lnSpc>
                <a:spcPct val="90000"/>
              </a:lnSpc>
            </a:pPr>
            <a:r>
              <a:rPr lang="en-US" sz="3700" kern="1200">
                <a:solidFill>
                  <a:schemeClr val="tx1"/>
                </a:solidFill>
                <a:latin typeface="+mj-lt"/>
                <a:ea typeface="+mj-ea"/>
                <a:cs typeface="+mj-cs"/>
              </a:rPr>
              <a:t>System Workflow for Grocery Shop Billing System</a:t>
            </a:r>
          </a:p>
          <a:p>
            <a:pPr>
              <a:lnSpc>
                <a:spcPct val="90000"/>
              </a:lnSpc>
            </a:pPr>
            <a:endParaRPr lang="en-US" sz="3700" kern="120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2F2B13FF-2844-F522-A5BC-2D7C74E7CFB7}"/>
              </a:ext>
            </a:extLst>
          </p:cNvPr>
          <p:cNvSpPr>
            <a:spLocks noGrp="1"/>
          </p:cNvSpPr>
          <p:nvPr>
            <p:ph type="body" sz="quarter" idx="16"/>
          </p:nvPr>
        </p:nvSpPr>
        <p:spPr>
          <a:xfrm>
            <a:off x="1144923" y="2405894"/>
            <a:ext cx="5315189" cy="3535083"/>
          </a:xfrm>
        </p:spPr>
        <p:txBody>
          <a:bodyPr vert="horz" lIns="91440" tIns="45720" rIns="91440" bIns="45720" numCol="2" spcCol="91440" rtlCol="0" anchor="t">
            <a:normAutofit/>
          </a:bodyPr>
          <a:lstStyle/>
          <a:p>
            <a:pPr marL="0" indent="-228600">
              <a:lnSpc>
                <a:spcPct val="90000"/>
              </a:lnSpc>
              <a:spcAft>
                <a:spcPts val="600"/>
              </a:spcAft>
            </a:pPr>
            <a:r>
              <a:rPr lang="en-US" sz="2000" b="1">
                <a:solidFill>
                  <a:schemeClr val="tx1"/>
                </a:solidFill>
              </a:rPr>
              <a:t>5.Apply Discounts (If any)</a:t>
            </a:r>
            <a:endParaRPr lang="en-US" sz="2000">
              <a:solidFill>
                <a:schemeClr val="tx1"/>
              </a:solidFill>
            </a:endParaRPr>
          </a:p>
          <a:p>
            <a:pPr marL="283210" indent="-228600">
              <a:lnSpc>
                <a:spcPct val="90000"/>
              </a:lnSpc>
              <a:spcAft>
                <a:spcPts val="600"/>
              </a:spcAft>
            </a:pPr>
            <a:r>
              <a:rPr lang="en-US" sz="2000">
                <a:solidFill>
                  <a:schemeClr val="tx1"/>
                </a:solidFill>
              </a:rPr>
              <a:t>System applies any eligible discounts to the total amount.</a:t>
            </a:r>
          </a:p>
          <a:p>
            <a:pPr marL="283210" indent="-228600">
              <a:lnSpc>
                <a:spcPct val="90000"/>
              </a:lnSpc>
              <a:spcAft>
                <a:spcPts val="600"/>
              </a:spcAft>
            </a:pPr>
            <a:endParaRPr lang="en-US" sz="2000" b="1">
              <a:solidFill>
                <a:schemeClr val="tx1"/>
              </a:solidFill>
            </a:endParaRPr>
          </a:p>
          <a:p>
            <a:pPr marL="0" indent="-228600">
              <a:lnSpc>
                <a:spcPct val="90000"/>
              </a:lnSpc>
              <a:spcAft>
                <a:spcPts val="600"/>
              </a:spcAft>
            </a:pPr>
            <a:endParaRPr lang="en-US" sz="2000" b="1">
              <a:solidFill>
                <a:schemeClr val="tx1"/>
              </a:solidFill>
            </a:endParaRPr>
          </a:p>
        </p:txBody>
      </p:sp>
      <p:sp>
        <p:nvSpPr>
          <p:cNvPr id="17" name="Rectangle 1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1630FD6-4040-806C-2F05-24E669D710B1}"/>
              </a:ext>
            </a:extLst>
          </p:cNvPr>
          <p:cNvPicPr>
            <a:picLocks noChangeAspect="1"/>
          </p:cNvPicPr>
          <p:nvPr/>
        </p:nvPicPr>
        <p:blipFill>
          <a:blip r:embed="rId2"/>
          <a:stretch>
            <a:fillRect/>
          </a:stretch>
        </p:blipFill>
        <p:spPr>
          <a:xfrm>
            <a:off x="7075967" y="1375321"/>
            <a:ext cx="4170530" cy="4139251"/>
          </a:xfrm>
          <a:prstGeom prst="rect">
            <a:avLst/>
          </a:prstGeom>
        </p:spPr>
      </p:pic>
      <p:sp>
        <p:nvSpPr>
          <p:cNvPr id="3" name="Slide Number Placeholder 2">
            <a:extLst>
              <a:ext uri="{FF2B5EF4-FFF2-40B4-BE49-F238E27FC236}">
                <a16:creationId xmlns:a16="http://schemas.microsoft.com/office/drawing/2014/main" id="{FD0FAC2E-0DF5-68A9-7C0E-7C33CA529B69}"/>
              </a:ext>
            </a:extLst>
          </p:cNvPr>
          <p:cNvSpPr>
            <a:spLocks noGrp="1"/>
          </p:cNvSpPr>
          <p:nvPr>
            <p:ph type="sldNum" sz="quarter" idx="12"/>
          </p:nvPr>
        </p:nvSpPr>
        <p:spPr>
          <a:xfrm>
            <a:off x="11704320" y="6459378"/>
            <a:ext cx="448056" cy="365125"/>
          </a:xfrm>
        </p:spPr>
        <p:txBody>
          <a:bodyPr vert="horz" lIns="91440" tIns="45720" rIns="91440" bIns="45720" rtlCol="0" anchor="ctr">
            <a:normAutofit/>
          </a:bodyPr>
          <a:lstStyle/>
          <a:p>
            <a:pPr>
              <a:spcAft>
                <a:spcPts val="600"/>
              </a:spcAft>
            </a:pPr>
            <a:fld id="{5BFCF61C-3B18-4C03-8326-CC3B32D710C9}" type="slidenum">
              <a:rPr lang="en-US" sz="1100" noProof="0">
                <a:solidFill>
                  <a:srgbClr val="FFFFFF"/>
                </a:solidFill>
              </a:rPr>
              <a:pPr>
                <a:spcAft>
                  <a:spcPts val="600"/>
                </a:spcAft>
              </a:pPr>
              <a:t>14</a:t>
            </a:fld>
            <a:endParaRPr lang="en-US" sz="1100" noProof="0">
              <a:solidFill>
                <a:srgbClr val="FFFFFF"/>
              </a:solidFill>
            </a:endParaRPr>
          </a:p>
        </p:txBody>
      </p:sp>
    </p:spTree>
    <p:extLst>
      <p:ext uri="{BB962C8B-B14F-4D97-AF65-F5344CB8AC3E}">
        <p14:creationId xmlns:p14="http://schemas.microsoft.com/office/powerpoint/2010/main" val="205888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8349CD9-47CB-AC96-A91D-F7E73F601504}"/>
              </a:ext>
            </a:extLst>
          </p:cNvPr>
          <p:cNvSpPr>
            <a:spLocks noGrp="1"/>
          </p:cNvSpPr>
          <p:nvPr>
            <p:ph type="title"/>
          </p:nvPr>
        </p:nvSpPr>
        <p:spPr>
          <a:xfrm>
            <a:off x="1136397" y="502020"/>
            <a:ext cx="5323715" cy="1642970"/>
          </a:xfrm>
        </p:spPr>
        <p:txBody>
          <a:bodyPr vert="horz" lIns="91440" tIns="45720" rIns="91440" bIns="45720" rtlCol="0" anchor="b">
            <a:normAutofit/>
          </a:bodyPr>
          <a:lstStyle/>
          <a:p>
            <a:pPr>
              <a:lnSpc>
                <a:spcPct val="90000"/>
              </a:lnSpc>
            </a:pPr>
            <a:r>
              <a:rPr lang="en-US" sz="3700" kern="1200" cap="all" baseline="0">
                <a:solidFill>
                  <a:schemeClr val="tx1"/>
                </a:solidFill>
                <a:latin typeface="+mj-lt"/>
                <a:ea typeface="+mj-ea"/>
                <a:cs typeface="+mj-cs"/>
              </a:rPr>
              <a:t>System Workflow for Grocery Shop Billing System</a:t>
            </a:r>
            <a:r>
              <a:rPr lang="en-US" sz="3700" kern="1200">
                <a:solidFill>
                  <a:schemeClr val="tx1"/>
                </a:solidFill>
                <a:latin typeface="+mj-lt"/>
                <a:ea typeface="+mj-ea"/>
                <a:cs typeface="+mj-cs"/>
              </a:rPr>
              <a:t>​</a:t>
            </a:r>
          </a:p>
        </p:txBody>
      </p:sp>
      <p:sp>
        <p:nvSpPr>
          <p:cNvPr id="2" name="Footer Placeholder 1">
            <a:extLst>
              <a:ext uri="{FF2B5EF4-FFF2-40B4-BE49-F238E27FC236}">
                <a16:creationId xmlns:a16="http://schemas.microsoft.com/office/drawing/2014/main" id="{962FC048-A01C-26D5-ED0C-5E26F21DC7CD}"/>
              </a:ext>
            </a:extLst>
          </p:cNvPr>
          <p:cNvSpPr>
            <a:spLocks noGrp="1"/>
          </p:cNvSpPr>
          <p:nvPr>
            <p:ph type="ftr" sz="quarter" idx="11"/>
          </p:nvPr>
        </p:nvSpPr>
        <p:spPr>
          <a:xfrm rot="5400000">
            <a:off x="-1828800" y="1983972"/>
            <a:ext cx="4114800" cy="365125"/>
          </a:xfrm>
        </p:spPr>
        <p:txBody>
          <a:bodyPr vert="horz" lIns="91440" tIns="45720" rIns="91440" bIns="45720" rtlCol="0" anchor="ctr">
            <a:normAutofit/>
          </a:bodyPr>
          <a:lstStyle/>
          <a:p>
            <a:pPr>
              <a:spcAft>
                <a:spcPts val="600"/>
              </a:spcAft>
            </a:pPr>
            <a:r>
              <a:rPr lang="en-US" sz="1100" kern="1200" noProof="0">
                <a:solidFill>
                  <a:schemeClr val="tx1">
                    <a:lumMod val="50000"/>
                    <a:lumOff val="50000"/>
                  </a:schemeClr>
                </a:solidFill>
                <a:latin typeface="+mn-lt"/>
                <a:ea typeface="+mn-ea"/>
                <a:cs typeface="+mn-cs"/>
              </a:rPr>
              <a:t>Presentation title</a:t>
            </a:r>
          </a:p>
        </p:txBody>
      </p:sp>
      <p:sp>
        <p:nvSpPr>
          <p:cNvPr id="8" name="Text Placeholder 7">
            <a:extLst>
              <a:ext uri="{FF2B5EF4-FFF2-40B4-BE49-F238E27FC236}">
                <a16:creationId xmlns:a16="http://schemas.microsoft.com/office/drawing/2014/main" id="{0F28AE6A-FD7D-FC4B-A945-D9B0AE56649F}"/>
              </a:ext>
            </a:extLst>
          </p:cNvPr>
          <p:cNvSpPr>
            <a:spLocks noGrp="1"/>
          </p:cNvSpPr>
          <p:nvPr>
            <p:ph type="body" sz="quarter" idx="16"/>
          </p:nvPr>
        </p:nvSpPr>
        <p:spPr>
          <a:xfrm>
            <a:off x="1144923" y="2405894"/>
            <a:ext cx="5315189" cy="3535083"/>
          </a:xfrm>
        </p:spPr>
        <p:txBody>
          <a:bodyPr vert="horz" lIns="91440" tIns="45720" rIns="91440" bIns="45720" numCol="2" spcCol="91440" rtlCol="0" anchor="t">
            <a:normAutofit/>
          </a:bodyPr>
          <a:lstStyle/>
          <a:p>
            <a:pPr marL="283210" indent="-228600">
              <a:lnSpc>
                <a:spcPct val="90000"/>
              </a:lnSpc>
              <a:spcAft>
                <a:spcPts val="600"/>
              </a:spcAft>
            </a:pPr>
            <a:r>
              <a:rPr lang="en-US" sz="2000" b="1">
                <a:solidFill>
                  <a:schemeClr val="tx1"/>
                </a:solidFill>
              </a:rPr>
              <a:t>6.Generate Bill</a:t>
            </a:r>
            <a:endParaRPr lang="en-US" sz="2000">
              <a:solidFill>
                <a:schemeClr val="tx1"/>
              </a:solidFill>
            </a:endParaRPr>
          </a:p>
          <a:p>
            <a:pPr marL="283210" indent="-228600">
              <a:lnSpc>
                <a:spcPct val="90000"/>
              </a:lnSpc>
              <a:spcAft>
                <a:spcPts val="600"/>
              </a:spcAft>
            </a:pPr>
            <a:r>
              <a:rPr lang="en-US" sz="2000">
                <a:solidFill>
                  <a:schemeClr val="tx1"/>
                </a:solidFill>
              </a:rPr>
              <a:t>Create a bill showing purchased products, quantities, prices, discounts, and total payable amount.</a:t>
            </a:r>
          </a:p>
          <a:p>
            <a:pPr marL="283210" indent="-228600">
              <a:lnSpc>
                <a:spcPct val="90000"/>
              </a:lnSpc>
              <a:spcAft>
                <a:spcPts val="600"/>
              </a:spcAft>
            </a:pPr>
            <a:endParaRPr lang="en-US" sz="2000">
              <a:solidFill>
                <a:schemeClr val="tx1"/>
              </a:solidFill>
            </a:endParaRPr>
          </a:p>
          <a:p>
            <a:pPr marL="283210" indent="-228600">
              <a:lnSpc>
                <a:spcPct val="90000"/>
              </a:lnSpc>
              <a:spcAft>
                <a:spcPts val="600"/>
              </a:spcAft>
            </a:pPr>
            <a:endParaRPr lang="en-US" sz="2000">
              <a:solidFill>
                <a:schemeClr val="tx1"/>
              </a:solidFill>
            </a:endParaRPr>
          </a:p>
        </p:txBody>
      </p:sp>
      <p:sp>
        <p:nvSpPr>
          <p:cNvPr id="16" name="Rectangle 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EFEEAD5C-C731-5EBC-16D9-6BA960A57E2E}"/>
              </a:ext>
            </a:extLst>
          </p:cNvPr>
          <p:cNvPicPr>
            <a:picLocks noChangeAspect="1"/>
          </p:cNvPicPr>
          <p:nvPr/>
        </p:nvPicPr>
        <p:blipFill>
          <a:blip r:embed="rId2"/>
          <a:stretch>
            <a:fillRect/>
          </a:stretch>
        </p:blipFill>
        <p:spPr>
          <a:xfrm>
            <a:off x="7075967" y="1755882"/>
            <a:ext cx="4170530" cy="3378129"/>
          </a:xfrm>
          <a:prstGeom prst="rect">
            <a:avLst/>
          </a:prstGeom>
        </p:spPr>
      </p:pic>
      <p:sp>
        <p:nvSpPr>
          <p:cNvPr id="3" name="Slide Number Placeholder 2">
            <a:extLst>
              <a:ext uri="{FF2B5EF4-FFF2-40B4-BE49-F238E27FC236}">
                <a16:creationId xmlns:a16="http://schemas.microsoft.com/office/drawing/2014/main" id="{C84167CA-1A31-EE86-D8C6-23194B4D985E}"/>
              </a:ext>
            </a:extLst>
          </p:cNvPr>
          <p:cNvSpPr>
            <a:spLocks noGrp="1"/>
          </p:cNvSpPr>
          <p:nvPr>
            <p:ph type="sldNum" sz="quarter" idx="12"/>
          </p:nvPr>
        </p:nvSpPr>
        <p:spPr>
          <a:xfrm>
            <a:off x="11704320" y="6459378"/>
            <a:ext cx="448056" cy="365125"/>
          </a:xfrm>
        </p:spPr>
        <p:txBody>
          <a:bodyPr vert="horz" lIns="91440" tIns="45720" rIns="91440" bIns="45720" rtlCol="0" anchor="ctr">
            <a:normAutofit/>
          </a:bodyPr>
          <a:lstStyle/>
          <a:p>
            <a:pPr>
              <a:spcAft>
                <a:spcPts val="600"/>
              </a:spcAft>
            </a:pPr>
            <a:fld id="{5BFCF61C-3B18-4C03-8326-CC3B32D710C9}" type="slidenum">
              <a:rPr lang="en-US" sz="1100" noProof="0">
                <a:solidFill>
                  <a:srgbClr val="FFFFFF"/>
                </a:solidFill>
              </a:rPr>
              <a:pPr>
                <a:spcAft>
                  <a:spcPts val="600"/>
                </a:spcAft>
              </a:pPr>
              <a:t>15</a:t>
            </a:fld>
            <a:endParaRPr lang="en-US" sz="1100" noProof="0">
              <a:solidFill>
                <a:srgbClr val="FFFFFF"/>
              </a:solidFill>
            </a:endParaRPr>
          </a:p>
        </p:txBody>
      </p:sp>
    </p:spTree>
    <p:extLst>
      <p:ext uri="{BB962C8B-B14F-4D97-AF65-F5344CB8AC3E}">
        <p14:creationId xmlns:p14="http://schemas.microsoft.com/office/powerpoint/2010/main" val="141706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54EAB35-9133-52B9-1403-8EB55153A406}"/>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nSpc>
                <a:spcPct val="90000"/>
              </a:lnSpc>
            </a:pPr>
            <a:r>
              <a:rPr lang="en-US" sz="2700" kern="1200">
                <a:solidFill>
                  <a:schemeClr val="tx1"/>
                </a:solidFill>
                <a:latin typeface="+mj-lt"/>
                <a:ea typeface="+mj-ea"/>
                <a:cs typeface="+mj-cs"/>
              </a:rPr>
              <a:t>System Workflow for Grocery Shop Billing System</a:t>
            </a:r>
          </a:p>
          <a:p>
            <a:pPr>
              <a:lnSpc>
                <a:spcPct val="90000"/>
              </a:lnSpc>
            </a:pPr>
            <a:endParaRPr lang="en-US" sz="2700" kern="1200">
              <a:solidFill>
                <a:schemeClr val="tx1"/>
              </a:solidFill>
              <a:latin typeface="+mj-lt"/>
              <a:ea typeface="+mj-ea"/>
              <a:cs typeface="+mj-cs"/>
            </a:endParaRPr>
          </a:p>
        </p:txBody>
      </p:sp>
      <p:cxnSp>
        <p:nvCxnSpPr>
          <p:cNvPr id="33" name="Straight Connector 3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FCC36AA-DDDA-DCFC-FA0F-9B73AAD63E62}"/>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lgn="ctr">
              <a:spcAft>
                <a:spcPts val="600"/>
              </a:spcAft>
            </a:pPr>
            <a:r>
              <a:rPr lang="en-US" kern="1200" noProof="0">
                <a:solidFill>
                  <a:schemeClr val="tx1">
                    <a:alpha val="60000"/>
                  </a:schemeClr>
                </a:solidFill>
                <a:latin typeface="+mn-lt"/>
                <a:ea typeface="+mn-ea"/>
                <a:cs typeface="+mn-cs"/>
              </a:rPr>
              <a:t>Presentation title</a:t>
            </a:r>
          </a:p>
        </p:txBody>
      </p:sp>
      <p:sp>
        <p:nvSpPr>
          <p:cNvPr id="8" name="Text Placeholder 7">
            <a:extLst>
              <a:ext uri="{FF2B5EF4-FFF2-40B4-BE49-F238E27FC236}">
                <a16:creationId xmlns:a16="http://schemas.microsoft.com/office/drawing/2014/main" id="{8257CC6A-2AA6-80D2-E0B8-0F77C252FF2D}"/>
              </a:ext>
            </a:extLst>
          </p:cNvPr>
          <p:cNvSpPr>
            <a:spLocks noGrp="1"/>
          </p:cNvSpPr>
          <p:nvPr>
            <p:ph type="body" sz="quarter" idx="16"/>
          </p:nvPr>
        </p:nvSpPr>
        <p:spPr>
          <a:xfrm>
            <a:off x="803776" y="2829330"/>
            <a:ext cx="6190412" cy="3344459"/>
          </a:xfrm>
        </p:spPr>
        <p:txBody>
          <a:bodyPr vert="horz" lIns="91440" tIns="45720" rIns="91440" bIns="45720" numCol="2" spcCol="91440" rtlCol="0" anchor="t">
            <a:normAutofit/>
          </a:bodyPr>
          <a:lstStyle/>
          <a:p>
            <a:pPr marL="283210" indent="-228600">
              <a:lnSpc>
                <a:spcPct val="90000"/>
              </a:lnSpc>
              <a:spcAft>
                <a:spcPts val="600"/>
              </a:spcAft>
            </a:pPr>
            <a:endParaRPr lang="en-US" sz="2000">
              <a:solidFill>
                <a:schemeClr val="tx1">
                  <a:alpha val="80000"/>
                </a:schemeClr>
              </a:solidFill>
            </a:endParaRPr>
          </a:p>
          <a:p>
            <a:pPr marL="0" indent="-228600">
              <a:lnSpc>
                <a:spcPct val="90000"/>
              </a:lnSpc>
              <a:spcAft>
                <a:spcPts val="600"/>
              </a:spcAft>
            </a:pPr>
            <a:r>
              <a:rPr lang="en-US" sz="2000" b="1">
                <a:solidFill>
                  <a:schemeClr val="tx1">
                    <a:alpha val="80000"/>
                  </a:schemeClr>
                </a:solidFill>
              </a:rPr>
              <a:t>9.Save The inventory</a:t>
            </a:r>
            <a:endParaRPr lang="en-US" sz="2000">
              <a:solidFill>
                <a:schemeClr val="tx1">
                  <a:alpha val="80000"/>
                </a:schemeClr>
              </a:solidFill>
            </a:endParaRPr>
          </a:p>
          <a:p>
            <a:pPr marL="285750" indent="-228600">
              <a:lnSpc>
                <a:spcPct val="90000"/>
              </a:lnSpc>
              <a:spcAft>
                <a:spcPts val="600"/>
              </a:spcAft>
            </a:pPr>
            <a:r>
              <a:rPr lang="en-US" sz="2000">
                <a:solidFill>
                  <a:schemeClr val="tx1">
                    <a:alpha val="80000"/>
                  </a:schemeClr>
                </a:solidFill>
              </a:rPr>
              <a:t>Save the inventory with the reduced stock, meaning the purchased items will be deducted from the inventory and the newly added products will be stored in the inventory.</a:t>
            </a:r>
          </a:p>
          <a:p>
            <a:pPr marL="285750" indent="-228600">
              <a:lnSpc>
                <a:spcPct val="90000"/>
              </a:lnSpc>
              <a:spcAft>
                <a:spcPts val="600"/>
              </a:spcAft>
            </a:pPr>
            <a:r>
              <a:rPr lang="en-US" sz="2000">
                <a:solidFill>
                  <a:schemeClr val="tx1">
                    <a:alpha val="80000"/>
                  </a:schemeClr>
                </a:solidFill>
              </a:rPr>
              <a:t>As we are using Json file to store inventory, even if the process/server ends the inventory will still be intact.</a:t>
            </a:r>
          </a:p>
          <a:p>
            <a:pPr marL="283210" indent="-228600">
              <a:lnSpc>
                <a:spcPct val="90000"/>
              </a:lnSpc>
              <a:spcAft>
                <a:spcPts val="600"/>
              </a:spcAft>
            </a:pPr>
            <a:endParaRPr lang="en-US" sz="2000">
              <a:solidFill>
                <a:schemeClr val="tx1">
                  <a:alpha val="80000"/>
                </a:schemeClr>
              </a:solidFill>
            </a:endParaRPr>
          </a:p>
          <a:p>
            <a:pPr marL="283210" indent="-228600">
              <a:lnSpc>
                <a:spcPct val="90000"/>
              </a:lnSpc>
              <a:spcAft>
                <a:spcPts val="600"/>
              </a:spcAft>
            </a:pPr>
            <a:endParaRPr lang="en-US" sz="2000">
              <a:solidFill>
                <a:schemeClr val="tx1">
                  <a:alpha val="80000"/>
                </a:schemeClr>
              </a:solidFill>
            </a:endParaRPr>
          </a:p>
          <a:p>
            <a:pPr marL="283210" indent="-228600">
              <a:lnSpc>
                <a:spcPct val="90000"/>
              </a:lnSpc>
              <a:spcAft>
                <a:spcPts val="600"/>
              </a:spcAft>
            </a:pPr>
            <a:endParaRPr lang="en-US" sz="2000">
              <a:solidFill>
                <a:schemeClr val="tx1">
                  <a:alpha val="80000"/>
                </a:schemeClr>
              </a:solidFill>
            </a:endParaRPr>
          </a:p>
        </p:txBody>
      </p:sp>
      <p:pic>
        <p:nvPicPr>
          <p:cNvPr id="10" name="Picture 9">
            <a:extLst>
              <a:ext uri="{FF2B5EF4-FFF2-40B4-BE49-F238E27FC236}">
                <a16:creationId xmlns:a16="http://schemas.microsoft.com/office/drawing/2014/main" id="{40395AE4-0A84-30AE-6FAB-2BB576615B9D}"/>
              </a:ext>
            </a:extLst>
          </p:cNvPr>
          <p:cNvPicPr>
            <a:picLocks noChangeAspect="1"/>
          </p:cNvPicPr>
          <p:nvPr/>
        </p:nvPicPr>
        <p:blipFill>
          <a:blip r:embed="rId2"/>
          <a:stretch>
            <a:fillRect/>
          </a:stretch>
        </p:blipFill>
        <p:spPr>
          <a:xfrm>
            <a:off x="7786796" y="1336390"/>
            <a:ext cx="3120118" cy="4837394"/>
          </a:xfrm>
          <a:prstGeom prst="rect">
            <a:avLst/>
          </a:prstGeom>
        </p:spPr>
      </p:pic>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722A0554-E371-8FEC-10C4-55A6DFAD9D8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BFCF61C-3B18-4C03-8326-CC3B32D710C9}" type="slidenum">
              <a:rPr lang="en-US" noProof="0">
                <a:solidFill>
                  <a:schemeClr val="tx1">
                    <a:alpha val="60000"/>
                  </a:schemeClr>
                </a:solidFill>
              </a:rPr>
              <a:pPr>
                <a:spcAft>
                  <a:spcPts val="600"/>
                </a:spcAft>
              </a:pPr>
              <a:t>16</a:t>
            </a:fld>
            <a:endParaRPr lang="en-US" noProof="0">
              <a:solidFill>
                <a:schemeClr val="tx1">
                  <a:alpha val="60000"/>
                </a:schemeClr>
              </a:solidFill>
            </a:endParaRPr>
          </a:p>
        </p:txBody>
      </p:sp>
    </p:spTree>
    <p:extLst>
      <p:ext uri="{BB962C8B-B14F-4D97-AF65-F5344CB8AC3E}">
        <p14:creationId xmlns:p14="http://schemas.microsoft.com/office/powerpoint/2010/main" val="2501106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4000" kern="1200">
                <a:solidFill>
                  <a:srgbClr val="FFFFFF"/>
                </a:solidFill>
                <a:latin typeface="+mj-lt"/>
                <a:ea typeface="+mj-ea"/>
                <a:cs typeface="+mj-cs"/>
              </a:rPr>
              <a:t>benefits</a:t>
            </a:r>
          </a:p>
        </p:txBody>
      </p:sp>
      <p:sp>
        <p:nvSpPr>
          <p:cNvPr id="8" name="Text Placeholder 7">
            <a:extLst>
              <a:ext uri="{FF2B5EF4-FFF2-40B4-BE49-F238E27FC236}">
                <a16:creationId xmlns:a16="http://schemas.microsoft.com/office/drawing/2014/main" id="{0A52E562-14DD-05A3-A821-2036FB13F97A}"/>
              </a:ext>
            </a:extLst>
          </p:cNvPr>
          <p:cNvSpPr>
            <a:spLocks noGrp="1"/>
          </p:cNvSpPr>
          <p:nvPr>
            <p:ph type="body" sz="quarter" idx="16"/>
          </p:nvPr>
        </p:nvSpPr>
        <p:spPr>
          <a:xfrm>
            <a:off x="4810259" y="649480"/>
            <a:ext cx="6555347" cy="5546047"/>
          </a:xfrm>
        </p:spPr>
        <p:txBody>
          <a:bodyPr vert="horz" lIns="91440" tIns="45720" rIns="91440" bIns="45720" rtlCol="0" anchor="ctr">
            <a:normAutofit/>
          </a:bodyPr>
          <a:lstStyle/>
          <a:p>
            <a:pPr marL="342900" indent="-228600">
              <a:lnSpc>
                <a:spcPct val="90000"/>
              </a:lnSpc>
              <a:spcAft>
                <a:spcPts val="600"/>
              </a:spcAft>
            </a:pPr>
            <a:r>
              <a:rPr lang="en-US" sz="2000" b="1">
                <a:solidFill>
                  <a:schemeClr val="tx1"/>
                </a:solidFill>
              </a:rPr>
              <a:t>Accuracy in Billing</a:t>
            </a:r>
          </a:p>
          <a:p>
            <a:pPr marL="342900" indent="-228600">
              <a:lnSpc>
                <a:spcPct val="90000"/>
              </a:lnSpc>
              <a:spcAft>
                <a:spcPts val="600"/>
              </a:spcAft>
            </a:pPr>
            <a:endParaRPr lang="en-US" sz="2000" b="1">
              <a:solidFill>
                <a:schemeClr val="tx1"/>
              </a:solidFill>
            </a:endParaRPr>
          </a:p>
          <a:p>
            <a:pPr marL="342900" indent="-228600">
              <a:lnSpc>
                <a:spcPct val="90000"/>
              </a:lnSpc>
              <a:spcAft>
                <a:spcPts val="600"/>
              </a:spcAft>
            </a:pPr>
            <a:r>
              <a:rPr lang="en-US" sz="2000" b="1">
                <a:solidFill>
                  <a:schemeClr val="tx1"/>
                </a:solidFill>
              </a:rPr>
              <a:t>Time Efficiency</a:t>
            </a:r>
          </a:p>
          <a:p>
            <a:pPr marL="342900" indent="-228600">
              <a:lnSpc>
                <a:spcPct val="90000"/>
              </a:lnSpc>
              <a:spcAft>
                <a:spcPts val="600"/>
              </a:spcAft>
            </a:pPr>
            <a:endParaRPr lang="en-US" sz="2000" b="1">
              <a:solidFill>
                <a:schemeClr val="tx1"/>
              </a:solidFill>
            </a:endParaRPr>
          </a:p>
          <a:p>
            <a:pPr marL="342900" indent="-228600">
              <a:lnSpc>
                <a:spcPct val="90000"/>
              </a:lnSpc>
              <a:spcAft>
                <a:spcPts val="600"/>
              </a:spcAft>
            </a:pPr>
            <a:r>
              <a:rPr lang="en-US" sz="2000" b="1">
                <a:solidFill>
                  <a:schemeClr val="tx1"/>
                </a:solidFill>
              </a:rPr>
              <a:t>Inventory Management</a:t>
            </a:r>
          </a:p>
          <a:p>
            <a:pPr marL="342900" indent="-228600">
              <a:lnSpc>
                <a:spcPct val="90000"/>
              </a:lnSpc>
              <a:spcAft>
                <a:spcPts val="600"/>
              </a:spcAft>
            </a:pPr>
            <a:endParaRPr lang="en-US" sz="2000" b="1">
              <a:solidFill>
                <a:schemeClr val="tx1"/>
              </a:solidFill>
            </a:endParaRPr>
          </a:p>
          <a:p>
            <a:pPr marL="342900" indent="-228600">
              <a:lnSpc>
                <a:spcPct val="90000"/>
              </a:lnSpc>
              <a:spcAft>
                <a:spcPts val="600"/>
              </a:spcAft>
            </a:pPr>
            <a:r>
              <a:rPr lang="en-US" sz="2000" b="1">
                <a:solidFill>
                  <a:schemeClr val="tx1"/>
                </a:solidFill>
              </a:rPr>
              <a:t>Better Customer Experience</a:t>
            </a:r>
          </a:p>
          <a:p>
            <a:pPr marL="342900" indent="-228600">
              <a:lnSpc>
                <a:spcPct val="90000"/>
              </a:lnSpc>
              <a:spcAft>
                <a:spcPts val="600"/>
              </a:spcAft>
            </a:pPr>
            <a:endParaRPr lang="en-US" sz="2000" b="1">
              <a:solidFill>
                <a:schemeClr val="tx1"/>
              </a:solidFill>
            </a:endParaRPr>
          </a:p>
          <a:p>
            <a:pPr marL="342900" indent="-228600">
              <a:lnSpc>
                <a:spcPct val="90000"/>
              </a:lnSpc>
              <a:spcAft>
                <a:spcPts val="600"/>
              </a:spcAft>
            </a:pPr>
            <a:r>
              <a:rPr lang="en-US" sz="2000" b="1">
                <a:solidFill>
                  <a:schemeClr val="tx1"/>
                </a:solidFill>
              </a:rPr>
              <a:t>Reduced Paperwork</a:t>
            </a:r>
          </a:p>
          <a:p>
            <a:pPr marL="342900" indent="-228600">
              <a:lnSpc>
                <a:spcPct val="90000"/>
              </a:lnSpc>
              <a:spcAft>
                <a:spcPts val="600"/>
              </a:spcAft>
            </a:pPr>
            <a:endParaRPr lang="en-US" sz="2000" b="1">
              <a:solidFill>
                <a:schemeClr val="tx1"/>
              </a:solidFill>
            </a:endParaRPr>
          </a:p>
          <a:p>
            <a:pPr marL="342900" indent="-228600">
              <a:lnSpc>
                <a:spcPct val="90000"/>
              </a:lnSpc>
              <a:spcAft>
                <a:spcPts val="600"/>
              </a:spcAft>
            </a:pPr>
            <a:r>
              <a:rPr lang="en-US" sz="2000" b="1">
                <a:solidFill>
                  <a:schemeClr val="tx1"/>
                </a:solidFill>
              </a:rPr>
              <a:t>Cost-Effective</a:t>
            </a:r>
            <a:br>
              <a:rPr lang="en-US" sz="2000" b="1">
                <a:solidFill>
                  <a:schemeClr val="tx1"/>
                </a:solidFill>
              </a:rPr>
            </a:br>
            <a:endParaRPr lang="en-US" sz="2000" b="1">
              <a:solidFill>
                <a:schemeClr val="tx1"/>
              </a:solidFill>
            </a:endParaRP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BFCF61C-3B18-4C03-8326-CC3B32D710C9}"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Tree>
    <p:extLst>
      <p:ext uri="{BB962C8B-B14F-4D97-AF65-F5344CB8AC3E}">
        <p14:creationId xmlns:p14="http://schemas.microsoft.com/office/powerpoint/2010/main" val="61635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4162567" y="818984"/>
            <a:ext cx="6714699" cy="3178689"/>
          </a:xfrm>
        </p:spPr>
        <p:txBody>
          <a:bodyPr vert="horz" lIns="91440" tIns="45720" rIns="91440" bIns="45720" rtlCol="0" anchor="b">
            <a:normAutofit/>
          </a:bodyPr>
          <a:lstStyle/>
          <a:p>
            <a:pPr>
              <a:lnSpc>
                <a:spcPct val="90000"/>
              </a:lnSpc>
            </a:pPr>
            <a:r>
              <a:rPr lang="en-US" sz="4800" kern="1200">
                <a:solidFill>
                  <a:srgbClr val="FFFFFF"/>
                </a:solidFill>
                <a:latin typeface="+mj-lt"/>
                <a:ea typeface="+mj-ea"/>
                <a:cs typeface="+mj-cs"/>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621792" y="1161288"/>
            <a:ext cx="3602736" cy="4526280"/>
          </a:xfrm>
        </p:spPr>
        <p:txBody>
          <a:bodyPr>
            <a:normAutofit/>
          </a:bodyPr>
          <a:lstStyle/>
          <a:p>
            <a:r>
              <a:rPr lang="en-US" sz="4000">
                <a:cs typeface="Arial"/>
              </a:rPr>
              <a:t>CONTENTS</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a:xfrm>
            <a:off x="8801100" y="6356350"/>
            <a:ext cx="2743200" cy="365125"/>
          </a:xfrm>
        </p:spPr>
        <p:txBody>
          <a:bodyPr>
            <a:normAutofit/>
          </a:bodyPr>
          <a:lstStyle/>
          <a:p>
            <a:pPr>
              <a:spcAft>
                <a:spcPts val="600"/>
              </a:spcAft>
            </a:pPr>
            <a:fld id="{5BFCF61C-3B18-4C03-8326-CC3B32D710C9}"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graphicFrame>
        <p:nvGraphicFramePr>
          <p:cNvPr id="7" name="Content Placeholder 4">
            <a:extLst>
              <a:ext uri="{FF2B5EF4-FFF2-40B4-BE49-F238E27FC236}">
                <a16:creationId xmlns:a16="http://schemas.microsoft.com/office/drawing/2014/main" id="{E95B720B-C1E1-5079-9112-AC389A602865}"/>
              </a:ext>
            </a:extLst>
          </p:cNvPr>
          <p:cNvGraphicFramePr>
            <a:graphicFrameLocks noGrp="1"/>
          </p:cNvGraphicFramePr>
          <p:nvPr>
            <p:ph idx="1"/>
            <p:extLst>
              <p:ext uri="{D42A27DB-BD31-4B8C-83A1-F6EECF244321}">
                <p14:modId xmlns:p14="http://schemas.microsoft.com/office/powerpoint/2010/main" val="326072039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lnSpc>
                <a:spcPct val="90000"/>
              </a:lnSpc>
            </a:pPr>
            <a:r>
              <a:rPr lang="en-US" sz="2800" b="1" kern="1200">
                <a:solidFill>
                  <a:srgbClr val="FFFFFF"/>
                </a:solidFill>
                <a:latin typeface="+mj-lt"/>
                <a:ea typeface="+mj-ea"/>
                <a:cs typeface="+mj-cs"/>
              </a:rPr>
              <a:t>Introduction</a:t>
            </a:r>
            <a:endParaRPr lang="en-US" sz="2800" kern="1200">
              <a:solidFill>
                <a:srgbClr val="FFFFFF"/>
              </a:solidFill>
              <a:latin typeface="+mj-lt"/>
              <a:ea typeface="+mj-ea"/>
              <a:cs typeface="+mj-cs"/>
            </a:endParaRPr>
          </a:p>
          <a:p>
            <a:pPr algn="r">
              <a:lnSpc>
                <a:spcPct val="90000"/>
              </a:lnSpc>
            </a:pPr>
            <a:endParaRPr lang="en-US" sz="2800" kern="1200">
              <a:solidFill>
                <a:srgbClr val="FFFFFF"/>
              </a:solidFill>
              <a:latin typeface="+mj-lt"/>
              <a:ea typeface="+mj-ea"/>
              <a:cs typeface="+mj-cs"/>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BFCF61C-3B18-4C03-8326-CC3B32D710C9}"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15" name="Text Placeholder 4">
            <a:extLst>
              <a:ext uri="{FF2B5EF4-FFF2-40B4-BE49-F238E27FC236}">
                <a16:creationId xmlns:a16="http://schemas.microsoft.com/office/drawing/2014/main" id="{0724E7F3-13BB-AAB4-DB58-60A113B908CA}"/>
              </a:ext>
            </a:extLst>
          </p:cNvPr>
          <p:cNvGraphicFramePr/>
          <p:nvPr>
            <p:extLst>
              <p:ext uri="{D42A27DB-BD31-4B8C-83A1-F6EECF244321}">
                <p14:modId xmlns:p14="http://schemas.microsoft.com/office/powerpoint/2010/main" val="37106368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8" name="Title 7">
            <a:extLst>
              <a:ext uri="{FF2B5EF4-FFF2-40B4-BE49-F238E27FC236}">
                <a16:creationId xmlns:a16="http://schemas.microsoft.com/office/drawing/2014/main" id="{1C98D6E5-E287-4E5C-4BCF-B5F28D666570}"/>
              </a:ext>
            </a:extLst>
          </p:cNvPr>
          <p:cNvSpPr>
            <a:spLocks noGrp="1"/>
          </p:cNvSpPr>
          <p:nvPr>
            <p:ph type="title"/>
          </p:nvPr>
        </p:nvSpPr>
        <p:spPr>
          <a:xfrm>
            <a:off x="667512" y="2607080"/>
            <a:ext cx="4028564" cy="363189"/>
          </a:xfrm>
        </p:spPr>
        <p:txBody>
          <a:bodyPr/>
          <a:lstStyle/>
          <a:p>
            <a:r>
              <a:rPr lang="en-US" sz="2000" dirty="0">
                <a:solidFill>
                  <a:schemeClr val="accent4"/>
                </a:solidFill>
                <a:cs typeface="Arial"/>
              </a:rPr>
              <a:t>Objectives</a:t>
            </a:r>
          </a:p>
        </p:txBody>
      </p:sp>
      <p:sp>
        <p:nvSpPr>
          <p:cNvPr id="14" name="Text Placeholder 13">
            <a:extLst>
              <a:ext uri="{FF2B5EF4-FFF2-40B4-BE49-F238E27FC236}">
                <a16:creationId xmlns:a16="http://schemas.microsoft.com/office/drawing/2014/main" id="{B59BDA75-58C0-13BC-578F-2E6C9D2D75D9}"/>
              </a:ext>
            </a:extLst>
          </p:cNvPr>
          <p:cNvSpPr>
            <a:spLocks noGrp="1"/>
          </p:cNvSpPr>
          <p:nvPr>
            <p:ph type="body" sz="quarter" idx="16"/>
          </p:nvPr>
        </p:nvSpPr>
        <p:spPr>
          <a:xfrm>
            <a:off x="5989320" y="223992"/>
            <a:ext cx="4141564" cy="3810774"/>
          </a:xfrm>
        </p:spPr>
        <p:txBody>
          <a:bodyPr vert="horz" lIns="91440" tIns="45720" rIns="91440" bIns="45720" rtlCol="0" anchor="t">
            <a:noAutofit/>
          </a:bodyPr>
          <a:lstStyle/>
          <a:p>
            <a:pPr marL="283210" indent="-283210"/>
            <a:r>
              <a:rPr lang="en" sz="2000" b="1" dirty="0">
                <a:latin typeface="Calibri"/>
                <a:ea typeface="Calibri"/>
                <a:cs typeface="Calibri"/>
              </a:rPr>
              <a:t>Build a system to manage grocery shop inventory and billing process efficiently. It will allow:</a:t>
            </a:r>
            <a:endParaRPr lang="en-US" sz="2000" dirty="0">
              <a:cs typeface="Arial"/>
            </a:endParaRPr>
          </a:p>
          <a:p>
            <a:pPr marL="457200" indent="-457200"/>
            <a:r>
              <a:rPr lang="en" sz="2000" b="1" dirty="0">
                <a:latin typeface="Calibri"/>
                <a:ea typeface="Calibri"/>
                <a:cs typeface="Calibri"/>
              </a:rPr>
              <a:t>Adding and updating products in inventory</a:t>
            </a:r>
            <a:endParaRPr lang="en-US" sz="2000" dirty="0">
              <a:cs typeface="Arial"/>
            </a:endParaRPr>
          </a:p>
          <a:p>
            <a:pPr marL="457200" indent="-457200"/>
            <a:r>
              <a:rPr lang="en" sz="2000" b="1" dirty="0">
                <a:latin typeface="Calibri"/>
                <a:ea typeface="Calibri"/>
                <a:cs typeface="Calibri"/>
              </a:rPr>
              <a:t>Adding items to customer's cart</a:t>
            </a:r>
            <a:endParaRPr lang="en-US" sz="2000" dirty="0">
              <a:cs typeface="Arial"/>
            </a:endParaRPr>
          </a:p>
          <a:p>
            <a:pPr marL="457200" indent="-457200"/>
            <a:r>
              <a:rPr lang="en" sz="2000" b="1" dirty="0">
                <a:latin typeface="Calibri"/>
                <a:ea typeface="Calibri"/>
                <a:cs typeface="Calibri"/>
              </a:rPr>
              <a:t>Calculating total bill with discounts</a:t>
            </a:r>
            <a:endParaRPr lang="en-US" sz="2000" dirty="0">
              <a:cs typeface="Arial"/>
            </a:endParaRPr>
          </a:p>
          <a:p>
            <a:pPr marL="283210" indent="-283210"/>
            <a:endParaRPr lang="en-US" sz="2000" dirty="0">
              <a:cs typeface="Arial"/>
            </a:endParaRPr>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5EDDDC-3F81-C27D-6FF6-24AD0AEA9636}"/>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lnSpc>
                <a:spcPct val="90000"/>
              </a:lnSpc>
            </a:pPr>
            <a:r>
              <a:rPr lang="en-US" sz="4000" kern="1200">
                <a:solidFill>
                  <a:srgbClr val="FFFFFF"/>
                </a:solidFill>
                <a:latin typeface="+mj-lt"/>
                <a:ea typeface="+mj-ea"/>
                <a:cs typeface="+mj-cs"/>
              </a:rPr>
              <a:t>product</a:t>
            </a:r>
          </a:p>
        </p:txBody>
      </p:sp>
      <p:sp>
        <p:nvSpPr>
          <p:cNvPr id="8" name="Text Placeholder 7">
            <a:extLst>
              <a:ext uri="{FF2B5EF4-FFF2-40B4-BE49-F238E27FC236}">
                <a16:creationId xmlns:a16="http://schemas.microsoft.com/office/drawing/2014/main" id="{4DC93045-C5B1-D6FF-D389-74537DFC07DC}"/>
              </a:ext>
            </a:extLst>
          </p:cNvPr>
          <p:cNvSpPr>
            <a:spLocks noGrp="1"/>
          </p:cNvSpPr>
          <p:nvPr>
            <p:ph type="body" sz="quarter" idx="16"/>
          </p:nvPr>
        </p:nvSpPr>
        <p:spPr>
          <a:xfrm>
            <a:off x="1371599" y="2318197"/>
            <a:ext cx="9724031" cy="3683358"/>
          </a:xfrm>
        </p:spPr>
        <p:txBody>
          <a:bodyPr vert="horz" lIns="91440" tIns="45720" rIns="91440" bIns="45720" rtlCol="0" anchor="ctr">
            <a:normAutofit/>
          </a:bodyPr>
          <a:lstStyle/>
          <a:p>
            <a:pPr marL="283210" indent="-228600">
              <a:lnSpc>
                <a:spcPct val="90000"/>
              </a:lnSpc>
              <a:spcAft>
                <a:spcPts val="600"/>
              </a:spcAft>
            </a:pPr>
            <a:r>
              <a:rPr lang="en-US" sz="2000" b="1" u="sng">
                <a:solidFill>
                  <a:schemeClr val="tx1"/>
                </a:solidFill>
              </a:rPr>
              <a:t>1.Product</a:t>
            </a:r>
            <a:r>
              <a:rPr lang="en-US" sz="2000" b="1">
                <a:solidFill>
                  <a:schemeClr val="tx1"/>
                </a:solidFill>
              </a:rPr>
              <a:t>: Holds product details (name, price, stock).</a:t>
            </a:r>
            <a:endParaRPr lang="en-US" sz="2000">
              <a:solidFill>
                <a:schemeClr val="tx1"/>
              </a:solidFill>
            </a:endParaRPr>
          </a:p>
          <a:p>
            <a:pPr marL="283210" indent="-228600">
              <a:lnSpc>
                <a:spcPct val="90000"/>
              </a:lnSpc>
              <a:spcAft>
                <a:spcPts val="600"/>
              </a:spcAft>
            </a:pPr>
            <a:r>
              <a:rPr lang="en-US" sz="2000" b="1" u="sng">
                <a:solidFill>
                  <a:schemeClr val="tx1"/>
                </a:solidFill>
              </a:rPr>
              <a:t>Attributes:</a:t>
            </a:r>
            <a:endParaRPr lang="en-US" sz="2000">
              <a:solidFill>
                <a:schemeClr val="tx1"/>
              </a:solidFill>
            </a:endParaRPr>
          </a:p>
          <a:p>
            <a:pPr marL="283210" indent="-228600">
              <a:lnSpc>
                <a:spcPct val="90000"/>
              </a:lnSpc>
              <a:spcAft>
                <a:spcPts val="600"/>
              </a:spcAft>
            </a:pPr>
            <a:r>
              <a:rPr lang="en-US" sz="2000" b="1">
                <a:solidFill>
                  <a:schemeClr val="tx1"/>
                </a:solidFill>
              </a:rPr>
              <a:t>name (string): Name of the product.</a:t>
            </a:r>
            <a:endParaRPr lang="en-US" sz="2000">
              <a:solidFill>
                <a:schemeClr val="tx1"/>
              </a:solidFill>
            </a:endParaRPr>
          </a:p>
          <a:p>
            <a:pPr marL="283210" indent="-228600">
              <a:lnSpc>
                <a:spcPct val="90000"/>
              </a:lnSpc>
              <a:spcAft>
                <a:spcPts val="600"/>
              </a:spcAft>
            </a:pPr>
            <a:r>
              <a:rPr lang="en-US" sz="2000" b="1">
                <a:solidFill>
                  <a:schemeClr val="tx1"/>
                </a:solidFill>
              </a:rPr>
              <a:t>price (float): Price per unit (e.g., per kg).</a:t>
            </a:r>
            <a:endParaRPr lang="en-US" sz="2000">
              <a:solidFill>
                <a:schemeClr val="tx1"/>
              </a:solidFill>
            </a:endParaRPr>
          </a:p>
          <a:p>
            <a:pPr marL="283210" indent="-228600">
              <a:lnSpc>
                <a:spcPct val="90000"/>
              </a:lnSpc>
              <a:spcAft>
                <a:spcPts val="600"/>
              </a:spcAft>
            </a:pPr>
            <a:r>
              <a:rPr lang="en-US" sz="2000" b="1">
                <a:solidFill>
                  <a:schemeClr val="tx1"/>
                </a:solidFill>
              </a:rPr>
              <a:t>stock (float): Quantity available in stock (e.g., kg).</a:t>
            </a:r>
            <a:endParaRPr lang="en-US" sz="2000">
              <a:solidFill>
                <a:schemeClr val="tx1"/>
              </a:solidFill>
            </a:endParaRPr>
          </a:p>
          <a:p>
            <a:pPr marL="283210" indent="-228600">
              <a:lnSpc>
                <a:spcPct val="90000"/>
              </a:lnSpc>
              <a:spcAft>
                <a:spcPts val="600"/>
              </a:spcAft>
            </a:pPr>
            <a:r>
              <a:rPr lang="en-US" sz="2000" b="1" u="sng">
                <a:solidFill>
                  <a:schemeClr val="tx1"/>
                </a:solidFill>
              </a:rPr>
              <a:t>Responsibilities:</a:t>
            </a:r>
            <a:endParaRPr lang="en-US" sz="2000">
              <a:solidFill>
                <a:schemeClr val="tx1"/>
              </a:solidFill>
            </a:endParaRPr>
          </a:p>
          <a:p>
            <a:pPr marL="283210" indent="-228600">
              <a:lnSpc>
                <a:spcPct val="90000"/>
              </a:lnSpc>
              <a:spcAft>
                <a:spcPts val="600"/>
              </a:spcAft>
            </a:pPr>
            <a:r>
              <a:rPr lang="en-US" sz="2000" b="1">
                <a:solidFill>
                  <a:schemeClr val="tx1"/>
                </a:solidFill>
              </a:rPr>
              <a:t>Store product details.</a:t>
            </a:r>
            <a:endParaRPr lang="en-US" sz="2000">
              <a:solidFill>
                <a:schemeClr val="tx1"/>
              </a:solidFill>
            </a:endParaRPr>
          </a:p>
          <a:p>
            <a:pPr marL="283210" indent="-228600">
              <a:lnSpc>
                <a:spcPct val="90000"/>
              </a:lnSpc>
              <a:spcAft>
                <a:spcPts val="600"/>
              </a:spcAft>
            </a:pPr>
            <a:r>
              <a:rPr lang="en-US" sz="2000" b="1">
                <a:solidFill>
                  <a:schemeClr val="tx1"/>
                </a:solidFill>
              </a:rPr>
              <a:t>Update stock after sales.</a:t>
            </a:r>
            <a:endParaRPr lang="en-US" sz="2000">
              <a:solidFill>
                <a:schemeClr val="tx1"/>
              </a:solidFill>
            </a:endParaRPr>
          </a:p>
          <a:p>
            <a:pPr marL="283210" indent="-228600">
              <a:lnSpc>
                <a:spcPct val="90000"/>
              </a:lnSpc>
              <a:spcAft>
                <a:spcPts val="600"/>
              </a:spcAft>
            </a:pPr>
            <a:endParaRPr lang="en-US" sz="2000">
              <a:solidFill>
                <a:schemeClr val="tx1"/>
              </a:solidFill>
            </a:endParaRPr>
          </a:p>
        </p:txBody>
      </p:sp>
      <p:sp>
        <p:nvSpPr>
          <p:cNvPr id="3" name="Slide Number Placeholder 2">
            <a:extLst>
              <a:ext uri="{FF2B5EF4-FFF2-40B4-BE49-F238E27FC236}">
                <a16:creationId xmlns:a16="http://schemas.microsoft.com/office/drawing/2014/main" id="{7DB5BC97-FEB8-8656-5256-8AEB4973CF38}"/>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5BFCF61C-3B18-4C03-8326-CC3B32D710C9}" type="slidenum">
              <a:rPr lang="en-US" sz="1100" noProof="0">
                <a:solidFill>
                  <a:schemeClr val="tx1">
                    <a:lumMod val="50000"/>
                    <a:lumOff val="50000"/>
                  </a:schemeClr>
                </a:solidFill>
              </a:rPr>
              <a:pPr>
                <a:spcAft>
                  <a:spcPts val="600"/>
                </a:spcAft>
              </a:pPr>
              <a:t>5</a:t>
            </a:fld>
            <a:endParaRPr lang="en-US" sz="1100" noProof="0">
              <a:solidFill>
                <a:schemeClr val="tx1">
                  <a:lumMod val="50000"/>
                  <a:lumOff val="50000"/>
                </a:schemeClr>
              </a:solidFill>
            </a:endParaRPr>
          </a:p>
        </p:txBody>
      </p:sp>
    </p:spTree>
    <p:extLst>
      <p:ext uri="{BB962C8B-B14F-4D97-AF65-F5344CB8AC3E}">
        <p14:creationId xmlns:p14="http://schemas.microsoft.com/office/powerpoint/2010/main" val="39916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12FDB4-DA2D-9072-EA5E-BAE2D91A24A0}"/>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nSpc>
                <a:spcPct val="90000"/>
              </a:lnSpc>
            </a:pPr>
            <a:r>
              <a:rPr lang="en-US" sz="4100" kern="1200">
                <a:solidFill>
                  <a:srgbClr val="FFFFFF"/>
                </a:solidFill>
                <a:latin typeface="+mj-lt"/>
                <a:ea typeface="+mj-ea"/>
                <a:cs typeface="+mj-cs"/>
              </a:rPr>
              <a:t>Inventory</a:t>
            </a:r>
          </a:p>
        </p:txBody>
      </p:sp>
      <p:sp>
        <p:nvSpPr>
          <p:cNvPr id="28" name="Arc 2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 Placeholder 7">
            <a:extLst>
              <a:ext uri="{FF2B5EF4-FFF2-40B4-BE49-F238E27FC236}">
                <a16:creationId xmlns:a16="http://schemas.microsoft.com/office/drawing/2014/main" id="{E5BEB770-46F9-5150-ABE5-E1E13362AE37}"/>
              </a:ext>
            </a:extLst>
          </p:cNvPr>
          <p:cNvSpPr>
            <a:spLocks noGrp="1"/>
          </p:cNvSpPr>
          <p:nvPr>
            <p:ph type="body" sz="quarter" idx="16"/>
          </p:nvPr>
        </p:nvSpPr>
        <p:spPr>
          <a:xfrm>
            <a:off x="5370153" y="1526033"/>
            <a:ext cx="5536397" cy="3935281"/>
          </a:xfrm>
        </p:spPr>
        <p:txBody>
          <a:bodyPr vert="horz" lIns="91440" tIns="45720" rIns="91440" bIns="45720" rtlCol="0">
            <a:normAutofit/>
          </a:bodyPr>
          <a:lstStyle/>
          <a:p>
            <a:pPr marL="283210" indent="-228600">
              <a:lnSpc>
                <a:spcPct val="90000"/>
              </a:lnSpc>
              <a:spcAft>
                <a:spcPts val="600"/>
              </a:spcAft>
            </a:pPr>
            <a:r>
              <a:rPr lang="en-US" b="1">
                <a:solidFill>
                  <a:schemeClr val="tx1"/>
                </a:solidFill>
              </a:rPr>
              <a:t>2.</a:t>
            </a:r>
            <a:r>
              <a:rPr lang="en-US" b="1" u="sng">
                <a:solidFill>
                  <a:schemeClr val="tx1"/>
                </a:solidFill>
              </a:rPr>
              <a:t>Inventory</a:t>
            </a:r>
            <a:r>
              <a:rPr lang="en-US" b="1">
                <a:solidFill>
                  <a:schemeClr val="tx1"/>
                </a:solidFill>
              </a:rPr>
              <a:t>: Maintains a collection of products, supports adding and updating products.</a:t>
            </a:r>
            <a:endParaRPr lang="en-US">
              <a:solidFill>
                <a:schemeClr val="tx1"/>
              </a:solidFill>
            </a:endParaRPr>
          </a:p>
          <a:p>
            <a:pPr marL="283210" indent="-228600">
              <a:lnSpc>
                <a:spcPct val="90000"/>
              </a:lnSpc>
              <a:spcAft>
                <a:spcPts val="600"/>
              </a:spcAft>
            </a:pPr>
            <a:r>
              <a:rPr lang="en-US" b="1" u="sng">
                <a:solidFill>
                  <a:schemeClr val="tx1"/>
                </a:solidFill>
              </a:rPr>
              <a:t>Attributes:</a:t>
            </a:r>
            <a:endParaRPr lang="en-US">
              <a:solidFill>
                <a:schemeClr val="tx1"/>
              </a:solidFill>
            </a:endParaRPr>
          </a:p>
          <a:p>
            <a:pPr marL="283210" indent="-228600">
              <a:lnSpc>
                <a:spcPct val="90000"/>
              </a:lnSpc>
              <a:spcAft>
                <a:spcPts val="600"/>
              </a:spcAft>
            </a:pPr>
            <a:r>
              <a:rPr lang="en-US" b="1">
                <a:solidFill>
                  <a:schemeClr val="tx1"/>
                </a:solidFill>
              </a:rPr>
              <a:t>A collection (e.g., dictionary) of products.</a:t>
            </a:r>
            <a:endParaRPr lang="en-US">
              <a:solidFill>
                <a:schemeClr val="tx1"/>
              </a:solidFill>
            </a:endParaRPr>
          </a:p>
          <a:p>
            <a:pPr marL="283210" indent="-228600">
              <a:lnSpc>
                <a:spcPct val="90000"/>
              </a:lnSpc>
              <a:spcAft>
                <a:spcPts val="600"/>
              </a:spcAft>
            </a:pPr>
            <a:r>
              <a:rPr lang="en-US" b="1" u="sng">
                <a:solidFill>
                  <a:schemeClr val="tx1"/>
                </a:solidFill>
              </a:rPr>
              <a:t>Responsibilities:</a:t>
            </a:r>
            <a:endParaRPr lang="en-US">
              <a:solidFill>
                <a:schemeClr val="tx1"/>
              </a:solidFill>
            </a:endParaRPr>
          </a:p>
          <a:p>
            <a:pPr marL="283210" indent="-228600">
              <a:lnSpc>
                <a:spcPct val="90000"/>
              </a:lnSpc>
              <a:spcAft>
                <a:spcPts val="600"/>
              </a:spcAft>
            </a:pPr>
            <a:r>
              <a:rPr lang="en-US" b="1">
                <a:solidFill>
                  <a:schemeClr val="tx1"/>
                </a:solidFill>
              </a:rPr>
              <a:t>Add new products.</a:t>
            </a:r>
            <a:endParaRPr lang="en-US">
              <a:solidFill>
                <a:schemeClr val="tx1"/>
              </a:solidFill>
            </a:endParaRPr>
          </a:p>
          <a:p>
            <a:pPr marL="283210" indent="-228600">
              <a:lnSpc>
                <a:spcPct val="90000"/>
              </a:lnSpc>
              <a:spcAft>
                <a:spcPts val="600"/>
              </a:spcAft>
            </a:pPr>
            <a:r>
              <a:rPr lang="en-US" b="1">
                <a:solidFill>
                  <a:schemeClr val="tx1"/>
                </a:solidFill>
              </a:rPr>
              <a:t>Update existing product stock and price.</a:t>
            </a:r>
            <a:endParaRPr lang="en-US">
              <a:solidFill>
                <a:schemeClr val="tx1"/>
              </a:solidFill>
            </a:endParaRPr>
          </a:p>
          <a:p>
            <a:pPr marL="283210" indent="-228600">
              <a:lnSpc>
                <a:spcPct val="90000"/>
              </a:lnSpc>
              <a:spcAft>
                <a:spcPts val="600"/>
              </a:spcAft>
            </a:pPr>
            <a:r>
              <a:rPr lang="en-US" b="1">
                <a:solidFill>
                  <a:schemeClr val="tx1"/>
                </a:solidFill>
              </a:rPr>
              <a:t>Check stock availability.</a:t>
            </a:r>
            <a:endParaRPr lang="en-US">
              <a:solidFill>
                <a:schemeClr val="tx1"/>
              </a:solidFill>
            </a:endParaRPr>
          </a:p>
          <a:p>
            <a:pPr marL="283210" indent="-228600">
              <a:lnSpc>
                <a:spcPct val="90000"/>
              </a:lnSpc>
              <a:spcAft>
                <a:spcPts val="600"/>
              </a:spcAft>
            </a:pPr>
            <a:r>
              <a:rPr lang="en-US" b="1">
                <a:solidFill>
                  <a:schemeClr val="tx1"/>
                </a:solidFill>
              </a:rPr>
              <a:t>Fetch product info.</a:t>
            </a:r>
            <a:endParaRPr lang="en-US">
              <a:solidFill>
                <a:schemeClr val="tx1"/>
              </a:solidFill>
            </a:endParaRPr>
          </a:p>
          <a:p>
            <a:pPr marL="283210" indent="-228600">
              <a:lnSpc>
                <a:spcPct val="90000"/>
              </a:lnSpc>
              <a:spcAft>
                <a:spcPts val="600"/>
              </a:spcAft>
            </a:pPr>
            <a:endParaRPr lang="en-US">
              <a:solidFill>
                <a:schemeClr val="tx1"/>
              </a:solidFill>
            </a:endParaRPr>
          </a:p>
        </p:txBody>
      </p:sp>
      <p:sp>
        <p:nvSpPr>
          <p:cNvPr id="3" name="Slide Number Placeholder 2">
            <a:extLst>
              <a:ext uri="{FF2B5EF4-FFF2-40B4-BE49-F238E27FC236}">
                <a16:creationId xmlns:a16="http://schemas.microsoft.com/office/drawing/2014/main" id="{CE011C26-7289-0329-9CDA-5733BA24C1F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BFCF61C-3B18-4C03-8326-CC3B32D710C9}" type="slidenum">
              <a:rPr lang="en-US" noProof="0" smtClean="0">
                <a:solidFill>
                  <a:schemeClr val="tx1">
                    <a:tint val="75000"/>
                  </a:schemeClr>
                </a:solidFill>
              </a:rPr>
              <a:pPr>
                <a:spcAft>
                  <a:spcPts val="600"/>
                </a:spcAft>
              </a:pPr>
              <a:t>6</a:t>
            </a:fld>
            <a:endParaRPr lang="en-US" noProof="0">
              <a:solidFill>
                <a:schemeClr val="tx1">
                  <a:tint val="75000"/>
                </a:schemeClr>
              </a:solidFill>
            </a:endParaRPr>
          </a:p>
        </p:txBody>
      </p:sp>
    </p:spTree>
    <p:extLst>
      <p:ext uri="{BB962C8B-B14F-4D97-AF65-F5344CB8AC3E}">
        <p14:creationId xmlns:p14="http://schemas.microsoft.com/office/powerpoint/2010/main" val="286752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43143A-94B4-0CD5-3C80-9D14E808939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nSpc>
                <a:spcPct val="90000"/>
              </a:lnSpc>
            </a:pPr>
            <a:r>
              <a:rPr lang="en-US" sz="4400" kern="1200">
                <a:solidFill>
                  <a:srgbClr val="FFFFFF"/>
                </a:solidFill>
                <a:latin typeface="+mj-lt"/>
                <a:ea typeface="+mj-ea"/>
                <a:cs typeface="+mj-cs"/>
              </a:rPr>
              <a:t>BILLING</a:t>
            </a:r>
          </a:p>
        </p:txBody>
      </p:sp>
      <p:sp>
        <p:nvSpPr>
          <p:cNvPr id="17" name="Arc 1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CBE2AEA9-E40C-5DD0-C662-8FD7D1648BE6}"/>
              </a:ext>
            </a:extLst>
          </p:cNvPr>
          <p:cNvSpPr>
            <a:spLocks noGrp="1"/>
          </p:cNvSpPr>
          <p:nvPr>
            <p:ph type="body" sz="quarter" idx="16"/>
          </p:nvPr>
        </p:nvSpPr>
        <p:spPr>
          <a:xfrm>
            <a:off x="5370153" y="1526033"/>
            <a:ext cx="5536397" cy="3935281"/>
          </a:xfrm>
        </p:spPr>
        <p:txBody>
          <a:bodyPr vert="horz" lIns="91440" tIns="45720" rIns="91440" bIns="45720" rtlCol="0">
            <a:normAutofit/>
          </a:bodyPr>
          <a:lstStyle/>
          <a:p>
            <a:pPr marL="283210" indent="-228600">
              <a:lnSpc>
                <a:spcPct val="90000"/>
              </a:lnSpc>
              <a:spcAft>
                <a:spcPts val="600"/>
              </a:spcAft>
            </a:pPr>
            <a:r>
              <a:rPr lang="en-US" b="1" u="sng">
                <a:solidFill>
                  <a:schemeClr val="tx1"/>
                </a:solidFill>
              </a:rPr>
              <a:t>3.Bill</a:t>
            </a:r>
            <a:r>
              <a:rPr lang="en-US" b="1">
                <a:solidFill>
                  <a:schemeClr val="tx1"/>
                </a:solidFill>
              </a:rPr>
              <a:t>: Keeps track of purchased products, calculates totals, and applies discounts.</a:t>
            </a:r>
            <a:endParaRPr lang="en-US">
              <a:solidFill>
                <a:schemeClr val="tx1"/>
              </a:solidFill>
            </a:endParaRPr>
          </a:p>
          <a:p>
            <a:pPr marL="283210" indent="-228600">
              <a:lnSpc>
                <a:spcPct val="90000"/>
              </a:lnSpc>
              <a:spcAft>
                <a:spcPts val="600"/>
              </a:spcAft>
            </a:pPr>
            <a:r>
              <a:rPr lang="en-US" b="1" u="sng">
                <a:solidFill>
                  <a:schemeClr val="tx1"/>
                </a:solidFill>
              </a:rPr>
              <a:t>Attributes:</a:t>
            </a:r>
            <a:endParaRPr lang="en-US">
              <a:solidFill>
                <a:schemeClr val="tx1"/>
              </a:solidFill>
            </a:endParaRPr>
          </a:p>
          <a:p>
            <a:pPr marL="283210" indent="-228600">
              <a:lnSpc>
                <a:spcPct val="90000"/>
              </a:lnSpc>
              <a:spcAft>
                <a:spcPts val="600"/>
              </a:spcAft>
            </a:pPr>
            <a:r>
              <a:rPr lang="en-US" b="1">
                <a:solidFill>
                  <a:schemeClr val="tx1"/>
                </a:solidFill>
              </a:rPr>
              <a:t>Purchased products and their quantities.</a:t>
            </a:r>
            <a:endParaRPr lang="en-US">
              <a:solidFill>
                <a:schemeClr val="tx1"/>
              </a:solidFill>
            </a:endParaRPr>
          </a:p>
          <a:p>
            <a:pPr marL="283210" indent="-228600">
              <a:lnSpc>
                <a:spcPct val="90000"/>
              </a:lnSpc>
              <a:spcAft>
                <a:spcPts val="600"/>
              </a:spcAft>
            </a:pPr>
            <a:r>
              <a:rPr lang="en-US" b="1">
                <a:solidFill>
                  <a:schemeClr val="tx1"/>
                </a:solidFill>
              </a:rPr>
              <a:t>Total price.</a:t>
            </a:r>
            <a:endParaRPr lang="en-US">
              <a:solidFill>
                <a:schemeClr val="tx1"/>
              </a:solidFill>
            </a:endParaRPr>
          </a:p>
          <a:p>
            <a:pPr marL="283210" indent="-228600">
              <a:lnSpc>
                <a:spcPct val="90000"/>
              </a:lnSpc>
              <a:spcAft>
                <a:spcPts val="600"/>
              </a:spcAft>
            </a:pPr>
            <a:r>
              <a:rPr lang="en-US" b="1" u="sng">
                <a:solidFill>
                  <a:schemeClr val="tx1"/>
                </a:solidFill>
              </a:rPr>
              <a:t>Responsibilities:</a:t>
            </a:r>
            <a:endParaRPr lang="en-US">
              <a:solidFill>
                <a:schemeClr val="tx1"/>
              </a:solidFill>
            </a:endParaRPr>
          </a:p>
          <a:p>
            <a:pPr marL="283210" indent="-228600">
              <a:lnSpc>
                <a:spcPct val="90000"/>
              </a:lnSpc>
              <a:spcAft>
                <a:spcPts val="600"/>
              </a:spcAft>
            </a:pPr>
            <a:r>
              <a:rPr lang="en-US" b="1">
                <a:solidFill>
                  <a:schemeClr val="tx1"/>
                </a:solidFill>
              </a:rPr>
              <a:t>Add items to the bill/cart.</a:t>
            </a:r>
            <a:endParaRPr lang="en-US">
              <a:solidFill>
                <a:schemeClr val="tx1"/>
              </a:solidFill>
            </a:endParaRPr>
          </a:p>
          <a:p>
            <a:pPr marL="283210" indent="-228600">
              <a:lnSpc>
                <a:spcPct val="90000"/>
              </a:lnSpc>
              <a:spcAft>
                <a:spcPts val="600"/>
              </a:spcAft>
            </a:pPr>
            <a:r>
              <a:rPr lang="en-US" b="1">
                <a:solidFill>
                  <a:schemeClr val="tx1"/>
                </a:solidFill>
              </a:rPr>
              <a:t>Calculate the total cost.</a:t>
            </a:r>
            <a:endParaRPr lang="en-US">
              <a:solidFill>
                <a:schemeClr val="tx1"/>
              </a:solidFill>
            </a:endParaRPr>
          </a:p>
          <a:p>
            <a:pPr marL="283210" indent="-228600">
              <a:lnSpc>
                <a:spcPct val="90000"/>
              </a:lnSpc>
              <a:spcAft>
                <a:spcPts val="600"/>
              </a:spcAft>
            </a:pPr>
            <a:r>
              <a:rPr lang="en-US" b="1">
                <a:solidFill>
                  <a:schemeClr val="tx1"/>
                </a:solidFill>
              </a:rPr>
              <a:t>Apply discounts if any.</a:t>
            </a:r>
            <a:endParaRPr lang="en-US">
              <a:solidFill>
                <a:schemeClr val="tx1"/>
              </a:solidFill>
            </a:endParaRPr>
          </a:p>
          <a:p>
            <a:pPr marL="283210" indent="-228600">
              <a:lnSpc>
                <a:spcPct val="90000"/>
              </a:lnSpc>
              <a:spcAft>
                <a:spcPts val="600"/>
              </a:spcAft>
            </a:pPr>
            <a:r>
              <a:rPr lang="en-US" b="1">
                <a:solidFill>
                  <a:schemeClr val="tx1"/>
                </a:solidFill>
              </a:rPr>
              <a:t>Generate the final bill.</a:t>
            </a:r>
            <a:endParaRPr lang="en-US">
              <a:solidFill>
                <a:schemeClr val="tx1"/>
              </a:solidFill>
            </a:endParaRPr>
          </a:p>
          <a:p>
            <a:pPr marL="283210" indent="-228600">
              <a:lnSpc>
                <a:spcPct val="90000"/>
              </a:lnSpc>
              <a:spcAft>
                <a:spcPts val="600"/>
              </a:spcAft>
            </a:pPr>
            <a:endParaRPr lang="en-US">
              <a:solidFill>
                <a:schemeClr val="tx1"/>
              </a:solidFill>
            </a:endParaRPr>
          </a:p>
        </p:txBody>
      </p:sp>
      <p:sp>
        <p:nvSpPr>
          <p:cNvPr id="3" name="Slide Number Placeholder 2">
            <a:extLst>
              <a:ext uri="{FF2B5EF4-FFF2-40B4-BE49-F238E27FC236}">
                <a16:creationId xmlns:a16="http://schemas.microsoft.com/office/drawing/2014/main" id="{DF9C86D0-C8F6-5AE0-025D-D504EBB1AB0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BFCF61C-3B18-4C03-8326-CC3B32D710C9}" type="slidenum">
              <a:rPr lang="en-US" noProof="0" smtClean="0">
                <a:solidFill>
                  <a:schemeClr val="tx1">
                    <a:tint val="75000"/>
                  </a:schemeClr>
                </a:solidFill>
              </a:rPr>
              <a:pPr>
                <a:spcAft>
                  <a:spcPts val="600"/>
                </a:spcAft>
              </a:pPr>
              <a:t>7</a:t>
            </a:fld>
            <a:endParaRPr lang="en-US" noProof="0">
              <a:solidFill>
                <a:schemeClr val="tx1">
                  <a:tint val="75000"/>
                </a:schemeClr>
              </a:solidFill>
            </a:endParaRPr>
          </a:p>
        </p:txBody>
      </p:sp>
    </p:spTree>
    <p:extLst>
      <p:ext uri="{BB962C8B-B14F-4D97-AF65-F5344CB8AC3E}">
        <p14:creationId xmlns:p14="http://schemas.microsoft.com/office/powerpoint/2010/main" val="334116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r>
              <a:rPr lang="en-US" sz="4000" kern="1200">
                <a:solidFill>
                  <a:srgbClr val="FFFFFF"/>
                </a:solidFill>
                <a:latin typeface="+mj-lt"/>
                <a:ea typeface="+mj-ea"/>
                <a:cs typeface="+mj-cs"/>
              </a:rPr>
              <a:t>System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29"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a:xfrm>
            <a:off x="4810259" y="649480"/>
            <a:ext cx="6555347" cy="5546047"/>
          </a:xfrm>
        </p:spPr>
        <p:txBody>
          <a:bodyPr vert="horz" lIns="91440" tIns="45720" rIns="91440" bIns="45720" rtlCol="0" anchor="ctr">
            <a:normAutofit/>
          </a:bodyPr>
          <a:lstStyle/>
          <a:p>
            <a:pPr marL="283210" indent="-228600">
              <a:lnSpc>
                <a:spcPct val="90000"/>
              </a:lnSpc>
              <a:spcAft>
                <a:spcPts val="600"/>
              </a:spcAft>
            </a:pPr>
            <a:r>
              <a:rPr lang="en-US" sz="2000" b="1">
                <a:solidFill>
                  <a:schemeClr val="tx1"/>
                </a:solidFill>
              </a:rPr>
              <a:t>Key Features of a Grocery Shop Billing System</a:t>
            </a:r>
            <a:endParaRPr lang="en-US" sz="2000">
              <a:solidFill>
                <a:schemeClr val="tx1"/>
              </a:solidFill>
            </a:endParaRPr>
          </a:p>
          <a:p>
            <a:pPr marL="283210" indent="-228600">
              <a:lnSpc>
                <a:spcPct val="90000"/>
              </a:lnSpc>
              <a:spcAft>
                <a:spcPts val="600"/>
              </a:spcAft>
            </a:pPr>
            <a:endParaRPr lang="en-US" sz="2000" b="1">
              <a:solidFill>
                <a:schemeClr val="tx1"/>
              </a:solidFill>
            </a:endParaRPr>
          </a:p>
          <a:p>
            <a:pPr marL="0" indent="-228600">
              <a:lnSpc>
                <a:spcPct val="90000"/>
              </a:lnSpc>
              <a:spcAft>
                <a:spcPts val="600"/>
              </a:spcAft>
            </a:pPr>
            <a:r>
              <a:rPr lang="en-US" sz="2000" b="1">
                <a:solidFill>
                  <a:schemeClr val="tx1"/>
                </a:solidFill>
              </a:rPr>
              <a:t>1.Product Management</a:t>
            </a:r>
            <a:endParaRPr lang="en-US" sz="2000">
              <a:solidFill>
                <a:schemeClr val="tx1"/>
              </a:solidFill>
            </a:endParaRPr>
          </a:p>
          <a:p>
            <a:pPr marL="283210" indent="-228600">
              <a:lnSpc>
                <a:spcPct val="90000"/>
              </a:lnSpc>
              <a:spcAft>
                <a:spcPts val="600"/>
              </a:spcAft>
            </a:pPr>
            <a:r>
              <a:rPr lang="en-US" sz="2000">
                <a:solidFill>
                  <a:schemeClr val="tx1"/>
                </a:solidFill>
              </a:rPr>
              <a:t>Add new products with details such as name, price, and available stock.</a:t>
            </a:r>
          </a:p>
          <a:p>
            <a:pPr marL="283210" indent="-228600">
              <a:lnSpc>
                <a:spcPct val="90000"/>
              </a:lnSpc>
              <a:spcAft>
                <a:spcPts val="600"/>
              </a:spcAft>
            </a:pPr>
            <a:r>
              <a:rPr lang="en-US" sz="2000">
                <a:solidFill>
                  <a:schemeClr val="tx1"/>
                </a:solidFill>
              </a:rPr>
              <a:t>Update existing product information (price, stock).</a:t>
            </a:r>
          </a:p>
          <a:p>
            <a:pPr marL="0" indent="-228600">
              <a:lnSpc>
                <a:spcPct val="90000"/>
              </a:lnSpc>
              <a:spcAft>
                <a:spcPts val="600"/>
              </a:spcAft>
            </a:pPr>
            <a:r>
              <a:rPr lang="en-US" sz="2000" b="1">
                <a:solidFill>
                  <a:schemeClr val="tx1"/>
                </a:solidFill>
              </a:rPr>
              <a:t>2.Inventory Management</a:t>
            </a:r>
          </a:p>
          <a:p>
            <a:pPr marL="283210" indent="-228600">
              <a:lnSpc>
                <a:spcPct val="90000"/>
              </a:lnSpc>
              <a:spcAft>
                <a:spcPts val="600"/>
              </a:spcAft>
            </a:pPr>
            <a:r>
              <a:rPr lang="en-US" sz="2000">
                <a:solidFill>
                  <a:schemeClr val="tx1"/>
                </a:solidFill>
              </a:rPr>
              <a:t>Track current stock levels for each product.</a:t>
            </a:r>
          </a:p>
          <a:p>
            <a:pPr marL="283210" indent="-228600">
              <a:lnSpc>
                <a:spcPct val="90000"/>
              </a:lnSpc>
              <a:spcAft>
                <a:spcPts val="600"/>
              </a:spcAft>
            </a:pPr>
            <a:r>
              <a:rPr lang="en-US" sz="2000">
                <a:solidFill>
                  <a:schemeClr val="tx1"/>
                </a:solidFill>
              </a:rPr>
              <a:t>Automatically update stock after every purchase.</a:t>
            </a:r>
          </a:p>
          <a:p>
            <a:pPr marL="0" indent="-228600">
              <a:lnSpc>
                <a:spcPct val="90000"/>
              </a:lnSpc>
              <a:spcAft>
                <a:spcPts val="600"/>
              </a:spcAft>
            </a:pPr>
            <a:endParaRPr lang="en-US" sz="2000" b="1">
              <a:solidFill>
                <a:schemeClr val="tx1"/>
              </a:solidFill>
            </a:endParaRPr>
          </a:p>
          <a:p>
            <a:pPr marL="283210" indent="-228600">
              <a:lnSpc>
                <a:spcPct val="90000"/>
              </a:lnSpc>
              <a:spcAft>
                <a:spcPts val="600"/>
              </a:spcAft>
            </a:pPr>
            <a:endParaRPr lang="en-US" sz="2000">
              <a:solidFill>
                <a:schemeClr val="tx1"/>
              </a:solidFill>
            </a:endParaRPr>
          </a:p>
          <a:p>
            <a:pPr marL="283210" indent="-228600">
              <a:lnSpc>
                <a:spcPct val="90000"/>
              </a:lnSpc>
              <a:spcAft>
                <a:spcPts val="600"/>
              </a:spcAft>
            </a:pPr>
            <a:endParaRPr lang="en-US" sz="2000">
              <a:solidFill>
                <a:schemeClr val="tx1"/>
              </a:solidFill>
            </a:endParaRPr>
          </a:p>
          <a:p>
            <a:pPr marL="0" indent="-228600">
              <a:lnSpc>
                <a:spcPct val="90000"/>
              </a:lnSpc>
              <a:spcAft>
                <a:spcPts val="600"/>
              </a:spcAft>
            </a:pPr>
            <a:endParaRPr lang="en-US" sz="2000">
              <a:solidFill>
                <a:schemeClr val="tx1"/>
              </a:solidFill>
            </a:endParaRP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BFCF61C-3B18-4C03-8326-CC3B32D710C9}"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90152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3CF8CD-7046-7D9A-0546-0776997C35B0}"/>
              </a:ext>
            </a:extLst>
          </p:cNvPr>
          <p:cNvSpPr>
            <a:spLocks noGrp="1"/>
          </p:cNvSpPr>
          <p:nvPr>
            <p:ph type="sldNum" sz="quarter" idx="12"/>
          </p:nvPr>
        </p:nvSpPr>
        <p:spPr/>
        <p:txBody>
          <a:bodyPr/>
          <a:lstStyle/>
          <a:p>
            <a:fld id="{5BFCF61C-3B18-4C03-8326-CC3B32D710C9}" type="slidenum">
              <a:rPr lang="en-US" noProof="0" smtClean="0"/>
              <a:pPr/>
              <a:t>9</a:t>
            </a:fld>
            <a:endParaRPr lang="en-US" noProof="0"/>
          </a:p>
        </p:txBody>
      </p:sp>
      <p:sp>
        <p:nvSpPr>
          <p:cNvPr id="6" name="Text Placeholder 5">
            <a:extLst>
              <a:ext uri="{FF2B5EF4-FFF2-40B4-BE49-F238E27FC236}">
                <a16:creationId xmlns:a16="http://schemas.microsoft.com/office/drawing/2014/main" id="{32DF441D-81F0-1DAA-B65C-79F3F71CC61C}"/>
              </a:ext>
            </a:extLst>
          </p:cNvPr>
          <p:cNvSpPr>
            <a:spLocks noGrp="1"/>
          </p:cNvSpPr>
          <p:nvPr>
            <p:ph type="body" sz="quarter" idx="15"/>
          </p:nvPr>
        </p:nvSpPr>
        <p:spPr>
          <a:xfrm>
            <a:off x="412222" y="3327896"/>
            <a:ext cx="11046027" cy="3392602"/>
          </a:xfrm>
        </p:spPr>
        <p:txBody>
          <a:bodyPr vert="horz" lIns="91440" tIns="45720" rIns="91440" bIns="45720" rtlCol="0" anchor="t">
            <a:noAutofit/>
          </a:bodyPr>
          <a:lstStyle/>
          <a:p>
            <a:pPr marL="0" indent="0">
              <a:buNone/>
            </a:pPr>
            <a:r>
              <a:rPr lang="en-US" b="1" dirty="0">
                <a:ea typeface="+mn-lt"/>
                <a:cs typeface="+mn-lt"/>
              </a:rPr>
              <a:t>3.Billing and Cart Management</a:t>
            </a:r>
            <a:endParaRPr lang="en-US" dirty="0">
              <a:ea typeface="+mn-lt"/>
              <a:cs typeface="+mn-lt"/>
            </a:endParaRPr>
          </a:p>
          <a:p>
            <a:pPr marL="283210" indent="-283210"/>
            <a:r>
              <a:rPr lang="en-US" dirty="0">
                <a:ea typeface="+mn-lt"/>
                <a:cs typeface="+mn-lt"/>
              </a:rPr>
              <a:t>Add selected products and quantities to a shopping cart.</a:t>
            </a:r>
            <a:endParaRPr lang="en-US" dirty="0"/>
          </a:p>
          <a:p>
            <a:pPr marL="283210" indent="-283210"/>
            <a:r>
              <a:rPr lang="en-US" dirty="0">
                <a:ea typeface="+mn-lt"/>
                <a:cs typeface="+mn-lt"/>
              </a:rPr>
              <a:t>Calculate the total price dynamically based on quantity and unit price.</a:t>
            </a:r>
            <a:endParaRPr lang="en-US" dirty="0"/>
          </a:p>
          <a:p>
            <a:pPr marL="283210" indent="-283210"/>
            <a:r>
              <a:rPr lang="en-US" dirty="0">
                <a:ea typeface="+mn-lt"/>
                <a:cs typeface="+mn-lt"/>
              </a:rPr>
              <a:t>Apply discounts to the entire bill.</a:t>
            </a:r>
          </a:p>
          <a:p>
            <a:pPr marL="0" indent="0">
              <a:buNone/>
            </a:pPr>
            <a:endParaRPr lang="en-US" b="1" dirty="0">
              <a:cs typeface="Arial"/>
            </a:endParaRPr>
          </a:p>
          <a:p>
            <a:pPr marL="0" indent="0">
              <a:buNone/>
            </a:pPr>
            <a:r>
              <a:rPr lang="en-US" b="1" dirty="0">
                <a:ea typeface="+mn-lt"/>
                <a:cs typeface="+mn-lt"/>
              </a:rPr>
              <a:t>4.Discount Application</a:t>
            </a:r>
            <a:endParaRPr lang="en-US" dirty="0">
              <a:ea typeface="+mn-lt"/>
              <a:cs typeface="+mn-lt"/>
            </a:endParaRPr>
          </a:p>
          <a:p>
            <a:pPr marL="283210" indent="-283210"/>
            <a:r>
              <a:rPr lang="en-US" dirty="0">
                <a:ea typeface="+mn-lt"/>
                <a:cs typeface="+mn-lt"/>
              </a:rPr>
              <a:t>Support percentage-based discounts.</a:t>
            </a:r>
          </a:p>
          <a:p>
            <a:pPr marL="283210" indent="-283210"/>
            <a:r>
              <a:rPr lang="en-US" dirty="0">
                <a:ea typeface="+mn-lt"/>
                <a:cs typeface="+mn-lt"/>
              </a:rPr>
              <a:t>Apply discounts manually based on percentage.</a:t>
            </a:r>
            <a:endParaRPr lang="en-US" dirty="0">
              <a:cs typeface="Arial"/>
            </a:endParaRPr>
          </a:p>
          <a:p>
            <a:pPr marL="283210" indent="-283210"/>
            <a:r>
              <a:rPr lang="en-US" dirty="0">
                <a:cs typeface="Arial"/>
              </a:rPr>
              <a:t>The discount will be applied on the total bill, and not the individual products.</a:t>
            </a:r>
          </a:p>
          <a:p>
            <a:pPr marL="283210" indent="-283210"/>
            <a:endParaRPr lang="en-US" dirty="0">
              <a:cs typeface="Arial"/>
            </a:endParaRPr>
          </a:p>
        </p:txBody>
      </p:sp>
    </p:spTree>
    <p:extLst>
      <p:ext uri="{BB962C8B-B14F-4D97-AF65-F5344CB8AC3E}">
        <p14:creationId xmlns:p14="http://schemas.microsoft.com/office/powerpoint/2010/main" val="760569048"/>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163</TotalTime>
  <Words>838</Words>
  <Application>Microsoft Office PowerPoint</Application>
  <PresentationFormat>Widescreen</PresentationFormat>
  <Paragraphs>137</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Grocery shop billing system</vt:lpstr>
      <vt:lpstr>CONTENTS</vt:lpstr>
      <vt:lpstr>Introduction </vt:lpstr>
      <vt:lpstr>Objectives</vt:lpstr>
      <vt:lpstr>product</vt:lpstr>
      <vt:lpstr>Inventory</vt:lpstr>
      <vt:lpstr>BILLING</vt:lpstr>
      <vt:lpstr>System features </vt:lpstr>
      <vt:lpstr>PowerPoint Presentation</vt:lpstr>
      <vt:lpstr>PowerPoint Presentation</vt:lpstr>
      <vt:lpstr>System Workflow for Grocery Shop Billing System  </vt:lpstr>
      <vt:lpstr>System Workflow for Grocery Shop Billing System </vt:lpstr>
      <vt:lpstr>System Workflow for Grocery Shop Billing System </vt:lpstr>
      <vt:lpstr>System Workflow for Grocery Shop Billing System </vt:lpstr>
      <vt:lpstr>System Workflow for Grocery Shop Billing System​</vt:lpstr>
      <vt:lpstr>System Workflow for Grocery Shop Billing System </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shop billing system</dc:title>
  <dc:creator/>
  <cp:lastModifiedBy>Lenovo</cp:lastModifiedBy>
  <cp:revision>559</cp:revision>
  <dcterms:created xsi:type="dcterms:W3CDTF">2025-08-18T03:40:49Z</dcterms:created>
  <dcterms:modified xsi:type="dcterms:W3CDTF">2025-08-19T15:35:23Z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