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5" r:id="rId1"/>
  </p:sldMasterIdLst>
  <p:notesMasterIdLst>
    <p:notesMasterId r:id="rId34"/>
  </p:notesMasterIdLst>
  <p:sldIdLst>
    <p:sldId id="30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1" r:id="rId10"/>
    <p:sldId id="292" r:id="rId11"/>
    <p:sldId id="293" r:id="rId12"/>
    <p:sldId id="265" r:id="rId13"/>
    <p:sldId id="266" r:id="rId14"/>
    <p:sldId id="267" r:id="rId15"/>
    <p:sldId id="268" r:id="rId16"/>
    <p:sldId id="269" r:id="rId17"/>
    <p:sldId id="270" r:id="rId18"/>
    <p:sldId id="302" r:id="rId19"/>
    <p:sldId id="303" r:id="rId20"/>
    <p:sldId id="288" r:id="rId21"/>
    <p:sldId id="272" r:id="rId22"/>
    <p:sldId id="294" r:id="rId23"/>
    <p:sldId id="295" r:id="rId24"/>
    <p:sldId id="296" r:id="rId25"/>
    <p:sldId id="297" r:id="rId26"/>
    <p:sldId id="298" r:id="rId27"/>
    <p:sldId id="300" r:id="rId28"/>
    <p:sldId id="299" r:id="rId29"/>
    <p:sldId id="304" r:id="rId30"/>
    <p:sldId id="305" r:id="rId31"/>
    <p:sldId id="285" r:id="rId32"/>
    <p:sldId id="306" r:id="rId33"/>
  </p:sldIdLst>
  <p:sldSz cx="12192000" cy="6858000"/>
  <p:notesSz cx="6858000" cy="9144000"/>
  <p:embeddedFontLst>
    <p:embeddedFont>
      <p:font typeface="Questrial" panose="020B0604020202020204" charset="0"/>
      <p:regular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7EFD82-39A3-4C56-A497-7374A5160D48}">
  <a:tblStyle styleId="{A27EFD82-39A3-4C56-A497-7374A5160D4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642D0A1-2D69-4A97-B808-43912D42D5F1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36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71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017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18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710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5477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86652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3194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682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73817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4364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984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209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78266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2370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333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619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0393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7598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9573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002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3155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0103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582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462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369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9841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9202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9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161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779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59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224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6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870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1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3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6096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5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6051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IN" sz="280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pPr algn="ctr">
                <a:buSzPct val="25000"/>
              </a:pPr>
              <a:t>‹#›</a:t>
            </a:fld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6267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yleott.com/op%20spam/" TargetMode="External"/><Relationship Id="rId7" Type="http://schemas.openxmlformats.org/officeDocument/2006/relationships/hyperlink" Target="http://www.stackoverflow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" TargetMode="External"/><Relationship Id="rId5" Type="http://schemas.openxmlformats.org/officeDocument/2006/relationships/hyperlink" Target="http://www.crummy.com/software/BeautifulSoup/bs4/doc" TargetMode="External"/><Relationship Id="rId4" Type="http://schemas.openxmlformats.org/officeDocument/2006/relationships/hyperlink" Target="http://www.nltk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3"/>
          <p:cNvSpPr txBox="1">
            <a:spLocks/>
          </p:cNvSpPr>
          <p:nvPr/>
        </p:nvSpPr>
        <p:spPr>
          <a:xfrm>
            <a:off x="2142699" y="2090227"/>
            <a:ext cx="8420668" cy="1515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rgbClr val="9EC0D5"/>
              </a:buClr>
              <a:buSzPct val="25000"/>
            </a:pPr>
            <a:r>
              <a:rPr lang="en-IN" dirty="0" smtClean="0">
                <a:solidFill>
                  <a:schemeClr val="accent1"/>
                </a:solidFill>
                <a:ea typeface="Questrial"/>
                <a:cs typeface="Questrial"/>
                <a:sym typeface="Questrial"/>
              </a:rPr>
              <a:t>PRODUCT REVIEW ANALYSIS </a:t>
            </a:r>
            <a:endParaRPr lang="en-IN" dirty="0">
              <a:solidFill>
                <a:schemeClr val="accent1"/>
              </a:solidFill>
              <a:ea typeface="Questrial"/>
              <a:cs typeface="Questrial"/>
              <a:sym typeface="Quest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99" y="883156"/>
            <a:ext cx="1173163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1447" y="1070762"/>
            <a:ext cx="623881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Motilal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Nehru National Institute of Technology Allahabad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hape 149"/>
          <p:cNvSpPr txBox="1">
            <a:spLocks noGrp="1"/>
          </p:cNvSpPr>
          <p:nvPr>
            <p:ph type="title"/>
          </p:nvPr>
        </p:nvSpPr>
        <p:spPr>
          <a:xfrm>
            <a:off x="2142699" y="3669378"/>
            <a:ext cx="8087785" cy="292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Submitted </a:t>
            </a:r>
            <a:r>
              <a:rPr lang="en-IN" sz="3600" b="0" i="0" u="none" strike="noStrike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By : </a:t>
            </a:r>
            <a:r>
              <a:rPr lang="en-IN" sz="42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/>
            </a:r>
            <a:br>
              <a:rPr lang="en-IN" sz="42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</a:br>
            <a:endParaRPr lang="en-IN" sz="4200" b="0" i="0" u="none" strike="noStrike" cap="none" baseline="0" dirty="0">
              <a:solidFill>
                <a:schemeClr val="accent2">
                  <a:lumMod val="60000"/>
                  <a:lumOff val="40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10" name="Shape 150"/>
          <p:cNvSpPr txBox="1">
            <a:spLocks/>
          </p:cNvSpPr>
          <p:nvPr/>
        </p:nvSpPr>
        <p:spPr>
          <a:xfrm>
            <a:off x="3130675" y="4253546"/>
            <a:ext cx="8087785" cy="74335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r>
              <a:rPr lang="en-IN" dirty="0" err="1" smtClean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Shivam</a:t>
            </a:r>
            <a:r>
              <a:rPr lang="en-IN" dirty="0" smtClean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 Mohan  			20134044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r>
              <a:rPr lang="en-IN" dirty="0" err="1" smtClean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Shreyash</a:t>
            </a:r>
            <a:r>
              <a:rPr lang="en-IN" dirty="0" smtClean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 </a:t>
            </a:r>
            <a:r>
              <a:rPr lang="en-IN" dirty="0" err="1" smtClean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Hisariya</a:t>
            </a:r>
            <a:r>
              <a:rPr lang="en-IN" dirty="0" smtClean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 		20134086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Prashant Agrawal 		20134022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r>
              <a:rPr lang="en-IN" dirty="0" err="1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Ankit</a:t>
            </a: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 Kumar Sharma 	20134166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Banda </a:t>
            </a:r>
            <a:r>
              <a:rPr lang="en-IN" dirty="0" err="1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Prashanth</a:t>
            </a: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 </a:t>
            </a:r>
            <a:r>
              <a:rPr lang="en-IN" dirty="0" err="1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Yadav</a:t>
            </a: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 20134164</a:t>
            </a:r>
            <a:endParaRPr lang="en-IN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101095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753" y="2147499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/>
              <a:t>The content format of the </a:t>
            </a:r>
            <a:r>
              <a:rPr lang="en-IN" sz="2800" dirty="0" err="1" smtClean="0"/>
              <a:t>Snapdeal</a:t>
            </a:r>
            <a:r>
              <a:rPr lang="en-IN" sz="2800" dirty="0" smtClean="0"/>
              <a:t> </a:t>
            </a:r>
            <a:r>
              <a:rPr lang="en-IN" sz="2800" dirty="0"/>
              <a:t>website is as follows:</a:t>
            </a:r>
          </a:p>
          <a:p>
            <a:r>
              <a:rPr lang="en-IN" sz="2800" dirty="0" smtClean="0"/>
              <a:t>48 </a:t>
            </a:r>
            <a:r>
              <a:rPr lang="en-IN" sz="2800" dirty="0"/>
              <a:t>products per page</a:t>
            </a:r>
          </a:p>
          <a:p>
            <a:r>
              <a:rPr lang="en-IN" sz="2800" dirty="0" smtClean="0"/>
              <a:t>10 </a:t>
            </a:r>
            <a:r>
              <a:rPr lang="en-IN" sz="2800" dirty="0"/>
              <a:t>reviews per </a:t>
            </a:r>
            <a:r>
              <a:rPr lang="en-IN" sz="2800" dirty="0" smtClean="0"/>
              <a:t>product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In </a:t>
            </a:r>
            <a:r>
              <a:rPr lang="en-IN" sz="2800" dirty="0"/>
              <a:t>order to </a:t>
            </a:r>
            <a:r>
              <a:rPr lang="en-IN" sz="2800" dirty="0" smtClean="0"/>
              <a:t>obtain all the </a:t>
            </a:r>
            <a:r>
              <a:rPr lang="en-IN" sz="2800" dirty="0"/>
              <a:t>reviews of </a:t>
            </a:r>
            <a:r>
              <a:rPr lang="en-IN" sz="2800" dirty="0" smtClean="0"/>
              <a:t>each product </a:t>
            </a:r>
            <a:r>
              <a:rPr lang="en-IN" sz="2800" dirty="0"/>
              <a:t>of a particular </a:t>
            </a:r>
            <a:r>
              <a:rPr lang="en-IN" sz="2800" dirty="0" smtClean="0"/>
              <a:t>category(mobiles), </a:t>
            </a:r>
            <a:r>
              <a:rPr lang="en-IN" sz="2800" dirty="0"/>
              <a:t>we had to develop a Python script that automatically traverses each page and extracts product reviews.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hape 197"/>
          <p:cNvSpPr txBox="1">
            <a:spLocks noGrp="1"/>
          </p:cNvSpPr>
          <p:nvPr>
            <p:ph type="title"/>
          </p:nvPr>
        </p:nvSpPr>
        <p:spPr>
          <a:xfrm>
            <a:off x="1295402" y="1296030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Data Collection</a:t>
            </a:r>
            <a:endParaRPr lang="en-IN" sz="5400" b="0" i="0" u="none" strike="noStrike" cap="none" baseline="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5095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752" y="2147498"/>
            <a:ext cx="9614845" cy="3802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800" dirty="0"/>
              <a:t>Obtaining the HTML </a:t>
            </a:r>
            <a:r>
              <a:rPr lang="en-IN" sz="2800" dirty="0" smtClean="0"/>
              <a:t>source page by </a:t>
            </a:r>
            <a:r>
              <a:rPr lang="en-IN" sz="2800" dirty="0"/>
              <a:t>using the Requests library. </a:t>
            </a:r>
          </a:p>
          <a:p>
            <a:r>
              <a:rPr lang="en-IN" sz="2800" dirty="0" smtClean="0"/>
              <a:t>Extracting </a:t>
            </a:r>
            <a:r>
              <a:rPr lang="en-IN" sz="2800" dirty="0"/>
              <a:t>the relevant tags from the source using </a:t>
            </a:r>
            <a:r>
              <a:rPr lang="en-IN" sz="2800" dirty="0" smtClean="0"/>
              <a:t>BeautifulSoup4 library.</a:t>
            </a:r>
            <a:endParaRPr lang="en-IN" sz="2800" dirty="0"/>
          </a:p>
          <a:p>
            <a:r>
              <a:rPr lang="en-IN" sz="2800" dirty="0" smtClean="0"/>
              <a:t>Traversing </a:t>
            </a:r>
            <a:r>
              <a:rPr lang="en-IN" sz="2800" dirty="0"/>
              <a:t>the links from the tags and extracting reviews of these products.</a:t>
            </a:r>
          </a:p>
          <a:p>
            <a:r>
              <a:rPr lang="en-IN" sz="2800" dirty="0" smtClean="0"/>
              <a:t>This </a:t>
            </a:r>
            <a:r>
              <a:rPr lang="en-IN" sz="2800" dirty="0"/>
              <a:t>process is repeated for all the products of that category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Works with the authenticated proxy.</a:t>
            </a:r>
          </a:p>
          <a:p>
            <a:endParaRPr lang="en-IN" sz="2800" dirty="0" smtClean="0"/>
          </a:p>
          <a:p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hape 197"/>
          <p:cNvSpPr txBox="1">
            <a:spLocks noGrp="1"/>
          </p:cNvSpPr>
          <p:nvPr>
            <p:ph type="title"/>
          </p:nvPr>
        </p:nvSpPr>
        <p:spPr>
          <a:xfrm>
            <a:off x="1295402" y="1296030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Data Collection</a:t>
            </a:r>
            <a:endParaRPr lang="en-IN" sz="5400" b="0" i="0" u="none" strike="noStrike" cap="none" baseline="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830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8"/>
          <p:cNvSpPr txBox="1">
            <a:spLocks/>
          </p:cNvSpPr>
          <p:nvPr/>
        </p:nvSpPr>
        <p:spPr>
          <a:xfrm>
            <a:off x="1295402" y="1565825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Data Collection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b="1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Pre-Processing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Punctuation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Stop Words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Lemmatizing</a:t>
            </a:r>
            <a:endParaRPr lang="en-IN" b="1" dirty="0" smtClean="0">
              <a:solidFill>
                <a:schemeClr val="lt1"/>
              </a:solidFill>
              <a:latin typeface="Century Gothic" panose="020B0502020202020204" pitchFamily="34" charset="0"/>
              <a:sym typeface="Questrial"/>
            </a:endParaRP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Conversion To Excel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Sentiment </a:t>
            </a: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Calculation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Probability Determination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Font typeface="Noto Sans Symbols"/>
              <a:buNone/>
            </a:pPr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7" name="Shape 197"/>
          <p:cNvSpPr txBox="1">
            <a:spLocks/>
          </p:cNvSpPr>
          <p:nvPr/>
        </p:nvSpPr>
        <p:spPr>
          <a:xfrm>
            <a:off x="1295402" y="1296030"/>
            <a:ext cx="9601196" cy="13038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Implementation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295401" y="130748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b="0" i="0" u="none" strike="noStrike" cap="none" baseline="0" dirty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Pre-Processing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Pre-processing is the task of converting raw data into a well-defined sequence of meaningful units.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For example, consider the sentence ‘The big fat cat said, you are the funniest guy I know, to the kangaroo.’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After pre-processing, ‘big fat cat say funny guy know kangaroo.”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xfrm>
            <a:off x="542604" y="2480922"/>
            <a:ext cx="9843599" cy="419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70C0"/>
                </a:solidFill>
              </a:rPr>
              <a:t>    </a:t>
            </a:r>
            <a:r>
              <a:rPr lang="en-IN" sz="2800" b="1" dirty="0" smtClean="0">
                <a:solidFill>
                  <a:srgbClr val="0070C0"/>
                </a:solidFill>
              </a:rPr>
              <a:t>		</a:t>
            </a:r>
            <a:r>
              <a:rPr lang="en-IN" sz="3200" dirty="0" smtClean="0">
                <a:solidFill>
                  <a:srgbClr val="0070C0"/>
                </a:solidFill>
              </a:rPr>
              <a:t>Removing Punctuation</a:t>
            </a:r>
            <a:r>
              <a:rPr lang="en-IN" sz="3200" dirty="0">
                <a:solidFill>
                  <a:srgbClr val="0070C0"/>
                </a:solidFill>
              </a:rPr>
              <a:t>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IN" sz="2800" dirty="0"/>
              <a:t>   </a:t>
            </a:r>
            <a:r>
              <a:rPr lang="en-IN" sz="2800" dirty="0" smtClean="0"/>
              <a:t>		</a:t>
            </a:r>
            <a:r>
              <a:rPr lang="en-IN" sz="2800" dirty="0"/>
              <a:t>	</a:t>
            </a:r>
            <a:r>
              <a:rPr lang="en-IN" sz="2800" dirty="0" smtClean="0"/>
              <a:t>Punctuations </a:t>
            </a:r>
            <a:r>
              <a:rPr lang="en-IN" sz="2800" dirty="0"/>
              <a:t>do not contribute anything to the meaning and </a:t>
            </a:r>
            <a:r>
              <a:rPr lang="en-IN" sz="2800" dirty="0" smtClean="0"/>
              <a:t>			context </a:t>
            </a:r>
            <a:r>
              <a:rPr lang="en-IN" sz="2800" dirty="0"/>
              <a:t>of words when one word is processed at a time. We </a:t>
            </a:r>
            <a:r>
              <a:rPr lang="en-IN" sz="2800" dirty="0" smtClean="0"/>
              <a:t>			wrote </a:t>
            </a:r>
            <a:r>
              <a:rPr lang="en-IN" sz="2800" dirty="0"/>
              <a:t>a Python script that removed punctuation from the </a:t>
            </a:r>
            <a:r>
              <a:rPr lang="en-IN" sz="2800" dirty="0" smtClean="0"/>
              <a:t>				documents </a:t>
            </a:r>
            <a:r>
              <a:rPr lang="en-IN" sz="2800" dirty="0"/>
              <a:t>and gave us a single document without </a:t>
            </a:r>
            <a:r>
              <a:rPr lang="en-IN" sz="2800" dirty="0" smtClean="0"/>
              <a:t>						punctuations</a:t>
            </a:r>
            <a:r>
              <a:rPr lang="en-IN" sz="2800" dirty="0"/>
              <a:t>.</a:t>
            </a:r>
          </a:p>
          <a:p>
            <a:pPr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5" name="Shape 203"/>
          <p:cNvSpPr txBox="1">
            <a:spLocks noGrp="1"/>
          </p:cNvSpPr>
          <p:nvPr>
            <p:ph type="title"/>
          </p:nvPr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b="0" i="0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Pre-Processing</a:t>
            </a:r>
            <a:endParaRPr lang="en-IN" sz="5400" b="0" i="0" u="none" strike="noStrike" cap="none" baseline="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3200" b="0" i="0" strike="noStrike" cap="none" baseline="0" dirty="0">
                <a:solidFill>
                  <a:srgbClr val="0070C0"/>
                </a:solidFill>
                <a:ea typeface="Questrial"/>
                <a:cs typeface="Questrial"/>
                <a:sym typeface="Questrial"/>
              </a:rPr>
              <a:t>Stop </a:t>
            </a:r>
            <a:r>
              <a:rPr lang="en-IN" sz="3200" b="0" i="0" strike="noStrike" cap="none" baseline="0" dirty="0" smtClean="0">
                <a:solidFill>
                  <a:srgbClr val="0070C0"/>
                </a:solidFill>
                <a:ea typeface="Questrial"/>
                <a:cs typeface="Questrial"/>
                <a:sym typeface="Questrial"/>
              </a:rPr>
              <a:t>words</a:t>
            </a:r>
            <a:r>
              <a:rPr lang="en-IN" sz="3200" dirty="0">
                <a:solidFill>
                  <a:srgbClr val="0070C0"/>
                </a:solidFill>
                <a:ea typeface="Questrial"/>
                <a:cs typeface="Questrial"/>
                <a:sym typeface="Questrial"/>
              </a:rPr>
              <a:t> </a:t>
            </a:r>
            <a:r>
              <a:rPr lang="en-IN" sz="3200" dirty="0" smtClean="0">
                <a:solidFill>
                  <a:srgbClr val="0070C0"/>
                </a:solidFill>
                <a:ea typeface="Questrial"/>
                <a:cs typeface="Questrial"/>
                <a:sym typeface="Questrial"/>
              </a:rPr>
              <a:t>:</a:t>
            </a:r>
            <a:endParaRPr lang="en-IN" sz="2800" b="0" i="0" u="none" strike="noStrike" cap="none" baseline="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Stop words are high-frequency words like </a:t>
            </a:r>
            <a:r>
              <a:rPr lang="en-IN" sz="2800" b="0" i="0" u="none" strike="noStrike" cap="none" baseline="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a , an , </a:t>
            </a:r>
            <a:r>
              <a:rPr lang="en-IN" sz="2800" b="0" i="1" u="none" strike="noStrike" cap="none" baseline="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the</a:t>
            </a:r>
            <a:r>
              <a:rPr lang="en-IN" sz="2800" b="0" i="1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, to, also, </a:t>
            </a: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etc. that usually have little lexical content, and their presence in a text fails to distinguish it from other texts.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800" dirty="0"/>
              <a:t>These are removed u</a:t>
            </a: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sing NLTK’s stop words corpus.</a:t>
            </a:r>
          </a:p>
        </p:txBody>
      </p:sp>
      <p:sp>
        <p:nvSpPr>
          <p:cNvPr id="7" name="Shape 203"/>
          <p:cNvSpPr txBox="1">
            <a:spLocks/>
          </p:cNvSpPr>
          <p:nvPr/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Pre-Processing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idx="1"/>
          </p:nvPr>
        </p:nvSpPr>
        <p:spPr>
          <a:xfrm>
            <a:off x="1238096" y="243410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3200" dirty="0" smtClean="0">
                <a:solidFill>
                  <a:srgbClr val="0070C0"/>
                </a:solidFill>
                <a:sym typeface="Questrial"/>
              </a:rPr>
              <a:t>Lemmatizing </a:t>
            </a:r>
            <a:r>
              <a:rPr lang="en-IN" sz="3200" b="0" i="0" strike="noStrike" cap="none" baseline="0" dirty="0" smtClean="0">
                <a:solidFill>
                  <a:srgbClr val="0070C0"/>
                </a:solidFill>
                <a:ea typeface="Questrial"/>
                <a:cs typeface="Questrial"/>
                <a:sym typeface="Questrial"/>
              </a:rPr>
              <a:t>:</a:t>
            </a:r>
            <a:endParaRPr lang="en-IN" sz="3200" b="0" i="0" strike="noStrike" cap="none" baseline="0" dirty="0">
              <a:solidFill>
                <a:srgbClr val="0070C0"/>
              </a:solidFill>
              <a:ea typeface="Questrial"/>
              <a:cs typeface="Questrial"/>
              <a:sym typeface="Questrial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2000"/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  <a:cs typeface="Arial" panose="020B0604020202020204" pitchFamily="34" charset="0"/>
              </a:rPr>
              <a:t>The goal of lemmatization is to reduce inflectional forms and sometimes derivationally related forms of a word to a common base form. </a:t>
            </a:r>
            <a:endParaRPr lang="en-IN" dirty="0" smtClean="0"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2000"/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  <a:cs typeface="Arial" panose="020B0604020202020204" pitchFamily="34" charset="0"/>
              </a:rPr>
              <a:t>For </a:t>
            </a:r>
            <a:r>
              <a:rPr lang="en-IN" dirty="0">
                <a:latin typeface="+mj-lt"/>
                <a:cs typeface="Arial" panose="020B0604020202020204" pitchFamily="34" charset="0"/>
              </a:rPr>
              <a:t>instance: am, are, is =&gt; be car, cars, car's, cars' =&gt; car </a:t>
            </a:r>
            <a:endParaRPr lang="en-IN" dirty="0" smtClean="0"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2000"/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  <a:cs typeface="Arial" panose="020B0604020202020204" pitchFamily="34" charset="0"/>
              </a:rPr>
              <a:t>The </a:t>
            </a:r>
            <a:r>
              <a:rPr lang="en-IN" dirty="0">
                <a:latin typeface="+mj-lt"/>
                <a:cs typeface="Arial" panose="020B0604020202020204" pitchFamily="34" charset="0"/>
              </a:rPr>
              <a:t>result of this mapping of text will be something like: </a:t>
            </a:r>
            <a:endParaRPr lang="en-IN" dirty="0"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2000"/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  <a:cs typeface="Arial" panose="020B0604020202020204" pitchFamily="34" charset="0"/>
              </a:rPr>
              <a:t>The </a:t>
            </a:r>
            <a:r>
              <a:rPr lang="en-IN" dirty="0">
                <a:latin typeface="+mj-lt"/>
                <a:cs typeface="Arial" panose="020B0604020202020204" pitchFamily="34" charset="0"/>
              </a:rPr>
              <a:t>boy's cars are different </a:t>
            </a:r>
            <a:r>
              <a:rPr lang="en-IN" dirty="0" err="1">
                <a:latin typeface="+mj-lt"/>
                <a:cs typeface="Arial" panose="020B0604020202020204" pitchFamily="34" charset="0"/>
              </a:rPr>
              <a:t>colors</a:t>
            </a:r>
            <a:r>
              <a:rPr lang="en-IN" dirty="0">
                <a:latin typeface="+mj-lt"/>
                <a:cs typeface="Arial" panose="020B0604020202020204" pitchFamily="34" charset="0"/>
              </a:rPr>
              <a:t> =&gt; The boy car be differ </a:t>
            </a:r>
            <a:r>
              <a:rPr lang="en-IN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dirty="0">
                <a:latin typeface="+mj-lt"/>
                <a:cs typeface="Arial" panose="020B0604020202020204" pitchFamily="34" charset="0"/>
              </a:rPr>
              <a:t>.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Shape 203"/>
          <p:cNvSpPr txBox="1">
            <a:spLocks/>
          </p:cNvSpPr>
          <p:nvPr/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Pre-Processing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Decreases the complexity of analysing the given text by substantially reducing the number of words.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Reduces the size of </a:t>
            </a:r>
            <a:r>
              <a:rPr lang="en-IN" sz="2800" dirty="0"/>
              <a:t>vocabulary </a:t>
            </a:r>
            <a:r>
              <a:rPr lang="en-IN" sz="2800" b="0" i="0" u="none" strike="noStrike" cap="none" baseline="0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required by transforming each word into its root form.</a:t>
            </a:r>
          </a:p>
          <a:p>
            <a:pPr marL="342900" marR="0" lvl="0" indent="-200660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Font typeface="Noto Sans Symbols"/>
              <a:buNone/>
            </a:pPr>
            <a:endParaRPr sz="2800" b="0" i="0" u="none" strike="noStrike" cap="none" baseline="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4" name="Shape 203"/>
          <p:cNvSpPr txBox="1">
            <a:spLocks/>
          </p:cNvSpPr>
          <p:nvPr/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Pre-Processing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8"/>
          <p:cNvSpPr txBox="1">
            <a:spLocks/>
          </p:cNvSpPr>
          <p:nvPr/>
        </p:nvSpPr>
        <p:spPr>
          <a:xfrm>
            <a:off x="1295402" y="1565825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Data Collection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Pre-Processing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Punctuation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Stop Words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Lemmatizing</a:t>
            </a:r>
            <a:endParaRPr lang="en-IN" dirty="0" smtClean="0">
              <a:solidFill>
                <a:schemeClr val="lt1"/>
              </a:solidFill>
              <a:latin typeface="Century Gothic" panose="020B0502020202020204" pitchFamily="34" charset="0"/>
              <a:sym typeface="Questrial"/>
            </a:endParaRP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b="1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Conversion To Excel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Sentiment </a:t>
            </a: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Calculation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Probability Determination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Font typeface="Noto Sans Symbols"/>
              <a:buNone/>
            </a:pPr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7" name="Shape 197"/>
          <p:cNvSpPr txBox="1">
            <a:spLocks/>
          </p:cNvSpPr>
          <p:nvPr/>
        </p:nvSpPr>
        <p:spPr>
          <a:xfrm>
            <a:off x="1295402" y="1296030"/>
            <a:ext cx="9601196" cy="13038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Implementation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097662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>
            <a:spLocks/>
          </p:cNvSpPr>
          <p:nvPr/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Conversion To Excel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222"/>
          <p:cNvSpPr txBox="1">
            <a:spLocks noGrp="1"/>
          </p:cNvSpPr>
          <p:nvPr>
            <p:ph idx="1"/>
          </p:nvPr>
        </p:nvSpPr>
        <p:spPr>
          <a:xfrm>
            <a:off x="1336344" y="2570580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C</a:t>
            </a:r>
            <a:r>
              <a:rPr lang="en-IN" sz="2800" dirty="0" smtClean="0">
                <a:latin typeface="+mj-lt"/>
              </a:rPr>
              <a:t>onverted our each product review text file in to excel format.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W</a:t>
            </a:r>
            <a:r>
              <a:rPr lang="en-IN" sz="2800" dirty="0" smtClean="0">
                <a:latin typeface="+mj-lt"/>
              </a:rPr>
              <a:t>rote a python script for its conversion.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CSV library is used for reading the tab-delimited review text file and further the datasets is written in to corresponding columns with the help of XLWT library of python. </a:t>
            </a:r>
            <a:endParaRPr lang="en-I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0683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88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sym typeface="Questrial"/>
              </a:rPr>
              <a:t>Motivation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000" b="0" i="0" u="none" strike="noStrike" cap="none" baseline="0" dirty="0" smtClean="0">
                <a:solidFill>
                  <a:srgbClr val="7030A0"/>
                </a:solidFill>
                <a:sym typeface="Questrial"/>
              </a:rPr>
              <a:t>SOMETIMES</a:t>
            </a:r>
            <a:r>
              <a:rPr lang="en-IN" sz="2000" b="0" i="0" u="none" strike="noStrike" cap="none" dirty="0" smtClean="0">
                <a:solidFill>
                  <a:srgbClr val="7030A0"/>
                </a:solidFill>
                <a:sym typeface="Questrial"/>
              </a:rPr>
              <a:t> YOU WIN. SOMETIMES YOU LEARN.</a:t>
            </a:r>
            <a:endParaRPr lang="en-IN" sz="2000" b="0" i="0" u="none" strike="noStrike" cap="none" baseline="0" dirty="0">
              <a:solidFill>
                <a:srgbClr val="7030A0"/>
              </a:solidFill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97"/>
          <p:cNvSpPr txBox="1">
            <a:spLocks/>
          </p:cNvSpPr>
          <p:nvPr/>
        </p:nvSpPr>
        <p:spPr>
          <a:xfrm>
            <a:off x="1295402" y="1296030"/>
            <a:ext cx="9601196" cy="13038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Implementation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4" name="Shape 198"/>
          <p:cNvSpPr txBox="1">
            <a:spLocks/>
          </p:cNvSpPr>
          <p:nvPr/>
        </p:nvSpPr>
        <p:spPr>
          <a:xfrm>
            <a:off x="1295402" y="1647711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Data Collection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Pre-Processing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Punctuation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Stop Words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Lemmatizing</a:t>
            </a:r>
            <a:endParaRPr lang="en-IN" sz="1800" dirty="0" smtClean="0">
              <a:solidFill>
                <a:schemeClr val="lt1"/>
              </a:solidFill>
              <a:latin typeface="Century Gothic" panose="020B0502020202020204" pitchFamily="34" charset="0"/>
              <a:sym typeface="Questrial"/>
            </a:endParaRP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Conversion To Excel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b="1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Sentiment </a:t>
            </a:r>
            <a:r>
              <a:rPr lang="en-IN" sz="2800" b="1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Calculation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Probability Determination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Font typeface="Noto Sans Symbols"/>
              <a:buNone/>
            </a:pPr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529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>
            <a:spLocks/>
          </p:cNvSpPr>
          <p:nvPr/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Sentiment Calculation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222"/>
          <p:cNvSpPr txBox="1">
            <a:spLocks noGrp="1"/>
          </p:cNvSpPr>
          <p:nvPr>
            <p:ph idx="1"/>
          </p:nvPr>
        </p:nvSpPr>
        <p:spPr>
          <a:xfrm>
            <a:off x="1238096" y="243410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+mj-lt"/>
              </a:rPr>
              <a:t>Sentiment </a:t>
            </a:r>
            <a:r>
              <a:rPr lang="en-IN" sz="2800" dirty="0">
                <a:latin typeface="+mj-lt"/>
              </a:rPr>
              <a:t>analysis is a process to identify and extract subjective information in source materials. It aims to determine the overall attitude and contextual polarity of a document with respect to some topic.</a:t>
            </a:r>
          </a:p>
          <a:p>
            <a:pPr marL="0" indent="0">
              <a:buNone/>
            </a:pPr>
            <a:r>
              <a:rPr lang="en-IN" sz="2800" dirty="0">
                <a:latin typeface="+mj-lt"/>
              </a:rPr>
              <a:t>We have calculated the overall polarity of a product considering all the collected reviews</a:t>
            </a:r>
            <a:r>
              <a:rPr lang="en-IN" sz="28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>
            <a:spLocks/>
          </p:cNvSpPr>
          <p:nvPr/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Sentiment Calculation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222"/>
          <p:cNvSpPr txBox="1">
            <a:spLocks noGrp="1"/>
          </p:cNvSpPr>
          <p:nvPr>
            <p:ph idx="1"/>
          </p:nvPr>
        </p:nvSpPr>
        <p:spPr>
          <a:xfrm>
            <a:off x="1238096" y="243410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IN" sz="2800" dirty="0"/>
              <a:t>We have used two dictionaries, one for positive and other for negative words. </a:t>
            </a:r>
          </a:p>
          <a:p>
            <a:r>
              <a:rPr lang="en-IN" sz="2800" dirty="0"/>
              <a:t>By comparing each word from the reviews with these dictionaries, we determine the polarity of the products.</a:t>
            </a:r>
          </a:p>
        </p:txBody>
      </p:sp>
    </p:spTree>
    <p:extLst>
      <p:ext uri="{BB962C8B-B14F-4D97-AF65-F5344CB8AC3E}">
        <p14:creationId xmlns:p14="http://schemas.microsoft.com/office/powerpoint/2010/main" val="2050162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8"/>
          <p:cNvSpPr txBox="1">
            <a:spLocks/>
          </p:cNvSpPr>
          <p:nvPr/>
        </p:nvSpPr>
        <p:spPr>
          <a:xfrm>
            <a:off x="1295402" y="1675009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Data Collection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Pre-Processing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Punctuation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Stop Words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Lemmatizing</a:t>
            </a:r>
            <a:endParaRPr lang="en-IN" sz="1800" dirty="0" smtClean="0">
              <a:solidFill>
                <a:schemeClr val="lt1"/>
              </a:solidFill>
              <a:latin typeface="Century Gothic" panose="020B0502020202020204" pitchFamily="34" charset="0"/>
              <a:sym typeface="Questrial"/>
            </a:endParaRP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Conversion To Excel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Sentiment </a:t>
            </a: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Calculation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3200" b="1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Probability </a:t>
            </a:r>
            <a:r>
              <a:rPr lang="en-IN" sz="3200" b="1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Determination</a:t>
            </a:r>
            <a:endParaRPr lang="en-IN" sz="3200" b="1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Font typeface="Noto Sans Symbols"/>
              <a:buNone/>
            </a:pPr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7" name="Shape 197"/>
          <p:cNvSpPr txBox="1">
            <a:spLocks/>
          </p:cNvSpPr>
          <p:nvPr/>
        </p:nvSpPr>
        <p:spPr>
          <a:xfrm>
            <a:off x="1295402" y="1336973"/>
            <a:ext cx="9601196" cy="13038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Implementation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738120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>
            <a:spLocks/>
          </p:cNvSpPr>
          <p:nvPr/>
        </p:nvSpPr>
        <p:spPr>
          <a:xfrm>
            <a:off x="1336344" y="1334776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Probability Determination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222"/>
          <p:cNvSpPr txBox="1">
            <a:spLocks noGrp="1"/>
          </p:cNvSpPr>
          <p:nvPr>
            <p:ph idx="1"/>
          </p:nvPr>
        </p:nvSpPr>
        <p:spPr>
          <a:xfrm>
            <a:off x="1238096" y="243410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IN" sz="2800" dirty="0"/>
              <a:t>We have </a:t>
            </a:r>
            <a:r>
              <a:rPr lang="en-IN" sz="2800" dirty="0" smtClean="0"/>
              <a:t>determined the probability of a particular word whether that word has been used in the positive sense or negative sense. </a:t>
            </a:r>
            <a:endParaRPr lang="en-IN" sz="2800" dirty="0"/>
          </a:p>
          <a:p>
            <a:r>
              <a:rPr lang="en-IN" sz="2800" dirty="0" smtClean="0"/>
              <a:t>For determining the probability we have applied the Naïve Bayes Theorem.</a:t>
            </a:r>
          </a:p>
          <a:p>
            <a:r>
              <a:rPr lang="en-IN" sz="2800" b="1" dirty="0"/>
              <a:t>Naive Bayes classifiers</a:t>
            </a:r>
            <a:r>
              <a:rPr lang="en-IN" sz="2800" dirty="0"/>
              <a:t> are a family of simple probabilistic classifiers based on applying Bayes Theorem with strong (naive) independence assumptions between the features.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752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>
            <a:spLocks/>
          </p:cNvSpPr>
          <p:nvPr/>
        </p:nvSpPr>
        <p:spPr>
          <a:xfrm>
            <a:off x="1337482" y="1277172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Probability Determination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66" y="4753710"/>
            <a:ext cx="4510054" cy="769573"/>
          </a:xfrm>
          <a:prstGeom prst="rect">
            <a:avLst/>
          </a:prstGeom>
        </p:spPr>
      </p:pic>
      <p:sp>
        <p:nvSpPr>
          <p:cNvPr id="7" name="Shape 222"/>
          <p:cNvSpPr txBox="1">
            <a:spLocks/>
          </p:cNvSpPr>
          <p:nvPr/>
        </p:nvSpPr>
        <p:spPr>
          <a:xfrm>
            <a:off x="1337482" y="2491891"/>
            <a:ext cx="8828752" cy="29397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Naive </a:t>
            </a:r>
            <a:r>
              <a:rPr lang="en-IN" sz="2800" dirty="0"/>
              <a:t>Bayes is a conditional probability </a:t>
            </a:r>
            <a:r>
              <a:rPr lang="en-IN" sz="2800" dirty="0" smtClean="0"/>
              <a:t>model: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We have calculated ‘prior’ and ‘evidence’ probability from the training set and ‘likelihood’ probability from the testing set. We have implemented </a:t>
            </a:r>
            <a:r>
              <a:rPr lang="en-IN" sz="2800" dirty="0" smtClean="0"/>
              <a:t>using SH library in python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4684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>
            <a:spLocks/>
          </p:cNvSpPr>
          <p:nvPr/>
        </p:nvSpPr>
        <p:spPr>
          <a:xfrm>
            <a:off x="1312044" y="1413649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Probability Determination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7" name="Shape 222"/>
          <p:cNvSpPr txBox="1">
            <a:spLocks/>
          </p:cNvSpPr>
          <p:nvPr/>
        </p:nvSpPr>
        <p:spPr>
          <a:xfrm>
            <a:off x="982640" y="2520300"/>
            <a:ext cx="9734104" cy="29397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olidFill>
                  <a:srgbClr val="252525"/>
                </a:solidFill>
                <a:latin typeface="+mj-lt"/>
              </a:rPr>
              <a:t>	Given a problem instance to be classified, represented by a vector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r>
              <a:rPr lang="en-IN" dirty="0" smtClean="0">
                <a:latin typeface="+mj-lt"/>
              </a:rPr>
              <a:t>  	</a:t>
            </a:r>
            <a:r>
              <a:rPr lang="en-US" sz="2000" dirty="0" smtClean="0">
                <a:solidFill>
                  <a:srgbClr val="252525"/>
                </a:solidFill>
                <a:latin typeface="+mj-lt"/>
                <a:cs typeface="Arial" panose="020B0604020202020204" pitchFamily="34" charset="0"/>
              </a:rPr>
              <a:t>representing </a:t>
            </a:r>
            <a:r>
              <a:rPr lang="en-US" sz="2000" dirty="0">
                <a:solidFill>
                  <a:srgbClr val="252525"/>
                </a:solidFill>
                <a:latin typeface="+mj-lt"/>
                <a:cs typeface="Arial" panose="020B0604020202020204" pitchFamily="34" charset="0"/>
              </a:rPr>
              <a:t>some </a:t>
            </a:r>
            <a:r>
              <a:rPr lang="en-US" sz="3200" i="1" dirty="0">
                <a:solidFill>
                  <a:srgbClr val="252525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252525"/>
                </a:solidFill>
                <a:latin typeface="+mj-lt"/>
                <a:cs typeface="Arial" panose="020B0604020202020204" pitchFamily="34" charset="0"/>
              </a:rPr>
              <a:t> features (independent variables), it assigns to this instance probabilities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 smtClean="0"/>
              <a:t>							for </a:t>
            </a:r>
            <a:r>
              <a:rPr lang="en-IN" dirty="0"/>
              <a:t>each of </a:t>
            </a:r>
            <a:r>
              <a:rPr lang="en-IN" i="1" dirty="0"/>
              <a:t>K</a:t>
            </a:r>
            <a:r>
              <a:rPr lang="en-IN" dirty="0"/>
              <a:t> possible outcomes or </a:t>
            </a:r>
            <a:r>
              <a:rPr lang="en-IN" i="1" dirty="0" smtClean="0"/>
              <a:t>classes.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smtClean="0"/>
              <a:t>  	Using</a:t>
            </a:r>
            <a:r>
              <a:rPr lang="en-IN" dirty="0"/>
              <a:t> </a:t>
            </a:r>
            <a:r>
              <a:rPr lang="en-IN" b="1" dirty="0"/>
              <a:t>Bayes' </a:t>
            </a:r>
            <a:r>
              <a:rPr lang="en-IN" b="1" dirty="0" smtClean="0"/>
              <a:t>theorem</a:t>
            </a:r>
            <a:r>
              <a:rPr lang="en-IN" dirty="0" smtClean="0"/>
              <a:t>, </a:t>
            </a:r>
            <a:r>
              <a:rPr lang="en-IN" dirty="0"/>
              <a:t>the conditional probability can be decomposed as</a:t>
            </a:r>
            <a:endParaRPr lang="en-IN" dirty="0" smtClean="0">
              <a:solidFill>
                <a:srgbClr val="252525"/>
              </a:solidFill>
              <a:latin typeface="+mj-lt"/>
            </a:endParaRPr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60" y="4869900"/>
            <a:ext cx="4228327" cy="95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\mathbf{x} = (x_1, \dots, x_n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461" y="2675432"/>
            <a:ext cx="1782212" cy="2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(C_k \vert x_1, \dots, x_n)\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11" y="3544798"/>
            <a:ext cx="2538212" cy="39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82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8800" dirty="0" smtClean="0">
                <a:solidFill>
                  <a:schemeClr val="lt2"/>
                </a:solidFill>
                <a:sym typeface="Questrial"/>
              </a:rPr>
              <a:t>Conclusion</a:t>
            </a:r>
            <a:endParaRPr lang="en-IN" sz="8800" b="0" i="0" u="none" strike="noStrike" cap="none" baseline="0" dirty="0">
              <a:solidFill>
                <a:schemeClr val="lt2"/>
              </a:solidFill>
              <a:sym typeface="Quest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000" b="0" i="0" u="none" strike="noStrike" cap="none" baseline="0" dirty="0">
                <a:solidFill>
                  <a:srgbClr val="7030A0"/>
                </a:solidFill>
                <a:sym typeface="Questrial"/>
              </a:rPr>
              <a:t>NO LUMBERJACK EVER TALKED A TREE INTO FALLING DOWN.</a:t>
            </a:r>
          </a:p>
        </p:txBody>
      </p:sp>
    </p:spTree>
    <p:extLst>
      <p:ext uri="{BB962C8B-B14F-4D97-AF65-F5344CB8AC3E}">
        <p14:creationId xmlns:p14="http://schemas.microsoft.com/office/powerpoint/2010/main" val="11675513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3"/>
          <p:cNvSpPr txBox="1">
            <a:spLocks/>
          </p:cNvSpPr>
          <p:nvPr/>
        </p:nvSpPr>
        <p:spPr>
          <a:xfrm>
            <a:off x="1312044" y="1413649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60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Conclusion</a:t>
            </a:r>
            <a:endParaRPr lang="en-IN" sz="60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6" name="Shape 222"/>
          <p:cNvSpPr txBox="1">
            <a:spLocks noGrp="1"/>
          </p:cNvSpPr>
          <p:nvPr>
            <p:ph idx="1"/>
          </p:nvPr>
        </p:nvSpPr>
        <p:spPr>
          <a:xfrm>
            <a:off x="1312044" y="2488693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IN" sz="2800" dirty="0"/>
              <a:t>Extracted mobile reviews from </a:t>
            </a:r>
            <a:r>
              <a:rPr lang="en-IN" sz="2800" dirty="0" err="1"/>
              <a:t>S</a:t>
            </a:r>
            <a:r>
              <a:rPr lang="en-IN" sz="2800" dirty="0" err="1" smtClean="0"/>
              <a:t>napdeal</a:t>
            </a:r>
            <a:r>
              <a:rPr lang="en-IN" sz="2800" dirty="0" smtClean="0"/>
              <a:t> </a:t>
            </a:r>
            <a:r>
              <a:rPr lang="en-IN" sz="2800" dirty="0"/>
              <a:t>website. </a:t>
            </a:r>
            <a:endParaRPr lang="en-IN" sz="2800" dirty="0" smtClean="0"/>
          </a:p>
          <a:p>
            <a:r>
              <a:rPr lang="en-IN" sz="2800" dirty="0" smtClean="0"/>
              <a:t>Converted </a:t>
            </a:r>
            <a:r>
              <a:rPr lang="en-IN" sz="2800" dirty="0"/>
              <a:t>them to excel format for ease of storage and implementing database model (if need arises). </a:t>
            </a:r>
            <a:endParaRPr lang="en-IN" sz="2800" dirty="0" smtClean="0"/>
          </a:p>
          <a:p>
            <a:r>
              <a:rPr lang="en-IN" sz="2800" dirty="0" smtClean="0"/>
              <a:t>Calculated </a:t>
            </a:r>
            <a:r>
              <a:rPr lang="en-IN" sz="2800" dirty="0"/>
              <a:t>sentiment value of all mobile product reviews (score in percentage). </a:t>
            </a:r>
            <a:endParaRPr lang="en-IN" sz="2800" dirty="0" smtClean="0"/>
          </a:p>
          <a:p>
            <a:r>
              <a:rPr lang="en-IN" sz="2800" dirty="0" smtClean="0"/>
              <a:t>Applied </a:t>
            </a:r>
            <a:r>
              <a:rPr lang="en-IN" sz="2800" dirty="0"/>
              <a:t>Naïve Bayes theorem to calculate conditional probability of occurrence of word in positive or negative sentiment.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54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8800" dirty="0" smtClean="0">
                <a:solidFill>
                  <a:schemeClr val="lt2"/>
                </a:solidFill>
                <a:sym typeface="Questrial"/>
              </a:rPr>
              <a:t>Limitations</a:t>
            </a:r>
            <a:endParaRPr lang="en-IN" sz="8800" b="0" i="0" u="none" strike="noStrike" cap="none" baseline="0" dirty="0">
              <a:solidFill>
                <a:schemeClr val="lt2"/>
              </a:solidFill>
              <a:sym typeface="Quest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</a:pPr>
            <a:r>
              <a:rPr lang="en-IN" sz="2000" dirty="0">
                <a:solidFill>
                  <a:srgbClr val="7030A0"/>
                </a:solidFill>
              </a:rPr>
              <a:t>YOU CAN DO ANYTHING, BUT NOT EVERYTHING.</a:t>
            </a:r>
            <a:endParaRPr lang="en-IN" sz="2000" b="0" i="0" u="none" strike="noStrike" cap="none" baseline="0" dirty="0">
              <a:solidFill>
                <a:srgbClr val="7030A0"/>
              </a:solidFill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833800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966835" y="695529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42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Motivation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xfrm>
            <a:off x="1103312" y="1456644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None/>
            </a:pPr>
            <a:r>
              <a:rPr lang="en-IN" sz="2800" dirty="0" smtClean="0"/>
              <a:t>The </a:t>
            </a:r>
            <a:r>
              <a:rPr lang="en-IN" sz="2800" dirty="0"/>
              <a:t>motivation for doing this project was primarily an interest in undertaking a challenging </a:t>
            </a:r>
            <a:r>
              <a:rPr lang="en-IN" sz="2800" dirty="0" smtClean="0"/>
              <a:t>project.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None/>
            </a:pPr>
            <a:endParaRPr lang="en-IN" sz="280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None/>
            </a:pPr>
            <a:r>
              <a:rPr lang="en-IN" sz="2800" b="0" i="0" u="none" strike="noStrike" cap="none" baseline="0" dirty="0" smtClean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In </a:t>
            </a:r>
            <a:r>
              <a:rPr lang="en-IN" sz="2800" b="0" i="0" u="none" strike="noStrike" cap="none" baseline="0" dirty="0">
                <a:solidFill>
                  <a:schemeClr val="bg2"/>
                </a:solidFill>
                <a:ea typeface="Questrial"/>
                <a:cs typeface="Questrial"/>
                <a:sym typeface="Questrial"/>
              </a:rPr>
              <a:t>the current scenario, reviews play a very important role.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800" dirty="0"/>
              <a:t>88% Of Consumers Trust Online Reviews As Much As Personal </a:t>
            </a:r>
            <a:r>
              <a:rPr lang="en-IN" sz="2800" dirty="0" smtClean="0"/>
              <a:t>Recommendations</a:t>
            </a:r>
          </a:p>
          <a:p>
            <a:pPr lvl="0">
              <a:buClr>
                <a:schemeClr val="accent4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800" dirty="0"/>
              <a:t>Each new review written about a product on Company’s site increases the amount of unique content site offers on that product </a:t>
            </a:r>
            <a:r>
              <a:rPr lang="en-IN" sz="2800" dirty="0" smtClean="0"/>
              <a:t>, it </a:t>
            </a:r>
            <a:r>
              <a:rPr lang="en-IN" sz="2800" dirty="0"/>
              <a:t>will be seen as having </a:t>
            </a:r>
            <a:r>
              <a:rPr lang="en-IN" sz="2800" dirty="0" smtClean="0"/>
              <a:t>higher relevance and be useful in deciding future strategies.</a:t>
            </a:r>
            <a:endParaRPr lang="en-IN" sz="2800" dirty="0">
              <a:solidFill>
                <a:schemeClr val="bg2"/>
              </a:solidFill>
              <a:ea typeface="Questrial"/>
              <a:cs typeface="Questrial"/>
              <a:sym typeface="Questrial"/>
            </a:endParaRPr>
          </a:p>
          <a:p>
            <a:endParaRPr lang="en-I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>
            <a:spLocks/>
          </p:cNvSpPr>
          <p:nvPr/>
        </p:nvSpPr>
        <p:spPr>
          <a:xfrm>
            <a:off x="1312044" y="1413649"/>
            <a:ext cx="9404700" cy="14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dirty="0" smtClean="0">
                <a:solidFill>
                  <a:schemeClr val="accent5">
                    <a:lumMod val="75000"/>
                  </a:schemeClr>
                </a:solidFill>
                <a:ea typeface="Questrial"/>
                <a:cs typeface="Questrial"/>
                <a:sym typeface="Questrial"/>
              </a:rPr>
              <a:t>Limitations</a:t>
            </a:r>
            <a:endParaRPr lang="en-IN" sz="5400" dirty="0">
              <a:solidFill>
                <a:schemeClr val="accent5">
                  <a:lumMod val="75000"/>
                </a:schemeClr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7" name="Shape 222"/>
          <p:cNvSpPr txBox="1">
            <a:spLocks/>
          </p:cNvSpPr>
          <p:nvPr/>
        </p:nvSpPr>
        <p:spPr>
          <a:xfrm>
            <a:off x="982640" y="2520300"/>
            <a:ext cx="9734104" cy="29397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olidFill>
                  <a:srgbClr val="252525"/>
                </a:solidFill>
                <a:latin typeface="+mj-lt"/>
              </a:rPr>
              <a:t>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Inability To Detect Sarcasm</a:t>
            </a:r>
          </a:p>
          <a:p>
            <a:pPr marL="0" indent="0">
              <a:buNone/>
            </a:pPr>
            <a:r>
              <a:rPr lang="en-IN" i="1" dirty="0" smtClean="0"/>
              <a:t>	Oxford </a:t>
            </a:r>
            <a:r>
              <a:rPr lang="en-IN" i="1" dirty="0"/>
              <a:t>dictionary defines </a:t>
            </a:r>
            <a:r>
              <a:rPr lang="en-IN" b="1" i="1" dirty="0" smtClean="0"/>
              <a:t>sarcasm </a:t>
            </a:r>
            <a:r>
              <a:rPr lang="en-IN" i="1" dirty="0" smtClean="0"/>
              <a:t>as </a:t>
            </a:r>
            <a:r>
              <a:rPr lang="en-IN" i="1" dirty="0"/>
              <a:t>the use of irony to mock or convey contempt.</a:t>
            </a:r>
            <a:endParaRPr lang="en-IN" dirty="0"/>
          </a:p>
          <a:p>
            <a:r>
              <a:rPr lang="en-IN" dirty="0"/>
              <a:t>Example: The price of iPhone is very cheap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Inability to process slangs.</a:t>
            </a:r>
          </a:p>
          <a:p>
            <a:r>
              <a:rPr lang="en-IN" dirty="0" smtClean="0"/>
              <a:t>Inability to expand general abbreviations.</a:t>
            </a:r>
          </a:p>
        </p:txBody>
      </p:sp>
    </p:spTree>
    <p:extLst>
      <p:ext uri="{BB962C8B-B14F-4D97-AF65-F5344CB8AC3E}">
        <p14:creationId xmlns:p14="http://schemas.microsoft.com/office/powerpoint/2010/main" val="2146856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295402" y="1241440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60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Bibliography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idx="1"/>
          </p:nvPr>
        </p:nvSpPr>
        <p:spPr>
          <a:xfrm>
            <a:off x="1295402" y="2662520"/>
            <a:ext cx="9399588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dirty="0" err="1" smtClean="0"/>
              <a:t>Myle</a:t>
            </a:r>
            <a:r>
              <a:rPr lang="en-IN" dirty="0" smtClean="0"/>
              <a:t> </a:t>
            </a:r>
            <a:r>
              <a:rPr lang="en-IN" dirty="0" err="1"/>
              <a:t>Ott</a:t>
            </a:r>
            <a:r>
              <a:rPr lang="en-IN" dirty="0"/>
              <a:t>: Deceptive Opinion Spam Corpus v1.4. </a:t>
            </a:r>
            <a:r>
              <a:rPr lang="en-IN" dirty="0">
                <a:hlinkClick r:id="rId3"/>
              </a:rPr>
              <a:t>http://myleott.com/op spam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dirty="0"/>
              <a:t>NLTK Documentation. </a:t>
            </a:r>
            <a:r>
              <a:rPr lang="en-IN" u="sng" dirty="0">
                <a:solidFill>
                  <a:schemeClr val="hlink"/>
                </a:solidFill>
                <a:hlinkClick r:id="rId4"/>
              </a:rPr>
              <a:t>http://www.nltk.org</a:t>
            </a:r>
            <a:r>
              <a:rPr lang="en-IN" u="sng" dirty="0" smtClean="0">
                <a:solidFill>
                  <a:schemeClr val="hlink"/>
                </a:solidFill>
                <a:hlinkClick r:id="rId4"/>
              </a:rPr>
              <a:t>/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cs typeface="Arial" panose="020B0604020202020204" pitchFamily="34" charset="0"/>
              </a:rPr>
              <a:t>BeautifulSoup4 Documentation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www.crummy.com/software/BeautifulSoup/bs4/doc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dirty="0" smtClean="0"/>
              <a:t>Math </a:t>
            </a:r>
            <a:r>
              <a:rPr lang="en-IN" dirty="0"/>
              <a:t>Works Documentation.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dirty="0" err="1"/>
              <a:t>Nitin</a:t>
            </a:r>
            <a:r>
              <a:rPr lang="en-IN" dirty="0"/>
              <a:t> Jindal and Bing Liu. Opinion Spam and Analysis (2008</a:t>
            </a:r>
            <a:r>
              <a:rPr lang="en-IN" dirty="0" smtClean="0"/>
              <a:t>)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IN" dirty="0" smtClean="0"/>
              <a:t>General references from </a:t>
            </a:r>
            <a:r>
              <a:rPr lang="en-IN" dirty="0" smtClean="0">
                <a:hlinkClick r:id="rId6"/>
              </a:rPr>
              <a:t>www.google.com</a:t>
            </a:r>
            <a:r>
              <a:rPr lang="en-IN" dirty="0" smtClean="0"/>
              <a:t> and </a:t>
            </a:r>
            <a:r>
              <a:rPr lang="en-IN" dirty="0" smtClean="0">
                <a:hlinkClick r:id="rId7"/>
              </a:rPr>
              <a:t>www.stackoverflow.com</a:t>
            </a:r>
            <a:endParaRPr lang="en-IN" sz="2800" dirty="0" smtClean="0"/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Char char="▪"/>
            </a:pPr>
            <a:endParaRPr lang="en-I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6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88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sym typeface="Questrial"/>
              </a:rPr>
              <a:t>Objective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000" b="0" i="0" u="none" strike="noStrike" cap="none" baseline="0" dirty="0">
                <a:solidFill>
                  <a:srgbClr val="7030A0"/>
                </a:solidFill>
                <a:sym typeface="Questrial"/>
              </a:rPr>
              <a:t>A STRAIGHT PATH NEVER LEADS ANYWHERE EXCEPT TO THE OBJECTIVE.</a:t>
            </a:r>
            <a:r>
              <a:rPr lang="en-IN" sz="2000" b="0" i="0" u="none" strike="noStrike" cap="none" baseline="0" dirty="0">
                <a:solidFill>
                  <a:srgbClr val="9EC0D5"/>
                </a:solidFill>
                <a:sym typeface="Questrial"/>
              </a:rPr>
              <a:t/>
            </a:r>
            <a:br>
              <a:rPr lang="en-IN" sz="2000" b="0" i="0" u="none" strike="noStrike" cap="none" baseline="0" dirty="0">
                <a:solidFill>
                  <a:srgbClr val="9EC0D5"/>
                </a:solidFill>
                <a:sym typeface="Questrial"/>
              </a:rPr>
            </a:br>
            <a:endParaRPr lang="en-IN" sz="2000" b="0" i="0" u="none" strike="noStrike" cap="none" baseline="0" dirty="0">
              <a:solidFill>
                <a:srgbClr val="9EC0D5"/>
              </a:solidFill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201766" y="1230640"/>
            <a:ext cx="9404723" cy="1170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60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Objective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idx="1"/>
          </p:nvPr>
        </p:nvSpPr>
        <p:spPr>
          <a:xfrm>
            <a:off x="1430858" y="2111558"/>
            <a:ext cx="8946541" cy="43680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800" b="0" i="0" u="none" strike="noStrike" cap="none" baseline="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To</a:t>
            </a:r>
            <a:r>
              <a:rPr lang="en-IN" sz="2800" b="0" i="0" u="none" strike="noStrike" cap="none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 design a web crawler which </a:t>
            </a: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would </a:t>
            </a:r>
            <a:r>
              <a:rPr lang="en-IN" sz="2800" b="0" i="0" u="none" strike="noStrike" cap="none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collect reviews of the products from an E-commerce website to form a training data set and use the reviews </a:t>
            </a: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for determining the overall product polarity, which would help the customers in determining the favourable and non-favourable product. </a:t>
            </a:r>
            <a:endParaRPr lang="en-IN" sz="2800" b="0" i="0" u="none" strike="noStrike" cap="none" baseline="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88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sym typeface="Questrial"/>
              </a:rPr>
              <a:t>Requirements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1800" b="0" i="0" u="none" strike="noStrike" cap="none" baseline="0" dirty="0">
                <a:solidFill>
                  <a:srgbClr val="7030A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Questrial"/>
              </a:rPr>
              <a:t>THE ASSUMPTION THAT A REASONABLY WELL-DEFINED SET OF REQUIREMENTS EXISTS, IF WE ONLY TAKE THE TIME TO UNDERSTAND THEM, IS WRONG</a:t>
            </a:r>
            <a:r>
              <a:rPr lang="en-IN" sz="1800" b="0" i="0" u="none" strike="noStrike" cap="none" baseline="0" dirty="0">
                <a:solidFill>
                  <a:srgbClr val="7030A0"/>
                </a:solidFill>
                <a:latin typeface="+mj-lt"/>
                <a:sym typeface="Questrial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295402" y="1336974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6000" b="0" i="0" u="none" strike="noStrike" cap="none" baseline="0" dirty="0">
                <a:solidFill>
                  <a:schemeClr val="accent1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Requirements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xfrm>
            <a:off x="1404585" y="2462849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b="0" i="0" u="none" strike="noStrike" cap="none" baseline="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Data Sets</a:t>
            </a:r>
            <a:endParaRPr lang="en-IN" b="0" i="0" u="none" strike="noStrike" cap="none" baseline="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79999"/>
              <a:buFont typeface="Wingdings" panose="05000000000000000000" pitchFamily="2" charset="2"/>
              <a:buChar char="v"/>
            </a:pPr>
            <a:r>
              <a:rPr lang="en-IN" b="0" i="0" u="none" strike="noStrike" cap="none" baseline="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Reviews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79999"/>
              <a:buFont typeface="Wingdings" panose="05000000000000000000" pitchFamily="2" charset="2"/>
              <a:buChar char="v"/>
            </a:pPr>
            <a:r>
              <a:rPr lang="en-IN" sz="1800" b="0" i="0" u="none" strike="noStrike" cap="none" baseline="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AFINN-111</a:t>
            </a:r>
            <a:r>
              <a:rPr lang="en-IN" sz="1800" b="0" i="0" u="none" strike="noStrike" cap="none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 </a:t>
            </a:r>
            <a:r>
              <a:rPr lang="en-IN" sz="1800" b="0" i="0" u="none" strike="noStrike" cap="none" baseline="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dictionary (Vocabulary)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b="0" i="0" u="none" strike="noStrike" cap="none" baseline="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Python </a:t>
            </a:r>
            <a:r>
              <a:rPr lang="en-IN" b="0" i="0" u="none" strike="noStrike" cap="none" baseline="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Libraries:</a:t>
            </a:r>
            <a:endParaRPr lang="en-IN" sz="2800" b="0" i="0" u="none" strike="noStrike" cap="none" baseline="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914400" lvl="1" indent="-514350">
              <a:buSzPct val="80000"/>
              <a:buFont typeface="Wingdings" panose="05000000000000000000" pitchFamily="2" charset="2"/>
              <a:buChar char="v"/>
            </a:pPr>
            <a:r>
              <a:rPr lang="en-IN" dirty="0" smtClean="0">
                <a:latin typeface="Century Gothic" panose="020B0502020202020204" pitchFamily="34" charset="0"/>
              </a:rPr>
              <a:t>NLTK</a:t>
            </a:r>
          </a:p>
          <a:p>
            <a:pPr marL="914400" lvl="1" indent="-514350">
              <a:buSzPct val="80000"/>
              <a:buFont typeface="Wingdings" panose="05000000000000000000" pitchFamily="2" charset="2"/>
              <a:buChar char="v"/>
            </a:pPr>
            <a:r>
              <a:rPr lang="en-IN" dirty="0" smtClean="0">
                <a:latin typeface="Century Gothic" panose="020B0502020202020204" pitchFamily="34" charset="0"/>
              </a:rPr>
              <a:t>BeautifulSoup4</a:t>
            </a:r>
          </a:p>
          <a:p>
            <a:pPr marL="914400" lvl="1" indent="-514350">
              <a:buSzPct val="80000"/>
              <a:buFont typeface="Wingdings" panose="05000000000000000000" pitchFamily="2" charset="2"/>
              <a:buChar char="v"/>
            </a:pPr>
            <a:r>
              <a:rPr lang="en-IN" dirty="0" smtClean="0">
                <a:latin typeface="Century Gothic" panose="020B0502020202020204" pitchFamily="34" charset="0"/>
              </a:rPr>
              <a:t>Requests</a:t>
            </a:r>
          </a:p>
          <a:p>
            <a:pPr marL="914400" lvl="1" indent="-514350">
              <a:buSzPct val="80000"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CSV</a:t>
            </a:r>
          </a:p>
          <a:p>
            <a:pPr marL="914400" lvl="1" indent="-514350">
              <a:buSzPct val="80000"/>
              <a:buFont typeface="Wingdings" panose="05000000000000000000" pitchFamily="2" charset="2"/>
              <a:buChar char="v"/>
            </a:pPr>
            <a:r>
              <a:rPr lang="en-IN" sz="1800" b="0" i="0" u="none" strike="noStrike" cap="none" baseline="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XLWT</a:t>
            </a:r>
            <a:endParaRPr sz="1800" b="0" i="0" u="none" strike="noStrike" cap="none" baseline="0" dirty="0">
              <a:solidFill>
                <a:schemeClr val="lt1"/>
              </a:solidFill>
              <a:latin typeface="Century Gothic" panose="020B0502020202020204" pitchFamily="34" charset="0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88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sym typeface="Questrial"/>
              </a:rPr>
              <a:t>Implementation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25000"/>
              <a:buFont typeface="Noto Sans Symbols"/>
              <a:buNone/>
            </a:pPr>
            <a:r>
              <a:rPr lang="en-IN" sz="2000" b="0" i="0" u="none" strike="noStrike" cap="none" baseline="0" dirty="0">
                <a:solidFill>
                  <a:srgbClr val="9EC0D5"/>
                </a:solidFill>
                <a:sym typeface="Questrial"/>
              </a:rPr>
              <a:t>NO LUMBERJACK EVER TALKED A TREE INTO FALLING DOWN.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/>
          <p:cNvSpPr txBox="1">
            <a:spLocks noGrp="1"/>
          </p:cNvSpPr>
          <p:nvPr>
            <p:ph type="title"/>
          </p:nvPr>
        </p:nvSpPr>
        <p:spPr>
          <a:xfrm>
            <a:off x="1295402" y="1296030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IN" sz="5400" b="0" i="0" u="none" strike="noStrike" cap="none" baseline="0" dirty="0">
                <a:solidFill>
                  <a:schemeClr val="accent2">
                    <a:lumMod val="60000"/>
                    <a:lumOff val="40000"/>
                  </a:schemeClr>
                </a:solidFill>
                <a:ea typeface="Questrial"/>
                <a:cs typeface="Questrial"/>
                <a:sym typeface="Questrial"/>
              </a:rPr>
              <a:t>Implementation</a:t>
            </a:r>
          </a:p>
        </p:txBody>
      </p:sp>
      <p:sp>
        <p:nvSpPr>
          <p:cNvPr id="6" name="Shape 198"/>
          <p:cNvSpPr txBox="1">
            <a:spLocks/>
          </p:cNvSpPr>
          <p:nvPr/>
        </p:nvSpPr>
        <p:spPr>
          <a:xfrm>
            <a:off x="1295402" y="1565825"/>
            <a:ext cx="8946541" cy="43951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9EC0D5"/>
              </a:buClr>
              <a:buSzPct val="80000"/>
              <a:buFont typeface="Noto Sans Symbols"/>
              <a:buAutoNum type="arabicParenR"/>
            </a:pPr>
            <a:endParaRPr lang="en-IN" sz="2800" dirty="0" smtClean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b="1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Data Collection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Pre-Processing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Punctuation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Removing Stop Words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79999"/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lt1"/>
                </a:solidFill>
                <a:latin typeface="Century Gothic" panose="020B0502020202020204" pitchFamily="34" charset="0"/>
                <a:sym typeface="Questrial"/>
              </a:rPr>
              <a:t>Lemmatizing</a:t>
            </a:r>
            <a:endParaRPr lang="en-IN" sz="1800" dirty="0" smtClean="0">
              <a:solidFill>
                <a:schemeClr val="lt1"/>
              </a:solidFill>
              <a:latin typeface="Century Gothic" panose="020B0502020202020204" pitchFamily="34" charset="0"/>
              <a:sym typeface="Questrial"/>
            </a:endParaRP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dirty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Conversion To Excel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Sentiment </a:t>
            </a: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Calculation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+mj-lt"/>
              <a:buAutoNum type="arabicParenR"/>
            </a:pPr>
            <a:r>
              <a:rPr lang="en-IN" sz="2800" dirty="0" smtClean="0">
                <a:solidFill>
                  <a:schemeClr val="lt1"/>
                </a:solidFill>
                <a:ea typeface="Questrial"/>
                <a:cs typeface="Questrial"/>
                <a:sym typeface="Questrial"/>
              </a:rPr>
              <a:t>Probability Determination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endParaRPr lang="en-IN" sz="2800" dirty="0">
              <a:solidFill>
                <a:schemeClr val="lt1"/>
              </a:solidFill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3">
      <a:dk1>
        <a:sysClr val="windowText" lastClr="000000"/>
      </a:dk1>
      <a:lt1>
        <a:srgbClr val="000000"/>
      </a:lt1>
      <a:dk2>
        <a:srgbClr val="212121"/>
      </a:dk2>
      <a:lt2>
        <a:srgbClr val="000000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507</TotalTime>
  <Words>980</Words>
  <Application>Microsoft Office PowerPoint</Application>
  <PresentationFormat>Widescreen</PresentationFormat>
  <Paragraphs>168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Questrial</vt:lpstr>
      <vt:lpstr>Wingdings</vt:lpstr>
      <vt:lpstr>Arial</vt:lpstr>
      <vt:lpstr>Century Gothic</vt:lpstr>
      <vt:lpstr>Garamond</vt:lpstr>
      <vt:lpstr>Noto Sans Symbols</vt:lpstr>
      <vt:lpstr>Courier New</vt:lpstr>
      <vt:lpstr>Verdana</vt:lpstr>
      <vt:lpstr>Organic</vt:lpstr>
      <vt:lpstr>Submitted By :  </vt:lpstr>
      <vt:lpstr>Motivation</vt:lpstr>
      <vt:lpstr>Motivation</vt:lpstr>
      <vt:lpstr>Objective</vt:lpstr>
      <vt:lpstr>Objective</vt:lpstr>
      <vt:lpstr>Requirements</vt:lpstr>
      <vt:lpstr>Requirements</vt:lpstr>
      <vt:lpstr>Implementation</vt:lpstr>
      <vt:lpstr>Implementation</vt:lpstr>
      <vt:lpstr>Data Collection</vt:lpstr>
      <vt:lpstr>Data Collection</vt:lpstr>
      <vt:lpstr>PowerPoint Presentation</vt:lpstr>
      <vt:lpstr>Pre-Processing</vt:lpstr>
      <vt:lpstr>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Limitations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Yaassh Dhamani</dc:creator>
  <cp:lastModifiedBy>Bhantu Prashant</cp:lastModifiedBy>
  <cp:revision>38</cp:revision>
  <dcterms:modified xsi:type="dcterms:W3CDTF">2016-04-26T18:44:49Z</dcterms:modified>
</cp:coreProperties>
</file>