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63" r:id="rId4"/>
    <p:sldId id="260" r:id="rId5"/>
    <p:sldId id="261" r:id="rId6"/>
    <p:sldId id="269" r:id="rId7"/>
    <p:sldId id="259" r:id="rId8"/>
    <p:sldId id="270" r:id="rId9"/>
    <p:sldId id="268" r:id="rId10"/>
    <p:sldId id="271" r:id="rId11"/>
    <p:sldId id="276" r:id="rId12"/>
    <p:sldId id="267" r:id="rId13"/>
    <p:sldId id="265" r:id="rId14"/>
    <p:sldId id="277" r:id="rId15"/>
    <p:sldId id="272" r:id="rId16"/>
    <p:sldId id="279" r:id="rId17"/>
    <p:sldId id="278"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996" autoAdjust="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67189-FEA0-45C8-9C11-0B4E80955B56}" type="datetimeFigureOut">
              <a:rPr lang="en-US" smtClean="0"/>
              <a:t>08-May-16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41439-CEFD-4F89-B79B-59C331DAB6BF}" type="slidenum">
              <a:rPr lang="en-US" smtClean="0"/>
              <a:t>‹#›</a:t>
            </a:fld>
            <a:endParaRPr lang="en-US"/>
          </a:p>
        </p:txBody>
      </p:sp>
    </p:spTree>
    <p:extLst>
      <p:ext uri="{BB962C8B-B14F-4D97-AF65-F5344CB8AC3E}">
        <p14:creationId xmlns:p14="http://schemas.microsoft.com/office/powerpoint/2010/main" val="21498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architecture shown above is the basic idea of how system would communicate. The interaction between the raspberry pi and the android app is done via network. The raspberry pi is further connected to relays. Then relays are connected to home appliances which ever devices we want to control remotely.</a:t>
            </a:r>
          </a:p>
        </p:txBody>
      </p:sp>
      <p:sp>
        <p:nvSpPr>
          <p:cNvPr id="4" name="Slide Number Placeholder 3"/>
          <p:cNvSpPr>
            <a:spLocks noGrp="1"/>
          </p:cNvSpPr>
          <p:nvPr>
            <p:ph type="sldNum" sz="quarter" idx="10"/>
          </p:nvPr>
        </p:nvSpPr>
        <p:spPr/>
        <p:txBody>
          <a:bodyPr/>
          <a:lstStyle/>
          <a:p>
            <a:fld id="{89241439-CEFD-4F89-B79B-59C331DAB6BF}" type="slidenum">
              <a:rPr lang="en-US" smtClean="0"/>
              <a:t>5</a:t>
            </a:fld>
            <a:endParaRPr lang="en-US"/>
          </a:p>
        </p:txBody>
      </p:sp>
    </p:spTree>
    <p:extLst>
      <p:ext uri="{BB962C8B-B14F-4D97-AF65-F5344CB8AC3E}">
        <p14:creationId xmlns:p14="http://schemas.microsoft.com/office/powerpoint/2010/main" val="1758377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Wi-Fi modem is connected in order to access the internet</a:t>
            </a:r>
            <a:endParaRPr lang="en-US" dirty="0"/>
          </a:p>
        </p:txBody>
      </p:sp>
      <p:sp>
        <p:nvSpPr>
          <p:cNvPr id="4" name="Slide Number Placeholder 3"/>
          <p:cNvSpPr>
            <a:spLocks noGrp="1"/>
          </p:cNvSpPr>
          <p:nvPr>
            <p:ph type="sldNum" sz="quarter" idx="10"/>
          </p:nvPr>
        </p:nvSpPr>
        <p:spPr/>
        <p:txBody>
          <a:bodyPr/>
          <a:lstStyle/>
          <a:p>
            <a:fld id="{89241439-CEFD-4F89-B79B-59C331DAB6BF}" type="slidenum">
              <a:rPr lang="en-US" smtClean="0"/>
              <a:t>11</a:t>
            </a:fld>
            <a:endParaRPr lang="en-US"/>
          </a:p>
        </p:txBody>
      </p:sp>
    </p:spTree>
    <p:extLst>
      <p:ext uri="{BB962C8B-B14F-4D97-AF65-F5344CB8AC3E}">
        <p14:creationId xmlns:p14="http://schemas.microsoft.com/office/powerpoint/2010/main" val="96053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General Purpose </a:t>
            </a:r>
            <a:r>
              <a:rPr lang="en-US" sz="1200" kern="1200" dirty="0" err="1" smtClean="0">
                <a:solidFill>
                  <a:schemeClr val="tx1"/>
                </a:solidFill>
                <a:effectLst/>
                <a:latin typeface="+mn-lt"/>
                <a:ea typeface="+mn-ea"/>
                <a:cs typeface="+mn-cs"/>
              </a:rPr>
              <a:t>Input/Output</a:t>
            </a:r>
            <a:r>
              <a:rPr lang="en-US" sz="1200" kern="1200" dirty="0" smtClean="0">
                <a:solidFill>
                  <a:schemeClr val="tx1"/>
                </a:solidFill>
                <a:effectLst/>
                <a:latin typeface="+mn-lt"/>
                <a:ea typeface="+mn-ea"/>
                <a:cs typeface="+mn-cs"/>
              </a:rPr>
              <a:t> (GPIO) is a generic pin on a chip whose </a:t>
            </a:r>
            <a:r>
              <a:rPr lang="en-US" sz="1200" kern="1200" dirty="0" err="1" smtClean="0">
                <a:solidFill>
                  <a:schemeClr val="tx1"/>
                </a:solidFill>
                <a:effectLst/>
                <a:latin typeface="+mn-lt"/>
                <a:ea typeface="+mn-ea"/>
                <a:cs typeface="+mn-cs"/>
              </a:rPr>
              <a:t>behaviour</a:t>
            </a:r>
            <a:r>
              <a:rPr lang="en-US" sz="1200" kern="1200" dirty="0" smtClean="0">
                <a:solidFill>
                  <a:schemeClr val="tx1"/>
                </a:solidFill>
                <a:effectLst/>
                <a:latin typeface="+mn-lt"/>
                <a:ea typeface="+mn-ea"/>
                <a:cs typeface="+mn-cs"/>
              </a:rPr>
              <a:t> (including whether it is an input or output pin) can be controlled (programmed) through software. </a:t>
            </a:r>
          </a:p>
          <a:p>
            <a:endParaRPr lang="en-US" dirty="0"/>
          </a:p>
        </p:txBody>
      </p:sp>
      <p:sp>
        <p:nvSpPr>
          <p:cNvPr id="4" name="Slide Number Placeholder 3"/>
          <p:cNvSpPr>
            <a:spLocks noGrp="1"/>
          </p:cNvSpPr>
          <p:nvPr>
            <p:ph type="sldNum" sz="quarter" idx="10"/>
          </p:nvPr>
        </p:nvSpPr>
        <p:spPr/>
        <p:txBody>
          <a:bodyPr/>
          <a:lstStyle/>
          <a:p>
            <a:fld id="{89241439-CEFD-4F89-B79B-59C331DAB6BF}" type="slidenum">
              <a:rPr lang="en-US" smtClean="0"/>
              <a:t>12</a:t>
            </a:fld>
            <a:endParaRPr lang="en-US"/>
          </a:p>
        </p:txBody>
      </p:sp>
    </p:spTree>
    <p:extLst>
      <p:ext uri="{BB962C8B-B14F-4D97-AF65-F5344CB8AC3E}">
        <p14:creationId xmlns:p14="http://schemas.microsoft.com/office/powerpoint/2010/main" val="779099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pi collects the data analyses it and further activates GPIO pins as necessary. The GPIO pins of raspberry pi are connected to the relay. Relay switch are used to connect the home appliances. In this setup a led is connected to relay. Based on input to relay it switch it on or switch it off the led.</a:t>
            </a:r>
          </a:p>
          <a:p>
            <a:endParaRPr lang="en-US" dirty="0"/>
          </a:p>
        </p:txBody>
      </p:sp>
      <p:sp>
        <p:nvSpPr>
          <p:cNvPr id="4" name="Slide Number Placeholder 3"/>
          <p:cNvSpPr>
            <a:spLocks noGrp="1"/>
          </p:cNvSpPr>
          <p:nvPr>
            <p:ph type="sldNum" sz="quarter" idx="10"/>
          </p:nvPr>
        </p:nvSpPr>
        <p:spPr/>
        <p:txBody>
          <a:bodyPr/>
          <a:lstStyle/>
          <a:p>
            <a:fld id="{89241439-CEFD-4F89-B79B-59C331DAB6BF}" type="slidenum">
              <a:rPr lang="en-US" smtClean="0"/>
              <a:t>13</a:t>
            </a:fld>
            <a:endParaRPr lang="en-US"/>
          </a:p>
        </p:txBody>
      </p:sp>
    </p:spTree>
    <p:extLst>
      <p:ext uri="{BB962C8B-B14F-4D97-AF65-F5344CB8AC3E}">
        <p14:creationId xmlns:p14="http://schemas.microsoft.com/office/powerpoint/2010/main" val="169790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Secure Digital SD cards are used to store the operating system and program memory in either the SDHC or </a:t>
            </a:r>
            <a:r>
              <a:rPr lang="en-US" dirty="0" err="1" smtClean="0"/>
              <a:t>MicroSDHC</a:t>
            </a:r>
            <a:r>
              <a:rPr lang="en-US" dirty="0" smtClean="0"/>
              <a:t> sizes. </a:t>
            </a:r>
          </a:p>
          <a:p>
            <a:endParaRPr lang="en-US" dirty="0"/>
          </a:p>
        </p:txBody>
      </p:sp>
      <p:sp>
        <p:nvSpPr>
          <p:cNvPr id="4" name="Slide Number Placeholder 3"/>
          <p:cNvSpPr>
            <a:spLocks noGrp="1"/>
          </p:cNvSpPr>
          <p:nvPr>
            <p:ph type="sldNum" sz="quarter" idx="10"/>
          </p:nvPr>
        </p:nvSpPr>
        <p:spPr/>
        <p:txBody>
          <a:bodyPr/>
          <a:lstStyle/>
          <a:p>
            <a:fld id="{89241439-CEFD-4F89-B79B-59C331DAB6BF}" type="slidenum">
              <a:rPr lang="en-US" smtClean="0"/>
              <a:t>14</a:t>
            </a:fld>
            <a:endParaRPr lang="en-US"/>
          </a:p>
        </p:txBody>
      </p:sp>
    </p:spTree>
    <p:extLst>
      <p:ext uri="{BB962C8B-B14F-4D97-AF65-F5344CB8AC3E}">
        <p14:creationId xmlns:p14="http://schemas.microsoft.com/office/powerpoint/2010/main" val="907245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Android app to control and monitor all devices remotely and controlling them with it.</a:t>
            </a:r>
          </a:p>
          <a:p>
            <a:endParaRPr lang="en-US" dirty="0"/>
          </a:p>
        </p:txBody>
      </p:sp>
      <p:sp>
        <p:nvSpPr>
          <p:cNvPr id="4" name="Slide Number Placeholder 3"/>
          <p:cNvSpPr>
            <a:spLocks noGrp="1"/>
          </p:cNvSpPr>
          <p:nvPr>
            <p:ph type="sldNum" sz="quarter" idx="10"/>
          </p:nvPr>
        </p:nvSpPr>
        <p:spPr/>
        <p:txBody>
          <a:bodyPr/>
          <a:lstStyle/>
          <a:p>
            <a:fld id="{89241439-CEFD-4F89-B79B-59C331DAB6BF}" type="slidenum">
              <a:rPr lang="en-US" smtClean="0"/>
              <a:t>15</a:t>
            </a:fld>
            <a:endParaRPr lang="en-US"/>
          </a:p>
        </p:txBody>
      </p:sp>
    </p:spTree>
    <p:extLst>
      <p:ext uri="{BB962C8B-B14F-4D97-AF65-F5344CB8AC3E}">
        <p14:creationId xmlns:p14="http://schemas.microsoft.com/office/powerpoint/2010/main" val="2512474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08-May-16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08-May-16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08-May-16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08-May-16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08-May-16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08-May-16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08-May-16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08-May-16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08-May-16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08-May-16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08-May-16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08-May-16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08-May-16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322381" y="559158"/>
            <a:ext cx="8825658" cy="3329581"/>
          </a:xfrm>
        </p:spPr>
        <p:txBody>
          <a:bodyPr/>
          <a:lstStyle/>
          <a:p>
            <a:r>
              <a:rPr lang="en-US" dirty="0" smtClean="0"/>
              <a:t>Home Automation using Raspberry pi</a:t>
            </a:r>
            <a:endParaRPr lang="en-US" dirty="0"/>
          </a:p>
        </p:txBody>
      </p:sp>
      <p:sp>
        <p:nvSpPr>
          <p:cNvPr id="7" name="Subtitle 2"/>
          <p:cNvSpPr>
            <a:spLocks noGrp="1"/>
          </p:cNvSpPr>
          <p:nvPr>
            <p:ph type="subTitle" idx="1"/>
          </p:nvPr>
        </p:nvSpPr>
        <p:spPr>
          <a:xfrm>
            <a:off x="1154955" y="4777380"/>
            <a:ext cx="8825658" cy="1146902"/>
          </a:xfrm>
        </p:spPr>
        <p:txBody>
          <a:bodyPr>
            <a:normAutofit fontScale="77500" lnSpcReduction="20000"/>
          </a:bodyPr>
          <a:lstStyle/>
          <a:p>
            <a:r>
              <a:rPr lang="en-US" dirty="0" smtClean="0"/>
              <a:t>Project guide:                                                             team members:</a:t>
            </a:r>
            <a:br>
              <a:rPr lang="en-US" dirty="0" smtClean="0"/>
            </a:br>
            <a:r>
              <a:rPr lang="en-US" dirty="0" smtClean="0"/>
              <a:t>Prof. </a:t>
            </a:r>
            <a:r>
              <a:rPr lang="en-US" dirty="0" err="1" smtClean="0"/>
              <a:t>Hari</a:t>
            </a:r>
            <a:r>
              <a:rPr lang="en-US" dirty="0" smtClean="0"/>
              <a:t> ram </a:t>
            </a:r>
            <a:r>
              <a:rPr lang="en-US" dirty="0" err="1" smtClean="0"/>
              <a:t>vishwakarma</a:t>
            </a:r>
            <a:r>
              <a:rPr lang="en-US" dirty="0" smtClean="0"/>
              <a:t>                                 N Nagamani 12bit0258</a:t>
            </a:r>
          </a:p>
          <a:p>
            <a:r>
              <a:rPr lang="en-US" dirty="0" smtClean="0"/>
              <a:t>											T </a:t>
            </a:r>
            <a:r>
              <a:rPr lang="en-US" dirty="0" err="1" smtClean="0"/>
              <a:t>Prashanth</a:t>
            </a:r>
            <a:r>
              <a:rPr lang="en-US" dirty="0" smtClean="0"/>
              <a:t> </a:t>
            </a:r>
            <a:r>
              <a:rPr lang="en-US" dirty="0" err="1" smtClean="0"/>
              <a:t>reddy</a:t>
            </a:r>
            <a:r>
              <a:rPr lang="en-US" dirty="0" smtClean="0"/>
              <a:t> 12bit0077</a:t>
            </a:r>
          </a:p>
          <a:p>
            <a:r>
              <a:rPr lang="en-US" dirty="0" smtClean="0"/>
              <a:t>											</a:t>
            </a:r>
            <a:r>
              <a:rPr lang="en-US" dirty="0" err="1" smtClean="0"/>
              <a:t>Roop</a:t>
            </a:r>
            <a:r>
              <a:rPr lang="en-US" dirty="0" smtClean="0"/>
              <a:t> </a:t>
            </a:r>
            <a:r>
              <a:rPr lang="en-US" dirty="0" err="1" smtClean="0"/>
              <a:t>sai</a:t>
            </a:r>
            <a:r>
              <a:rPr lang="en-US" dirty="0" smtClean="0"/>
              <a:t> Krishna 12bit0156</a:t>
            </a:r>
            <a:endParaRPr lang="en-US" dirty="0"/>
          </a:p>
        </p:txBody>
      </p:sp>
    </p:spTree>
    <p:extLst>
      <p:ext uri="{BB962C8B-B14F-4D97-AF65-F5344CB8AC3E}">
        <p14:creationId xmlns:p14="http://schemas.microsoft.com/office/powerpoint/2010/main" val="322275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 switch</a:t>
            </a:r>
            <a:endParaRPr lang="en-US" dirty="0"/>
          </a:p>
        </p:txBody>
      </p:sp>
      <p:sp>
        <p:nvSpPr>
          <p:cNvPr id="3" name="Content Placeholder 2"/>
          <p:cNvSpPr>
            <a:spLocks noGrp="1"/>
          </p:cNvSpPr>
          <p:nvPr>
            <p:ph idx="1"/>
          </p:nvPr>
        </p:nvSpPr>
        <p:spPr/>
        <p:txBody>
          <a:bodyPr/>
          <a:lstStyle/>
          <a:p>
            <a:r>
              <a:rPr lang="en-US" dirty="0"/>
              <a:t>Control all devices by switching on and off.</a:t>
            </a:r>
          </a:p>
          <a:p>
            <a:r>
              <a:rPr lang="en-US" dirty="0"/>
              <a:t>A relay is an electromagnetic switch operated by a relatively small electric current that can turn on or off a much larger electric current. </a:t>
            </a:r>
          </a:p>
          <a:p>
            <a:r>
              <a:rPr lang="en-US" dirty="0"/>
              <a:t>The heart of a relay is an electromagnet (a coil of wire that becomes a temporary magnet when electricity flows through it). You can think of a relay as a kind of electric lever: switch it on with a tiny current and it switches on ("leverages") another appliance using a much bigger current.</a:t>
            </a:r>
          </a:p>
          <a:p>
            <a:endParaRPr lang="en-US" dirty="0"/>
          </a:p>
        </p:txBody>
      </p:sp>
    </p:spTree>
    <p:extLst>
      <p:ext uri="{BB962C8B-B14F-4D97-AF65-F5344CB8AC3E}">
        <p14:creationId xmlns:p14="http://schemas.microsoft.com/office/powerpoint/2010/main" val="367976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 Modem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614" y="1257915"/>
            <a:ext cx="6775554" cy="5070137"/>
          </a:xfrm>
          <a:prstGeom prst="rect">
            <a:avLst/>
          </a:prstGeom>
        </p:spPr>
      </p:pic>
    </p:spTree>
    <p:extLst>
      <p:ext uri="{BB962C8B-B14F-4D97-AF65-F5344CB8AC3E}">
        <p14:creationId xmlns:p14="http://schemas.microsoft.com/office/powerpoint/2010/main" val="287703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GPIO</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2135" y="2052638"/>
            <a:ext cx="7469506" cy="4195762"/>
          </a:xfrm>
        </p:spPr>
      </p:pic>
    </p:spTree>
    <p:extLst>
      <p:ext uri="{BB962C8B-B14F-4D97-AF65-F5344CB8AC3E}">
        <p14:creationId xmlns:p14="http://schemas.microsoft.com/office/powerpoint/2010/main" val="2740860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LED setup</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17364" y="1152983"/>
            <a:ext cx="4347147" cy="5100133"/>
          </a:xfrm>
        </p:spPr>
      </p:pic>
    </p:spTree>
    <p:extLst>
      <p:ext uri="{BB962C8B-B14F-4D97-AF65-F5344CB8AC3E}">
        <p14:creationId xmlns:p14="http://schemas.microsoft.com/office/powerpoint/2010/main" val="120589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48472" y="779489"/>
            <a:ext cx="4744316" cy="5798696"/>
          </a:xfrm>
        </p:spPr>
      </p:pic>
    </p:spTree>
    <p:extLst>
      <p:ext uri="{BB962C8B-B14F-4D97-AF65-F5344CB8AC3E}">
        <p14:creationId xmlns:p14="http://schemas.microsoft.com/office/powerpoint/2010/main" val="2141105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279" y="452718"/>
            <a:ext cx="3912433" cy="5825929"/>
          </a:xfrm>
          <a:prstGeom prst="rect">
            <a:avLst/>
          </a:prstGeom>
        </p:spPr>
      </p:pic>
    </p:spTree>
    <p:extLst>
      <p:ext uri="{BB962C8B-B14F-4D97-AF65-F5344CB8AC3E}">
        <p14:creationId xmlns:p14="http://schemas.microsoft.com/office/powerpoint/2010/main" val="1243420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Model (LED)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7266" y="2052638"/>
            <a:ext cx="2938071" cy="4195762"/>
          </a:xfrm>
        </p:spPr>
      </p:pic>
    </p:spTree>
    <p:extLst>
      <p:ext uri="{BB962C8B-B14F-4D97-AF65-F5344CB8AC3E}">
        <p14:creationId xmlns:p14="http://schemas.microsoft.com/office/powerpoint/2010/main" val="2730318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Model (Electric bulb)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2354" y="2052637"/>
            <a:ext cx="3013023" cy="4258221"/>
          </a:xfrm>
        </p:spPr>
      </p:pic>
    </p:spTree>
    <p:extLst>
      <p:ext uri="{BB962C8B-B14F-4D97-AF65-F5344CB8AC3E}">
        <p14:creationId xmlns:p14="http://schemas.microsoft.com/office/powerpoint/2010/main" val="3430664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03312" y="1853248"/>
            <a:ext cx="8946541" cy="4395151"/>
          </a:xfrm>
        </p:spPr>
        <p:txBody>
          <a:bodyPr/>
          <a:lstStyle/>
          <a:p>
            <a:r>
              <a:rPr lang="en-US" dirty="0"/>
              <a:t>This system is designed to assist and provide support in order to fulfill the needs  of  elderly and  disabled  in  home.  Household  appliances  can  be  easily controlled via a Mobile/Tablet. Status of light, fan and other electrical appliances can be </a:t>
            </a:r>
            <a:r>
              <a:rPr lang="en-US" dirty="0" smtClean="0"/>
              <a:t>known.</a:t>
            </a:r>
          </a:p>
          <a:p>
            <a:r>
              <a:rPr lang="en-US" dirty="0" smtClean="0"/>
              <a:t>This </a:t>
            </a:r>
            <a:r>
              <a:rPr lang="en-US" dirty="0"/>
              <a:t>system can be used in home, small offices to the </a:t>
            </a:r>
            <a:r>
              <a:rPr lang="en-US" dirty="0" smtClean="0"/>
              <a:t>big malls.</a:t>
            </a:r>
          </a:p>
          <a:p>
            <a:r>
              <a:rPr lang="en-US" dirty="0"/>
              <a:t>The system incorporates the use of technology and making smart home automation. By the use of day to day gadgets we can utilize them for different prospective.</a:t>
            </a:r>
          </a:p>
          <a:p>
            <a:endParaRPr lang="en-US" dirty="0"/>
          </a:p>
        </p:txBody>
      </p:sp>
    </p:spTree>
    <p:extLst>
      <p:ext uri="{BB962C8B-B14F-4D97-AF65-F5344CB8AC3E}">
        <p14:creationId xmlns:p14="http://schemas.microsoft.com/office/powerpoint/2010/main" val="2631087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104293" y="1640795"/>
            <a:ext cx="8946541" cy="4195481"/>
          </a:xfrm>
        </p:spPr>
        <p:txBody>
          <a:bodyPr/>
          <a:lstStyle/>
          <a:p>
            <a:r>
              <a:rPr lang="en-US" dirty="0"/>
              <a:t>http://www.ijettjournal.org/archive/ijett-v4i9p168</a:t>
            </a:r>
          </a:p>
          <a:p>
            <a:endParaRPr lang="en-US" dirty="0"/>
          </a:p>
          <a:p>
            <a:r>
              <a:rPr lang="en-US" dirty="0"/>
              <a:t>http://eprints.uthm.edu.my/194/1/muhammad_izhar_ramli.pdf</a:t>
            </a:r>
          </a:p>
          <a:p>
            <a:endParaRPr lang="en-US" dirty="0"/>
          </a:p>
          <a:p>
            <a:r>
              <a:rPr lang="en-US" dirty="0"/>
              <a:t>http://paper.ijcsns.org/07_book/200705/20070526.pdf</a:t>
            </a:r>
          </a:p>
        </p:txBody>
      </p:sp>
    </p:spTree>
    <p:extLst>
      <p:ext uri="{BB962C8B-B14F-4D97-AF65-F5344CB8AC3E}">
        <p14:creationId xmlns:p14="http://schemas.microsoft.com/office/powerpoint/2010/main" val="306691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1400530"/>
          </a:xfrm>
        </p:spPr>
        <p:txBody>
          <a:bodyPr/>
          <a:lstStyle/>
          <a:p>
            <a:r>
              <a:rPr lang="en-US" dirty="0" smtClean="0"/>
              <a:t>Motivation and objective </a:t>
            </a:r>
            <a:endParaRPr lang="en-US" dirty="0"/>
          </a:p>
        </p:txBody>
      </p:sp>
      <p:sp>
        <p:nvSpPr>
          <p:cNvPr id="5" name="Content Placeholder 2"/>
          <p:cNvSpPr>
            <a:spLocks noGrp="1"/>
          </p:cNvSpPr>
          <p:nvPr>
            <p:ph idx="1"/>
          </p:nvPr>
        </p:nvSpPr>
        <p:spPr>
          <a:xfrm>
            <a:off x="875201" y="1949887"/>
            <a:ext cx="8946541" cy="4195481"/>
          </a:xfrm>
        </p:spPr>
        <p:txBody>
          <a:bodyPr/>
          <a:lstStyle/>
          <a:p>
            <a:r>
              <a:rPr lang="en-US" dirty="0"/>
              <a:t>T</a:t>
            </a:r>
            <a:r>
              <a:rPr lang="en-US" dirty="0" smtClean="0"/>
              <a:t>he </a:t>
            </a:r>
            <a:r>
              <a:rPr lang="en-US" dirty="0"/>
              <a:t>proposed system we want to bring in the concept of internet of thing in home automation. This will allow all the devices to </a:t>
            </a:r>
            <a:r>
              <a:rPr lang="en-US" dirty="0" smtClean="0"/>
              <a:t>control </a:t>
            </a:r>
            <a:r>
              <a:rPr lang="en-US" dirty="0"/>
              <a:t>from remote place i.e. user might control devices in his home or even in his car from his offices. </a:t>
            </a:r>
            <a:endParaRPr lang="en-US" dirty="0" smtClean="0"/>
          </a:p>
          <a:p>
            <a:r>
              <a:rPr lang="en-US" dirty="0" smtClean="0"/>
              <a:t>This </a:t>
            </a:r>
            <a:r>
              <a:rPr lang="en-US" dirty="0"/>
              <a:t>provides a very important factor called mobility which is very important. This sole concept is responsible for slimmer phones, smaller devices, light weight laptop etc. this remote access will allow us to monitor user’s general usage patterns of various devices remotely</a:t>
            </a:r>
            <a:r>
              <a:rPr lang="en-US" dirty="0" smtClean="0"/>
              <a:t>.</a:t>
            </a:r>
          </a:p>
          <a:p>
            <a:r>
              <a:rPr lang="en-US" dirty="0" smtClean="0"/>
              <a:t>This  </a:t>
            </a:r>
            <a:r>
              <a:rPr lang="en-US" dirty="0"/>
              <a:t>project  forwards  the  design  of  home  automation </a:t>
            </a:r>
            <a:r>
              <a:rPr lang="en-US" dirty="0" smtClean="0"/>
              <a:t>using </a:t>
            </a:r>
            <a:r>
              <a:rPr lang="en-US" dirty="0"/>
              <a:t>Raspberry pi, a credit </a:t>
            </a:r>
            <a:r>
              <a:rPr lang="en-US" dirty="0" smtClean="0"/>
              <a:t>card sized computer.</a:t>
            </a:r>
          </a:p>
          <a:p>
            <a:endParaRPr lang="en-US" dirty="0" smtClean="0"/>
          </a:p>
          <a:p>
            <a:endParaRPr lang="en-US" dirty="0"/>
          </a:p>
        </p:txBody>
      </p:sp>
    </p:spTree>
    <p:extLst>
      <p:ext uri="{BB962C8B-B14F-4D97-AF65-F5344CB8AC3E}">
        <p14:creationId xmlns:p14="http://schemas.microsoft.com/office/powerpoint/2010/main" val="2738789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1400530"/>
          </a:xfrm>
        </p:spPr>
        <p:txBody>
          <a:bodyPr/>
          <a:lstStyle/>
          <a:p>
            <a:r>
              <a:rPr lang="en-US" dirty="0" smtClean="0"/>
              <a:t>Related works</a:t>
            </a:r>
            <a:endParaRPr lang="en-US" dirty="0"/>
          </a:p>
        </p:txBody>
      </p:sp>
      <p:sp>
        <p:nvSpPr>
          <p:cNvPr id="5" name="Content Placeholder 2"/>
          <p:cNvSpPr>
            <a:spLocks noGrp="1"/>
          </p:cNvSpPr>
          <p:nvPr>
            <p:ph idx="1"/>
          </p:nvPr>
        </p:nvSpPr>
        <p:spPr>
          <a:xfrm>
            <a:off x="1103312" y="1853248"/>
            <a:ext cx="8946541" cy="4395151"/>
          </a:xfrm>
        </p:spPr>
        <p:txBody>
          <a:bodyPr>
            <a:normAutofit/>
          </a:bodyPr>
          <a:lstStyle/>
          <a:p>
            <a:r>
              <a:rPr lang="en-US" dirty="0" smtClean="0"/>
              <a:t>N</a:t>
            </a:r>
            <a:r>
              <a:rPr lang="en-US" dirty="0"/>
              <a:t>.  </a:t>
            </a:r>
            <a:r>
              <a:rPr lang="en-US" dirty="0" err="1"/>
              <a:t>Sriskanthan</a:t>
            </a:r>
            <a:r>
              <a:rPr lang="en-US" dirty="0"/>
              <a:t>  and  Tan  </a:t>
            </a:r>
            <a:r>
              <a:rPr lang="en-US" dirty="0" err="1"/>
              <a:t>Karand</a:t>
            </a:r>
            <a:r>
              <a:rPr lang="en-US" dirty="0"/>
              <a:t>.  “Bluetooth  Based  Home  Automation System”. Journal of Microprocessors and Microsystems, Vol. 26, pp.281-289, 2002</a:t>
            </a:r>
            <a:r>
              <a:rPr lang="en-US" dirty="0" smtClean="0"/>
              <a:t>.</a:t>
            </a:r>
          </a:p>
          <a:p>
            <a:r>
              <a:rPr lang="en-US" dirty="0"/>
              <a:t>Muhammad  </a:t>
            </a:r>
            <a:r>
              <a:rPr lang="en-US" dirty="0" err="1"/>
              <a:t>Izhar</a:t>
            </a:r>
            <a:r>
              <a:rPr lang="en-US" dirty="0"/>
              <a:t> </a:t>
            </a:r>
            <a:r>
              <a:rPr lang="en-US" dirty="0" err="1"/>
              <a:t>Ramli</a:t>
            </a:r>
            <a:r>
              <a:rPr lang="en-US" dirty="0"/>
              <a:t>, </a:t>
            </a:r>
            <a:r>
              <a:rPr lang="en-US" dirty="0" err="1"/>
              <a:t>Mohd</a:t>
            </a:r>
            <a:r>
              <a:rPr lang="en-US" dirty="0"/>
              <a:t> </a:t>
            </a:r>
            <a:r>
              <a:rPr lang="en-US" dirty="0" err="1"/>
              <a:t>Helmy</a:t>
            </a:r>
            <a:r>
              <a:rPr lang="en-US" dirty="0"/>
              <a:t> </a:t>
            </a:r>
            <a:r>
              <a:rPr lang="en-US" dirty="0" err="1"/>
              <a:t>Abd</a:t>
            </a:r>
            <a:r>
              <a:rPr lang="en-US" dirty="0"/>
              <a:t> </a:t>
            </a:r>
            <a:r>
              <a:rPr lang="en-US" dirty="0" err="1"/>
              <a:t>Wahab</a:t>
            </a:r>
            <a:r>
              <a:rPr lang="en-US" dirty="0"/>
              <a:t>, </a:t>
            </a:r>
            <a:r>
              <a:rPr lang="en-US" dirty="0" err="1"/>
              <a:t>Nabihah</a:t>
            </a:r>
            <a:r>
              <a:rPr lang="en-US" dirty="0"/>
              <a:t>, “TOWARDS SMART    HOME:    CONTROL    ELECTRICAL    DEVICES    ONLINE” , </a:t>
            </a:r>
            <a:r>
              <a:rPr lang="en-US" dirty="0" err="1"/>
              <a:t>Nornabihah</a:t>
            </a:r>
            <a:r>
              <a:rPr lang="en-US" dirty="0"/>
              <a:t> Ahmad International Conference on Science and Technology: Application in Industry and Education (2006</a:t>
            </a:r>
            <a:r>
              <a:rPr lang="en-US" dirty="0" smtClean="0"/>
              <a:t>)</a:t>
            </a:r>
          </a:p>
          <a:p>
            <a:r>
              <a:rPr lang="en-US" dirty="0"/>
              <a:t>E. </a:t>
            </a:r>
            <a:r>
              <a:rPr lang="en-US" dirty="0" err="1"/>
              <a:t>Yavuz</a:t>
            </a:r>
            <a:r>
              <a:rPr lang="en-US" dirty="0"/>
              <a:t>, B. </a:t>
            </a:r>
            <a:r>
              <a:rPr lang="en-US" dirty="0" err="1"/>
              <a:t>Hasan</a:t>
            </a:r>
            <a:r>
              <a:rPr lang="en-US" dirty="0"/>
              <a:t>, I. </a:t>
            </a:r>
            <a:r>
              <a:rPr lang="en-US" dirty="0" err="1"/>
              <a:t>Serkan</a:t>
            </a:r>
            <a:r>
              <a:rPr lang="en-US" dirty="0"/>
              <a:t> and K. </a:t>
            </a:r>
            <a:r>
              <a:rPr lang="en-US" dirty="0" err="1"/>
              <a:t>Duygu</a:t>
            </a:r>
            <a:r>
              <a:rPr lang="en-US" dirty="0"/>
              <a:t>. “Safe and Secure PIC Based Remote Control Application for Intelligent Home”. International Journal of Computer Science and Network Security, Vol. 7, No. 5, May 2007</a:t>
            </a:r>
          </a:p>
          <a:p>
            <a:pPr marL="0" indent="0">
              <a:buNone/>
            </a:pPr>
            <a:endParaRPr lang="en-US" dirty="0"/>
          </a:p>
        </p:txBody>
      </p:sp>
    </p:spTree>
    <p:extLst>
      <p:ext uri="{BB962C8B-B14F-4D97-AF65-F5344CB8AC3E}">
        <p14:creationId xmlns:p14="http://schemas.microsoft.com/office/powerpoint/2010/main" val="261776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a:xfrm>
            <a:off x="1103312" y="1481070"/>
            <a:ext cx="8946541" cy="4767329"/>
          </a:xfrm>
        </p:spPr>
        <p:txBody>
          <a:bodyPr>
            <a:normAutofit/>
          </a:bodyPr>
          <a:lstStyle/>
          <a:p>
            <a:r>
              <a:rPr lang="en-US" dirty="0" smtClean="0"/>
              <a:t>Raspberry </a:t>
            </a:r>
            <a:r>
              <a:rPr lang="en-US" dirty="0"/>
              <a:t>pi provides the features of a mini computer, additional with its GPIO pins where other components and devices can be connected</a:t>
            </a:r>
            <a:r>
              <a:rPr lang="en-US" dirty="0" smtClean="0"/>
              <a:t>.</a:t>
            </a:r>
          </a:p>
          <a:p>
            <a:r>
              <a:rPr lang="en-US" dirty="0" smtClean="0"/>
              <a:t> </a:t>
            </a:r>
            <a:r>
              <a:rPr lang="en-US" dirty="0"/>
              <a:t>GPIO registers of raspberry pi are used for the output purposes.  We have design a power strip that can be easily connected to GPIO Pins of the Raspberry pi. </a:t>
            </a:r>
            <a:endParaRPr lang="en-US" dirty="0" smtClean="0"/>
          </a:p>
          <a:p>
            <a:r>
              <a:rPr lang="en-US" dirty="0" smtClean="0"/>
              <a:t>The </a:t>
            </a:r>
            <a:r>
              <a:rPr lang="en-US" dirty="0"/>
              <a:t>home appliances are connected to the input/output ports of Raspberry pi along with the power strip and their status is passed to the raspberry pi. </a:t>
            </a:r>
            <a:endParaRPr lang="en-US" dirty="0" smtClean="0"/>
          </a:p>
          <a:p>
            <a:r>
              <a:rPr lang="en-US" dirty="0" smtClean="0"/>
              <a:t>The </a:t>
            </a:r>
            <a:r>
              <a:rPr lang="en-US" dirty="0"/>
              <a:t>android running OS in any phone connected to a network can access the status of the home appliances via an application. It presents the design and implementation of automation system that can monitor and control home appliances via android phone or tablet.</a:t>
            </a:r>
          </a:p>
          <a:p>
            <a:endParaRPr lang="en-US" dirty="0"/>
          </a:p>
        </p:txBody>
      </p:sp>
    </p:spTree>
    <p:extLst>
      <p:ext uri="{BB962C8B-B14F-4D97-AF65-F5344CB8AC3E}">
        <p14:creationId xmlns:p14="http://schemas.microsoft.com/office/powerpoint/2010/main" val="159146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1982" y="1468192"/>
            <a:ext cx="5961714" cy="5003442"/>
          </a:xfrm>
        </p:spPr>
      </p:pic>
    </p:spTree>
    <p:extLst>
      <p:ext uri="{BB962C8B-B14F-4D97-AF65-F5344CB8AC3E}">
        <p14:creationId xmlns:p14="http://schemas.microsoft.com/office/powerpoint/2010/main" val="229013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90491" y="2731223"/>
            <a:ext cx="9404723" cy="1400530"/>
          </a:xfrm>
        </p:spPr>
        <p:txBody>
          <a:bodyPr/>
          <a:lstStyle/>
          <a:p>
            <a:r>
              <a:rPr lang="en-US" dirty="0" smtClean="0"/>
              <a:t>       System Implementation</a:t>
            </a:r>
            <a:endParaRPr lang="en-US" dirty="0"/>
          </a:p>
        </p:txBody>
      </p:sp>
    </p:spTree>
    <p:extLst>
      <p:ext uri="{BB962C8B-B14F-4D97-AF65-F5344CB8AC3E}">
        <p14:creationId xmlns:p14="http://schemas.microsoft.com/office/powerpoint/2010/main" val="3665450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912" y="239842"/>
            <a:ext cx="4317167" cy="6248399"/>
          </a:xfrm>
          <a:prstGeom prst="rect">
            <a:avLst/>
          </a:prstGeom>
        </p:spPr>
      </p:pic>
      <p:sp>
        <p:nvSpPr>
          <p:cNvPr id="5" name="Title 4"/>
          <p:cNvSpPr>
            <a:spLocks noGrp="1"/>
          </p:cNvSpPr>
          <p:nvPr>
            <p:ph type="title"/>
          </p:nvPr>
        </p:nvSpPr>
        <p:spPr/>
        <p:txBody>
          <a:bodyPr/>
          <a:lstStyle/>
          <a:p>
            <a:r>
              <a:rPr lang="en-US" dirty="0" smtClean="0"/>
              <a:t>Raspberry pi</a:t>
            </a:r>
            <a:endParaRPr lang="en-US" dirty="0"/>
          </a:p>
        </p:txBody>
      </p:sp>
    </p:spTree>
    <p:extLst>
      <p:ext uri="{BB962C8B-B14F-4D97-AF65-F5344CB8AC3E}">
        <p14:creationId xmlns:p14="http://schemas.microsoft.com/office/powerpoint/2010/main" val="160407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Raspberry pi</a:t>
            </a:r>
            <a:endParaRPr lang="en-US" dirty="0"/>
          </a:p>
        </p:txBody>
      </p:sp>
      <p:sp>
        <p:nvSpPr>
          <p:cNvPr id="4" name="Content Placeholder 3"/>
          <p:cNvSpPr>
            <a:spLocks noGrp="1"/>
          </p:cNvSpPr>
          <p:nvPr>
            <p:ph idx="1"/>
          </p:nvPr>
        </p:nvSpPr>
        <p:spPr>
          <a:xfrm>
            <a:off x="1103312" y="1543988"/>
            <a:ext cx="8946541" cy="4704412"/>
          </a:xfrm>
        </p:spPr>
        <p:txBody>
          <a:bodyPr>
            <a:normAutofit/>
          </a:bodyPr>
          <a:lstStyle/>
          <a:p>
            <a:r>
              <a:rPr lang="en-US" dirty="0"/>
              <a:t>The Raspberry Pi is </a:t>
            </a:r>
            <a:r>
              <a:rPr lang="en-US" dirty="0" smtClean="0"/>
              <a:t>a </a:t>
            </a:r>
            <a:r>
              <a:rPr lang="en-US" dirty="0"/>
              <a:t>credit card–sized single-board </a:t>
            </a:r>
            <a:r>
              <a:rPr lang="en-US" dirty="0" smtClean="0"/>
              <a:t>computer.</a:t>
            </a:r>
          </a:p>
          <a:p>
            <a:r>
              <a:rPr lang="en-US" dirty="0" smtClean="0"/>
              <a:t>It features </a:t>
            </a:r>
            <a:r>
              <a:rPr lang="en-US" dirty="0"/>
              <a:t>a Broadcom system on a chip (SOC) which include an ARM compatible CPU and an on chip graphics processing unit GPU (a </a:t>
            </a:r>
            <a:r>
              <a:rPr lang="en-US" dirty="0" err="1"/>
              <a:t>VideoCore</a:t>
            </a:r>
            <a:r>
              <a:rPr lang="en-US" dirty="0"/>
              <a:t> IV). </a:t>
            </a:r>
            <a:endParaRPr lang="en-US" dirty="0" smtClean="0"/>
          </a:p>
          <a:p>
            <a:r>
              <a:rPr lang="en-US" dirty="0" smtClean="0"/>
              <a:t>CPU </a:t>
            </a:r>
            <a:r>
              <a:rPr lang="en-US" dirty="0"/>
              <a:t>speed range from 700 MHz to 1.2 GHz for the Pi 3 and on board memory range from 256MB to 1GB RAM. Secure Digital SD cards are used to store the operating system and program memory in either the SDHC or </a:t>
            </a:r>
            <a:r>
              <a:rPr lang="en-US" dirty="0" err="1"/>
              <a:t>MicroSDHC</a:t>
            </a:r>
            <a:r>
              <a:rPr lang="en-US" dirty="0"/>
              <a:t> sizes. </a:t>
            </a:r>
            <a:endParaRPr lang="en-US" dirty="0" smtClean="0"/>
          </a:p>
          <a:p>
            <a:r>
              <a:rPr lang="en-US" dirty="0" smtClean="0"/>
              <a:t>Most </a:t>
            </a:r>
            <a:r>
              <a:rPr lang="en-US" dirty="0"/>
              <a:t>boards have between 1 and 4 USB slots, HDMI and composite video output, and a 3.5mm </a:t>
            </a:r>
            <a:r>
              <a:rPr lang="en-US" dirty="0" err="1"/>
              <a:t>phono</a:t>
            </a:r>
            <a:r>
              <a:rPr lang="en-US" dirty="0"/>
              <a:t> jack for audio. Lower level output is provided by a number of GPIO pins which support common protocols like I2C. </a:t>
            </a:r>
          </a:p>
        </p:txBody>
      </p:sp>
    </p:spTree>
    <p:extLst>
      <p:ext uri="{BB962C8B-B14F-4D97-AF65-F5344CB8AC3E}">
        <p14:creationId xmlns:p14="http://schemas.microsoft.com/office/powerpoint/2010/main" val="78032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 switch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3357" y="2052638"/>
            <a:ext cx="6808284" cy="4195762"/>
          </a:xfrm>
        </p:spPr>
      </p:pic>
    </p:spTree>
    <p:extLst>
      <p:ext uri="{BB962C8B-B14F-4D97-AF65-F5344CB8AC3E}">
        <p14:creationId xmlns:p14="http://schemas.microsoft.com/office/powerpoint/2010/main" val="2331244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93</TotalTime>
  <Words>850</Words>
  <Application>Microsoft Office PowerPoint</Application>
  <PresentationFormat>Widescreen</PresentationFormat>
  <Paragraphs>59</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vt:lpstr>
      <vt:lpstr>Home Automation using Raspberry pi</vt:lpstr>
      <vt:lpstr>Motivation and objective </vt:lpstr>
      <vt:lpstr>Related works</vt:lpstr>
      <vt:lpstr>Overview </vt:lpstr>
      <vt:lpstr>Block diagram </vt:lpstr>
      <vt:lpstr>       System Implementation</vt:lpstr>
      <vt:lpstr>Raspberry pi</vt:lpstr>
      <vt:lpstr>Raspberry pi</vt:lpstr>
      <vt:lpstr>Relay switch </vt:lpstr>
      <vt:lpstr>Relay switch</vt:lpstr>
      <vt:lpstr>Wi-Fi Modem </vt:lpstr>
      <vt:lpstr>GPIO</vt:lpstr>
      <vt:lpstr>LED setup</vt:lpstr>
      <vt:lpstr>External memory</vt:lpstr>
      <vt:lpstr>APP</vt:lpstr>
      <vt:lpstr>Working Model (LED)</vt:lpstr>
      <vt:lpstr>Working Model (Electric bulb)</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Raspberry pi</dc:title>
  <dc:creator>Naga mani</dc:creator>
  <cp:lastModifiedBy>Naga mani</cp:lastModifiedBy>
  <cp:revision>10</cp:revision>
  <dcterms:created xsi:type="dcterms:W3CDTF">2016-04-06T17:30:04Z</dcterms:created>
  <dcterms:modified xsi:type="dcterms:W3CDTF">2016-05-08T18:11:59Z</dcterms:modified>
</cp:coreProperties>
</file>