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Krishna Chaitanya Kodur"/>
  <p:cmAuthor clrIdx="1" id="1" initials="" lastIdx="1" name="Blake Galbav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5-06T17:28:30.126">
    <p:pos x="196" y="725"/>
    <p:text>@blake add good icons here</p:text>
  </p:cm>
  <p:cm authorId="0" idx="2" dt="2019-05-06T17:28:30.126">
    <p:pos x="196" y="725"/>
    <p:text>Travis, Kubernetes, and slack</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9-05-04T03:34:15.021">
    <p:pos x="6000" y="0"/>
    <p:text>+ian.kresyman@colorado.edu
_Assigned to Ian Kresyman_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71791ab5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71791ab5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9bbb6d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9bbb6d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Travis was used as a Continuous Integration and continuous deployment tool. I wrote yaml scripts which automated all the building process. We built docker images for each micro-service and those docker images were pushed to Private google container registry. These docker images are built out of a customized python alpine image necessary for the project. This accelerated the build time. After every build, a slack notification was sent indicating the status of the build.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9bbb6d7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9bbb6d7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debug the application, getting logs in a timely fashion is very important. For this, I used ELK (Elastic Search, Logstash, Kibana) stack. The elastic search was useful in filtering the logs. Kibana was used to visualize the logs. Logstash collected the logs from individual applications through port 5000. If the density of bars increases, then that means an exception has </a:t>
            </a:r>
            <a:r>
              <a:rPr lang="en"/>
              <a:t>occurred</a:t>
            </a:r>
            <a:r>
              <a:rPr lang="en"/>
              <a:t> and it needs to be addressed. The kibana dashboard was instrumental in debugging the applications and finding out the origin of the error and fixing them in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7293b70a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7293b70a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91639148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91639148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Pandas DataFrame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927cb1b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927cb1b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e6fe9caf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e6fe9caf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Krishna:</a:t>
            </a:r>
            <a:endParaRPr/>
          </a:p>
          <a:p>
            <a:pPr indent="0" lvl="0" marL="0" rtl="0" algn="l">
              <a:spcBef>
                <a:spcPts val="0"/>
              </a:spcBef>
              <a:spcAft>
                <a:spcPts val="0"/>
              </a:spcAft>
              <a:buNone/>
            </a:pPr>
            <a:r>
              <a:rPr lang="en"/>
              <a:t>We tried to implement as many big data tools as possible</a:t>
            </a:r>
            <a:endParaRPr/>
          </a:p>
          <a:p>
            <a:pPr indent="0" lvl="0" marL="0" rtl="0" algn="l">
              <a:spcBef>
                <a:spcPts val="0"/>
              </a:spcBef>
              <a:spcAft>
                <a:spcPts val="0"/>
              </a:spcAft>
              <a:buNone/>
            </a:pPr>
            <a:r>
              <a:rPr lang="en"/>
              <a:t>Encrypting the API keys and using them in CI/CD </a:t>
            </a:r>
            <a:endParaRPr/>
          </a:p>
          <a:p>
            <a:pPr indent="0" lvl="0" marL="0" rtl="0" algn="l">
              <a:spcBef>
                <a:spcPts val="0"/>
              </a:spcBef>
              <a:spcAft>
                <a:spcPts val="0"/>
              </a:spcAft>
              <a:buNone/>
            </a:pPr>
            <a:r>
              <a:rPr lang="en"/>
              <a:t>Making API keys for each user who wants to access our developed API</a:t>
            </a:r>
            <a:endParaRPr/>
          </a:p>
          <a:p>
            <a:pPr indent="0" lvl="0" marL="0" rtl="0" algn="l">
              <a:spcBef>
                <a:spcPts val="0"/>
              </a:spcBef>
              <a:spcAft>
                <a:spcPts val="0"/>
              </a:spcAft>
              <a:buNone/>
            </a:pPr>
            <a:r>
              <a:rPr lang="en"/>
              <a:t>Using webhooks to trigger the Travis build of other repositories if a different repo is </a:t>
            </a:r>
            <a:r>
              <a:rPr lang="en"/>
              <a:t>updated</a:t>
            </a: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71791ab5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71791ab5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Krishna</a:t>
            </a:r>
            <a:endParaRPr/>
          </a:p>
          <a:p>
            <a:pPr indent="0" lvl="0" marL="0" rtl="0" algn="l">
              <a:spcBef>
                <a:spcPts val="0"/>
              </a:spcBef>
              <a:spcAft>
                <a:spcPts val="0"/>
              </a:spcAft>
              <a:buNone/>
            </a:pPr>
            <a:r>
              <a:rPr lang="en"/>
              <a:t>CI and CD along with integrations of 9 big data tools.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71791ab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71791ab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9b99186d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9b99186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e6fe9caf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e6fe9caf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e6fe9caf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e6fe9caf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e6fe9caf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e6fe9caf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6e6fe9caf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6e6fe9caf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Mongo DB is the persistent storage for this project. It stores Date, Time, Sentiment Value ranging from -1 to 1, Text of the tweet, Latitude, and Longitude from where the tweet was tweeted. We also have a redis cache which updates itself from Mongo DB.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91639148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91639148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cache database we have used here is RedisJSON which is slightly different from original Redis. Unlike Redis, RedisJSON fully supports JSON format, hence it is very apt for REST API servers which usually give output in JSON format. It also allows adding elements at a certain path which is a major advantage for our project. We add new incoming tweets to mongo as well as Redis so that API calls are faster. Addition of redis drastically improved the load time of API from minutes to seconds.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927cb1b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927cb1b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services used in the project are implemented in docker which are subsequently deployed to kubernetes. There are 3 instances of REST API servers which are load balanced by kubernetes. Load balancing also ensures that the IP is constant even after deleting and recreating the deployments. I am also running a database populator pod for pulling the tweets from Kafka and pushing them to Mongo and Redis. I just wanted “fail fast, auto restart” feature of Apache Storm which was easily provided to me by kubernetes. Hence docker and kubernetes have a central role in the backend.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4114925"/>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qZ6zqjBH_Pk" TargetMode="External"/><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creative.colorado.edu/~iakr3999/WatchDogs%20Website/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34.png"/><Relationship Id="rId13" Type="http://schemas.openxmlformats.org/officeDocument/2006/relationships/image" Target="../media/image1.png"/><Relationship Id="rId12"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1.png"/><Relationship Id="rId15" Type="http://schemas.openxmlformats.org/officeDocument/2006/relationships/image" Target="../media/image32.png"/><Relationship Id="rId14" Type="http://schemas.openxmlformats.org/officeDocument/2006/relationships/image" Target="../media/image8.png"/><Relationship Id="rId16"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12.png"/><Relationship Id="rId6"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31.png"/><Relationship Id="rId5" Type="http://schemas.openxmlformats.org/officeDocument/2006/relationships/image" Target="../media/image18.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3547863" y="727175"/>
            <a:ext cx="2048275" cy="2929698"/>
          </a:xfrm>
          <a:prstGeom prst="rect">
            <a:avLst/>
          </a:prstGeom>
          <a:noFill/>
          <a:ln>
            <a:noFill/>
          </a:ln>
        </p:spPr>
      </p:pic>
      <p:sp>
        <p:nvSpPr>
          <p:cNvPr id="60" name="Google Shape;60;p13"/>
          <p:cNvSpPr txBox="1"/>
          <p:nvPr>
            <p:ph idx="4294967295" type="subTitle"/>
          </p:nvPr>
        </p:nvSpPr>
        <p:spPr>
          <a:xfrm>
            <a:off x="447300" y="4402400"/>
            <a:ext cx="8249400" cy="36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F8F8F8"/>
                </a:solidFill>
              </a:rPr>
              <a:t>Ian Kresyman   |   Nabil Ettachfini   |   Krishna Chaitanya Kodur   |   Prashanth Thipparthi   |   Blake Galbavy</a:t>
            </a:r>
            <a:endParaRPr sz="1200">
              <a:solidFill>
                <a:srgbClr val="F8F8F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Travis And Kubernetes</a:t>
            </a:r>
            <a:endParaRPr/>
          </a:p>
        </p:txBody>
      </p:sp>
      <p:sp>
        <p:nvSpPr>
          <p:cNvPr id="157" name="Google Shape;15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Travis is used as primary CI and CD tool.</a:t>
            </a:r>
            <a:endParaRPr/>
          </a:p>
          <a:p>
            <a:pPr indent="-342900" lvl="0" marL="457200" rtl="0" algn="l">
              <a:spcBef>
                <a:spcPts val="0"/>
              </a:spcBef>
              <a:spcAft>
                <a:spcPts val="0"/>
              </a:spcAft>
              <a:buSzPts val="1800"/>
              <a:buChar char="●"/>
            </a:pPr>
            <a:r>
              <a:rPr lang="en"/>
              <a:t>The created docker images are stored in a private google cloud container registry</a:t>
            </a:r>
            <a:endParaRPr/>
          </a:p>
          <a:p>
            <a:pPr indent="-342900" lvl="0" marL="457200" rtl="0" algn="l">
              <a:spcBef>
                <a:spcPts val="0"/>
              </a:spcBef>
              <a:spcAft>
                <a:spcPts val="0"/>
              </a:spcAft>
              <a:buSzPts val="1800"/>
              <a:buChar char="●"/>
            </a:pPr>
            <a:r>
              <a:rPr lang="en"/>
              <a:t>During deployment, kubernetes fetches the latest image with tag latest and deploys them.</a:t>
            </a:r>
            <a:endParaRPr/>
          </a:p>
          <a:p>
            <a:pPr indent="-342900" lvl="0" marL="457200" rtl="0" algn="l">
              <a:spcBef>
                <a:spcPts val="0"/>
              </a:spcBef>
              <a:spcAft>
                <a:spcPts val="0"/>
              </a:spcAft>
              <a:buSzPts val="1800"/>
              <a:buChar char="●"/>
            </a:pPr>
            <a:r>
              <a:rPr lang="en"/>
              <a:t>Everything is fully automated CI &amp; CD pipeline</a:t>
            </a:r>
            <a:endParaRPr/>
          </a:p>
          <a:p>
            <a:pPr indent="-342900" lvl="0" marL="457200" rtl="0" algn="l">
              <a:spcBef>
                <a:spcPts val="0"/>
              </a:spcBef>
              <a:spcAft>
                <a:spcPts val="0"/>
              </a:spcAft>
              <a:buSzPts val="1800"/>
              <a:buChar char="●"/>
            </a:pPr>
            <a:r>
              <a:rPr lang="en"/>
              <a:t>After every build, Travis sends a slack notification to the groups' slack channel as a reminder.</a:t>
            </a:r>
            <a:endParaRPr/>
          </a:p>
          <a:p>
            <a:pPr indent="0" lvl="0" marL="457200" rtl="0" algn="l">
              <a:spcBef>
                <a:spcPts val="1600"/>
              </a:spcBef>
              <a:spcAft>
                <a:spcPts val="1600"/>
              </a:spcAft>
              <a:buNone/>
            </a:pPr>
            <a:r>
              <a:t/>
            </a:r>
            <a:endParaRPr/>
          </a:p>
        </p:txBody>
      </p:sp>
      <p:pic>
        <p:nvPicPr>
          <p:cNvPr id="158" name="Google Shape;158;p22"/>
          <p:cNvPicPr preferRelativeResize="0"/>
          <p:nvPr/>
        </p:nvPicPr>
        <p:blipFill>
          <a:blip r:embed="rId4">
            <a:alphaModFix/>
          </a:blip>
          <a:stretch>
            <a:fillRect/>
          </a:stretch>
        </p:blipFill>
        <p:spPr>
          <a:xfrm>
            <a:off x="1047975" y="3811575"/>
            <a:ext cx="1146414" cy="1146400"/>
          </a:xfrm>
          <a:prstGeom prst="rect">
            <a:avLst/>
          </a:prstGeom>
          <a:noFill/>
          <a:ln>
            <a:noFill/>
          </a:ln>
        </p:spPr>
      </p:pic>
      <p:pic>
        <p:nvPicPr>
          <p:cNvPr id="159" name="Google Shape;159;p22"/>
          <p:cNvPicPr preferRelativeResize="0"/>
          <p:nvPr/>
        </p:nvPicPr>
        <p:blipFill>
          <a:blip r:embed="rId5">
            <a:alphaModFix/>
          </a:blip>
          <a:stretch>
            <a:fillRect/>
          </a:stretch>
        </p:blipFill>
        <p:spPr>
          <a:xfrm>
            <a:off x="6659941" y="3840276"/>
            <a:ext cx="1436083" cy="1089011"/>
          </a:xfrm>
          <a:prstGeom prst="rect">
            <a:avLst/>
          </a:prstGeom>
          <a:noFill/>
          <a:ln>
            <a:noFill/>
          </a:ln>
        </p:spPr>
      </p:pic>
      <p:pic>
        <p:nvPicPr>
          <p:cNvPr id="160" name="Google Shape;160;p22"/>
          <p:cNvPicPr preferRelativeResize="0"/>
          <p:nvPr/>
        </p:nvPicPr>
        <p:blipFill>
          <a:blip r:embed="rId6">
            <a:alphaModFix/>
          </a:blip>
          <a:stretch>
            <a:fillRect/>
          </a:stretch>
        </p:blipFill>
        <p:spPr>
          <a:xfrm>
            <a:off x="3152723" y="4002948"/>
            <a:ext cx="2548888" cy="76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Kibana Dashboard</a:t>
            </a:r>
            <a:endParaRPr/>
          </a:p>
        </p:txBody>
      </p:sp>
      <p:pic>
        <p:nvPicPr>
          <p:cNvPr id="166" name="Google Shape;166;p23"/>
          <p:cNvPicPr preferRelativeResize="0"/>
          <p:nvPr/>
        </p:nvPicPr>
        <p:blipFill>
          <a:blip r:embed="rId3">
            <a:alphaModFix/>
          </a:blip>
          <a:stretch>
            <a:fillRect/>
          </a:stretch>
        </p:blipFill>
        <p:spPr>
          <a:xfrm>
            <a:off x="527025" y="1339250"/>
            <a:ext cx="4736550" cy="3239726"/>
          </a:xfrm>
          <a:prstGeom prst="rect">
            <a:avLst/>
          </a:prstGeom>
          <a:noFill/>
          <a:ln>
            <a:noFill/>
          </a:ln>
        </p:spPr>
      </p:pic>
      <p:sp>
        <p:nvSpPr>
          <p:cNvPr id="167" name="Google Shape;167;p23"/>
          <p:cNvSpPr txBox="1"/>
          <p:nvPr/>
        </p:nvSpPr>
        <p:spPr>
          <a:xfrm>
            <a:off x="5723350" y="2326600"/>
            <a:ext cx="3251100" cy="16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Centralized Log Collection using Logstash, filtering them using elastic search and visualizing them using Kibana</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descr="This video is the CI and CD demo of group name WatchDogs in Spring 2019" id="172" name="Google Shape;172;p24" title="BigData WatchDogs CI &amp; CD Demo">
            <a:hlinkClick r:id="rId3"/>
          </p:cNvPr>
          <p:cNvPicPr preferRelativeResize="0"/>
          <p:nvPr/>
        </p:nvPicPr>
        <p:blipFill>
          <a:blip r:embed="rId4">
            <a:alphaModFix/>
          </a:blip>
          <a:stretch>
            <a:fillRect/>
          </a:stretch>
        </p:blipFill>
        <p:spPr>
          <a:xfrm>
            <a:off x="579350" y="276763"/>
            <a:ext cx="7639574" cy="4589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a:t>
            </a:r>
            <a:endParaRPr/>
          </a:p>
        </p:txBody>
      </p:sp>
      <p:sp>
        <p:nvSpPr>
          <p:cNvPr id="178" name="Google Shape;17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Dash Python Framework for building our Web Application</a:t>
            </a:r>
            <a:endParaRPr/>
          </a:p>
          <a:p>
            <a:pPr indent="-342900" lvl="0" marL="457200" rtl="0" algn="l">
              <a:lnSpc>
                <a:spcPct val="200000"/>
              </a:lnSpc>
              <a:spcBef>
                <a:spcPts val="0"/>
              </a:spcBef>
              <a:spcAft>
                <a:spcPts val="0"/>
              </a:spcAft>
              <a:buSzPts val="1800"/>
              <a:buChar char="●"/>
            </a:pPr>
            <a:r>
              <a:rPr lang="en"/>
              <a:t>Gathering JSON data from our API call</a:t>
            </a:r>
            <a:endParaRPr/>
          </a:p>
          <a:p>
            <a:pPr indent="-342900" lvl="0" marL="457200" rtl="0" algn="l">
              <a:lnSpc>
                <a:spcPct val="200000"/>
              </a:lnSpc>
              <a:spcBef>
                <a:spcPts val="0"/>
              </a:spcBef>
              <a:spcAft>
                <a:spcPts val="0"/>
              </a:spcAft>
              <a:buSzPts val="1800"/>
              <a:buChar char="●"/>
            </a:pPr>
            <a:r>
              <a:rPr lang="en"/>
              <a:t>Using Twitter data to create graphs</a:t>
            </a:r>
            <a:endParaRPr/>
          </a:p>
          <a:p>
            <a:pPr indent="-342900" lvl="0" marL="457200" rtl="0" algn="l">
              <a:lnSpc>
                <a:spcPct val="200000"/>
              </a:lnSpc>
              <a:spcBef>
                <a:spcPts val="0"/>
              </a:spcBef>
              <a:spcAft>
                <a:spcPts val="0"/>
              </a:spcAft>
              <a:buSzPts val="1800"/>
              <a:buChar char="●"/>
            </a:pPr>
            <a:r>
              <a:rPr lang="en"/>
              <a:t>Deployed Dash Apps to web server and embedded them in our site</a:t>
            </a:r>
            <a:endParaRPr/>
          </a:p>
        </p:txBody>
      </p:sp>
      <p:pic>
        <p:nvPicPr>
          <p:cNvPr id="179" name="Google Shape;179;p25"/>
          <p:cNvPicPr preferRelativeResize="0"/>
          <p:nvPr/>
        </p:nvPicPr>
        <p:blipFill>
          <a:blip r:embed="rId4">
            <a:alphaModFix/>
          </a:blip>
          <a:stretch>
            <a:fillRect/>
          </a:stretch>
        </p:blipFill>
        <p:spPr>
          <a:xfrm>
            <a:off x="2644600" y="3464425"/>
            <a:ext cx="3854801" cy="135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2166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hlink"/>
                </a:solidFill>
                <a:hlinkClick r:id="rId3"/>
              </a:rPr>
              <a:t>Frontend Demo</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90" name="Google Shape;19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Trying to maximize limitations of Twitters free API.</a:t>
            </a:r>
            <a:endParaRPr/>
          </a:p>
          <a:p>
            <a:pPr indent="-342900" lvl="0" marL="457200" rtl="0" algn="l">
              <a:lnSpc>
                <a:spcPct val="200000"/>
              </a:lnSpc>
              <a:spcBef>
                <a:spcPts val="0"/>
              </a:spcBef>
              <a:spcAft>
                <a:spcPts val="0"/>
              </a:spcAft>
              <a:buSzPts val="1800"/>
              <a:buChar char="●"/>
            </a:pPr>
            <a:r>
              <a:rPr lang="en"/>
              <a:t>Encrypting</a:t>
            </a:r>
            <a:r>
              <a:rPr lang="en"/>
              <a:t> the API keys and using them in CI/CD</a:t>
            </a:r>
            <a:endParaRPr/>
          </a:p>
          <a:p>
            <a:pPr indent="-342900" lvl="0" marL="457200" rtl="0" algn="l">
              <a:lnSpc>
                <a:spcPct val="200000"/>
              </a:lnSpc>
              <a:spcBef>
                <a:spcPts val="0"/>
              </a:spcBef>
              <a:spcAft>
                <a:spcPts val="0"/>
              </a:spcAft>
              <a:buSzPts val="1800"/>
              <a:buChar char="●"/>
            </a:pPr>
            <a:r>
              <a:rPr lang="en"/>
              <a:t>Debugging applications spread across different microservices</a:t>
            </a:r>
            <a:endParaRPr/>
          </a:p>
          <a:p>
            <a:pPr indent="-342900" lvl="0" marL="457200" rtl="0" algn="l">
              <a:lnSpc>
                <a:spcPct val="200000"/>
              </a:lnSpc>
              <a:spcBef>
                <a:spcPts val="0"/>
              </a:spcBef>
              <a:spcAft>
                <a:spcPts val="0"/>
              </a:spcAft>
              <a:buSzPts val="1800"/>
              <a:buChar char="●"/>
            </a:pPr>
            <a:r>
              <a:rPr lang="en"/>
              <a:t>Learning how to use as many big data tools as possible</a:t>
            </a:r>
            <a:endParaRPr/>
          </a:p>
          <a:p>
            <a:pPr indent="-342900" lvl="0" marL="457200" rtl="0" algn="l">
              <a:lnSpc>
                <a:spcPct val="200000"/>
              </a:lnSpc>
              <a:spcBef>
                <a:spcPts val="0"/>
              </a:spcBef>
              <a:spcAft>
                <a:spcPts val="0"/>
              </a:spcAft>
              <a:buSzPts val="1800"/>
              <a:buChar char="●"/>
            </a:pPr>
            <a:r>
              <a:rPr lang="en"/>
              <a:t>Tuning kafka and spark for better performance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idx="1" type="body"/>
          </p:nvPr>
        </p:nvSpPr>
        <p:spPr>
          <a:xfrm>
            <a:off x="311700" y="2006850"/>
            <a:ext cx="8520600" cy="67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600">
                <a:solidFill>
                  <a:schemeClr val="dk1"/>
                </a:solidFill>
              </a:rPr>
              <a:t>What We Learned</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620850" y="2092950"/>
            <a:ext cx="7902300" cy="1157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lang="en"/>
              <a:t>WatchDogs</a:t>
            </a:r>
            <a:r>
              <a:rPr lang="en"/>
              <a:t> is a web-based analytical tool developed to help visualize the </a:t>
            </a:r>
            <a:r>
              <a:rPr lang="en"/>
              <a:t>relationship</a:t>
            </a:r>
            <a:r>
              <a:rPr lang="en"/>
              <a:t> between stock activity and market sentiment using Twitter data.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316300" y="156449"/>
            <a:ext cx="684454" cy="684424"/>
          </a:xfrm>
          <a:prstGeom prst="rect">
            <a:avLst/>
          </a:prstGeom>
          <a:noFill/>
          <a:ln>
            <a:noFill/>
          </a:ln>
        </p:spPr>
      </p:pic>
      <p:pic>
        <p:nvPicPr>
          <p:cNvPr id="71" name="Google Shape;71;p15"/>
          <p:cNvPicPr preferRelativeResize="0"/>
          <p:nvPr/>
        </p:nvPicPr>
        <p:blipFill>
          <a:blip r:embed="rId4">
            <a:alphaModFix/>
          </a:blip>
          <a:stretch>
            <a:fillRect/>
          </a:stretch>
        </p:blipFill>
        <p:spPr>
          <a:xfrm>
            <a:off x="1328375" y="793325"/>
            <a:ext cx="1060500" cy="1222300"/>
          </a:xfrm>
          <a:prstGeom prst="rect">
            <a:avLst/>
          </a:prstGeom>
          <a:noFill/>
          <a:ln>
            <a:noFill/>
          </a:ln>
        </p:spPr>
      </p:pic>
      <p:sp>
        <p:nvSpPr>
          <p:cNvPr id="72" name="Google Shape;72;p15"/>
          <p:cNvSpPr txBox="1"/>
          <p:nvPr/>
        </p:nvSpPr>
        <p:spPr>
          <a:xfrm>
            <a:off x="900075" y="3312450"/>
            <a:ext cx="11013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swald"/>
              <a:ea typeface="Oswald"/>
              <a:cs typeface="Oswald"/>
              <a:sym typeface="Oswald"/>
            </a:endParaRPr>
          </a:p>
        </p:txBody>
      </p:sp>
      <p:pic>
        <p:nvPicPr>
          <p:cNvPr id="73" name="Google Shape;73;p15"/>
          <p:cNvPicPr preferRelativeResize="0"/>
          <p:nvPr/>
        </p:nvPicPr>
        <p:blipFill>
          <a:blip r:embed="rId5">
            <a:alphaModFix/>
          </a:blip>
          <a:stretch>
            <a:fillRect/>
          </a:stretch>
        </p:blipFill>
        <p:spPr>
          <a:xfrm>
            <a:off x="4224113" y="840875"/>
            <a:ext cx="762000" cy="762000"/>
          </a:xfrm>
          <a:prstGeom prst="rect">
            <a:avLst/>
          </a:prstGeom>
          <a:noFill/>
          <a:ln>
            <a:noFill/>
          </a:ln>
        </p:spPr>
      </p:pic>
      <p:pic>
        <p:nvPicPr>
          <p:cNvPr id="74" name="Google Shape;74;p15"/>
          <p:cNvPicPr preferRelativeResize="0"/>
          <p:nvPr/>
        </p:nvPicPr>
        <p:blipFill>
          <a:blip r:embed="rId6">
            <a:alphaModFix/>
          </a:blip>
          <a:stretch>
            <a:fillRect/>
          </a:stretch>
        </p:blipFill>
        <p:spPr>
          <a:xfrm>
            <a:off x="4275400" y="3023580"/>
            <a:ext cx="1258450" cy="1062296"/>
          </a:xfrm>
          <a:prstGeom prst="rect">
            <a:avLst/>
          </a:prstGeom>
          <a:noFill/>
          <a:ln>
            <a:noFill/>
          </a:ln>
        </p:spPr>
      </p:pic>
      <p:pic>
        <p:nvPicPr>
          <p:cNvPr id="75" name="Google Shape;75;p15"/>
          <p:cNvPicPr preferRelativeResize="0"/>
          <p:nvPr/>
        </p:nvPicPr>
        <p:blipFill>
          <a:blip r:embed="rId7">
            <a:alphaModFix/>
          </a:blip>
          <a:stretch>
            <a:fillRect/>
          </a:stretch>
        </p:blipFill>
        <p:spPr>
          <a:xfrm>
            <a:off x="751050" y="4220536"/>
            <a:ext cx="827100" cy="684426"/>
          </a:xfrm>
          <a:prstGeom prst="rect">
            <a:avLst/>
          </a:prstGeom>
          <a:noFill/>
          <a:ln>
            <a:noFill/>
          </a:ln>
        </p:spPr>
      </p:pic>
      <p:pic>
        <p:nvPicPr>
          <p:cNvPr id="76" name="Google Shape;76;p15"/>
          <p:cNvPicPr preferRelativeResize="0"/>
          <p:nvPr/>
        </p:nvPicPr>
        <p:blipFill>
          <a:blip r:embed="rId8">
            <a:alphaModFix/>
          </a:blip>
          <a:stretch>
            <a:fillRect/>
          </a:stretch>
        </p:blipFill>
        <p:spPr>
          <a:xfrm>
            <a:off x="373912" y="3913325"/>
            <a:ext cx="1475074" cy="307200"/>
          </a:xfrm>
          <a:prstGeom prst="rect">
            <a:avLst/>
          </a:prstGeom>
          <a:noFill/>
          <a:ln>
            <a:noFill/>
          </a:ln>
        </p:spPr>
      </p:pic>
      <p:pic>
        <p:nvPicPr>
          <p:cNvPr id="77" name="Google Shape;77;p15"/>
          <p:cNvPicPr preferRelativeResize="0"/>
          <p:nvPr/>
        </p:nvPicPr>
        <p:blipFill>
          <a:blip r:embed="rId9">
            <a:alphaModFix/>
          </a:blip>
          <a:stretch>
            <a:fillRect/>
          </a:stretch>
        </p:blipFill>
        <p:spPr>
          <a:xfrm>
            <a:off x="1070050" y="2458492"/>
            <a:ext cx="1343751" cy="978083"/>
          </a:xfrm>
          <a:prstGeom prst="rect">
            <a:avLst/>
          </a:prstGeom>
          <a:noFill/>
          <a:ln>
            <a:noFill/>
          </a:ln>
        </p:spPr>
      </p:pic>
      <p:pic>
        <p:nvPicPr>
          <p:cNvPr id="78" name="Google Shape;78;p15"/>
          <p:cNvPicPr preferRelativeResize="0"/>
          <p:nvPr/>
        </p:nvPicPr>
        <p:blipFill>
          <a:blip r:embed="rId10">
            <a:alphaModFix/>
          </a:blip>
          <a:stretch>
            <a:fillRect/>
          </a:stretch>
        </p:blipFill>
        <p:spPr>
          <a:xfrm>
            <a:off x="6896573" y="2975326"/>
            <a:ext cx="1646295" cy="762001"/>
          </a:xfrm>
          <a:prstGeom prst="rect">
            <a:avLst/>
          </a:prstGeom>
          <a:noFill/>
          <a:ln>
            <a:noFill/>
          </a:ln>
        </p:spPr>
      </p:pic>
      <p:pic>
        <p:nvPicPr>
          <p:cNvPr id="79" name="Google Shape;79;p15"/>
          <p:cNvPicPr preferRelativeResize="0"/>
          <p:nvPr/>
        </p:nvPicPr>
        <p:blipFill>
          <a:blip r:embed="rId11">
            <a:alphaModFix/>
          </a:blip>
          <a:stretch>
            <a:fillRect/>
          </a:stretch>
        </p:blipFill>
        <p:spPr>
          <a:xfrm>
            <a:off x="6287425" y="1583739"/>
            <a:ext cx="881450" cy="881473"/>
          </a:xfrm>
          <a:prstGeom prst="rect">
            <a:avLst/>
          </a:prstGeom>
          <a:noFill/>
          <a:ln>
            <a:noFill/>
          </a:ln>
        </p:spPr>
      </p:pic>
      <p:pic>
        <p:nvPicPr>
          <p:cNvPr id="80" name="Google Shape;80;p15"/>
          <p:cNvPicPr preferRelativeResize="0"/>
          <p:nvPr/>
        </p:nvPicPr>
        <p:blipFill>
          <a:blip r:embed="rId12">
            <a:alphaModFix/>
          </a:blip>
          <a:stretch>
            <a:fillRect/>
          </a:stretch>
        </p:blipFill>
        <p:spPr>
          <a:xfrm>
            <a:off x="2337289" y="1961225"/>
            <a:ext cx="2185569" cy="1092800"/>
          </a:xfrm>
          <a:prstGeom prst="rect">
            <a:avLst/>
          </a:prstGeom>
          <a:noFill/>
          <a:ln>
            <a:noFill/>
          </a:ln>
        </p:spPr>
      </p:pic>
      <p:pic>
        <p:nvPicPr>
          <p:cNvPr id="81" name="Google Shape;81;p15"/>
          <p:cNvPicPr preferRelativeResize="0"/>
          <p:nvPr/>
        </p:nvPicPr>
        <p:blipFill>
          <a:blip r:embed="rId13">
            <a:alphaModFix/>
          </a:blip>
          <a:stretch>
            <a:fillRect/>
          </a:stretch>
        </p:blipFill>
        <p:spPr>
          <a:xfrm>
            <a:off x="5843100" y="1836775"/>
            <a:ext cx="881451" cy="788400"/>
          </a:xfrm>
          <a:prstGeom prst="rect">
            <a:avLst/>
          </a:prstGeom>
          <a:noFill/>
          <a:ln>
            <a:noFill/>
          </a:ln>
        </p:spPr>
      </p:pic>
      <p:pic>
        <p:nvPicPr>
          <p:cNvPr id="82" name="Google Shape;82;p15"/>
          <p:cNvPicPr preferRelativeResize="0"/>
          <p:nvPr/>
        </p:nvPicPr>
        <p:blipFill>
          <a:blip r:embed="rId14">
            <a:alphaModFix/>
          </a:blip>
          <a:stretch>
            <a:fillRect/>
          </a:stretch>
        </p:blipFill>
        <p:spPr>
          <a:xfrm flipH="1" rot="-8354481">
            <a:off x="953173" y="672278"/>
            <a:ext cx="443303" cy="443273"/>
          </a:xfrm>
          <a:prstGeom prst="rect">
            <a:avLst/>
          </a:prstGeom>
          <a:noFill/>
          <a:ln>
            <a:noFill/>
          </a:ln>
          <a:effectLst>
            <a:outerShdw blurRad="57150" rotWithShape="0" algn="bl" dir="5400000" dist="19050">
              <a:srgbClr val="000000">
                <a:alpha val="50000"/>
              </a:srgbClr>
            </a:outerShdw>
          </a:effectLst>
        </p:spPr>
      </p:pic>
      <p:pic>
        <p:nvPicPr>
          <p:cNvPr id="83" name="Google Shape;83;p15"/>
          <p:cNvPicPr preferRelativeResize="0"/>
          <p:nvPr/>
        </p:nvPicPr>
        <p:blipFill>
          <a:blip r:embed="rId14">
            <a:alphaModFix/>
          </a:blip>
          <a:stretch>
            <a:fillRect/>
          </a:stretch>
        </p:blipFill>
        <p:spPr>
          <a:xfrm flipH="1" rot="-8532744">
            <a:off x="2546789" y="1776639"/>
            <a:ext cx="414702" cy="414678"/>
          </a:xfrm>
          <a:prstGeom prst="rect">
            <a:avLst/>
          </a:prstGeom>
          <a:noFill/>
          <a:ln>
            <a:noFill/>
          </a:ln>
          <a:effectLst>
            <a:outerShdw blurRad="57150" rotWithShape="0" algn="bl" dir="5400000" dist="19050">
              <a:srgbClr val="000000">
                <a:alpha val="50000"/>
              </a:srgbClr>
            </a:outerShdw>
          </a:effectLst>
        </p:spPr>
      </p:pic>
      <p:pic>
        <p:nvPicPr>
          <p:cNvPr id="84" name="Google Shape;84;p15"/>
          <p:cNvPicPr preferRelativeResize="0"/>
          <p:nvPr/>
        </p:nvPicPr>
        <p:blipFill>
          <a:blip r:embed="rId14">
            <a:alphaModFix/>
          </a:blip>
          <a:stretch>
            <a:fillRect/>
          </a:stretch>
        </p:blipFill>
        <p:spPr>
          <a:xfrm flipH="1" rot="-5399983">
            <a:off x="1439939" y="2157051"/>
            <a:ext cx="414702" cy="414678"/>
          </a:xfrm>
          <a:prstGeom prst="rect">
            <a:avLst/>
          </a:prstGeom>
          <a:noFill/>
          <a:ln>
            <a:noFill/>
          </a:ln>
          <a:effectLst>
            <a:outerShdw blurRad="57150" rotWithShape="0" algn="bl" dir="5400000" dist="19050">
              <a:srgbClr val="000000">
                <a:alpha val="50000"/>
              </a:srgbClr>
            </a:outerShdw>
          </a:effectLst>
        </p:spPr>
      </p:pic>
      <p:pic>
        <p:nvPicPr>
          <p:cNvPr id="85" name="Google Shape;85;p15"/>
          <p:cNvPicPr preferRelativeResize="0"/>
          <p:nvPr/>
        </p:nvPicPr>
        <p:blipFill>
          <a:blip r:embed="rId14">
            <a:alphaModFix/>
          </a:blip>
          <a:stretch>
            <a:fillRect/>
          </a:stretch>
        </p:blipFill>
        <p:spPr>
          <a:xfrm flipH="1" rot="-8692801">
            <a:off x="3958540" y="2841013"/>
            <a:ext cx="414702" cy="414678"/>
          </a:xfrm>
          <a:prstGeom prst="rect">
            <a:avLst/>
          </a:prstGeom>
          <a:noFill/>
          <a:ln>
            <a:noFill/>
          </a:ln>
          <a:effectLst>
            <a:outerShdw blurRad="57150" rotWithShape="0" algn="bl" dir="5400000" dist="19050">
              <a:srgbClr val="000000">
                <a:alpha val="50000"/>
              </a:srgbClr>
            </a:outerShdw>
          </a:effectLst>
        </p:spPr>
      </p:pic>
      <p:pic>
        <p:nvPicPr>
          <p:cNvPr id="86" name="Google Shape;86;p15"/>
          <p:cNvPicPr preferRelativeResize="0"/>
          <p:nvPr/>
        </p:nvPicPr>
        <p:blipFill>
          <a:blip r:embed="rId14">
            <a:alphaModFix/>
          </a:blip>
          <a:stretch>
            <a:fillRect/>
          </a:stretch>
        </p:blipFill>
        <p:spPr>
          <a:xfrm flipH="1" rot="7766474">
            <a:off x="3852327" y="1649126"/>
            <a:ext cx="414701" cy="414679"/>
          </a:xfrm>
          <a:prstGeom prst="rect">
            <a:avLst/>
          </a:prstGeom>
          <a:noFill/>
          <a:ln>
            <a:noFill/>
          </a:ln>
          <a:effectLst>
            <a:outerShdw blurRad="57150" rotWithShape="0" algn="bl" dir="5400000" dist="19050">
              <a:srgbClr val="000000">
                <a:alpha val="50000"/>
              </a:srgbClr>
            </a:outerShdw>
          </a:effectLst>
        </p:spPr>
      </p:pic>
      <p:pic>
        <p:nvPicPr>
          <p:cNvPr id="87" name="Google Shape;87;p15"/>
          <p:cNvPicPr preferRelativeResize="0"/>
          <p:nvPr/>
        </p:nvPicPr>
        <p:blipFill>
          <a:blip r:embed="rId14">
            <a:alphaModFix/>
          </a:blip>
          <a:stretch>
            <a:fillRect/>
          </a:stretch>
        </p:blipFill>
        <p:spPr>
          <a:xfrm flipH="1" rot="7935686">
            <a:off x="5384529" y="2667138"/>
            <a:ext cx="462339" cy="462301"/>
          </a:xfrm>
          <a:prstGeom prst="rect">
            <a:avLst/>
          </a:prstGeom>
          <a:noFill/>
          <a:ln>
            <a:noFill/>
          </a:ln>
          <a:effectLst>
            <a:outerShdw blurRad="57150" rotWithShape="0" algn="bl" dir="5400000" dist="19050">
              <a:srgbClr val="000000">
                <a:alpha val="50000"/>
              </a:srgbClr>
            </a:outerShdw>
          </a:effectLst>
        </p:spPr>
      </p:pic>
      <p:pic>
        <p:nvPicPr>
          <p:cNvPr id="88" name="Google Shape;88;p15"/>
          <p:cNvPicPr preferRelativeResize="0"/>
          <p:nvPr/>
        </p:nvPicPr>
        <p:blipFill>
          <a:blip r:embed="rId14">
            <a:alphaModFix/>
          </a:blip>
          <a:stretch>
            <a:fillRect/>
          </a:stretch>
        </p:blipFill>
        <p:spPr>
          <a:xfrm flipH="1" rot="-8549191">
            <a:off x="6948266" y="2560014"/>
            <a:ext cx="481245" cy="481201"/>
          </a:xfrm>
          <a:prstGeom prst="rect">
            <a:avLst/>
          </a:prstGeom>
          <a:noFill/>
          <a:ln>
            <a:noFill/>
          </a:ln>
          <a:effectLst>
            <a:outerShdw blurRad="57150" rotWithShape="0" algn="bl" dir="5400000" dist="19050">
              <a:srgbClr val="000000">
                <a:alpha val="50000"/>
              </a:srgbClr>
            </a:outerShdw>
          </a:effectLst>
        </p:spPr>
      </p:pic>
      <p:pic>
        <p:nvPicPr>
          <p:cNvPr id="89" name="Google Shape;89;p15"/>
          <p:cNvPicPr preferRelativeResize="0"/>
          <p:nvPr/>
        </p:nvPicPr>
        <p:blipFill>
          <a:blip r:embed="rId14">
            <a:alphaModFix/>
          </a:blip>
          <a:stretch>
            <a:fillRect/>
          </a:stretch>
        </p:blipFill>
        <p:spPr>
          <a:xfrm flipH="1" rot="-2977409">
            <a:off x="7054007" y="1300486"/>
            <a:ext cx="458866" cy="458824"/>
          </a:xfrm>
          <a:prstGeom prst="rect">
            <a:avLst/>
          </a:prstGeom>
          <a:noFill/>
          <a:ln>
            <a:noFill/>
          </a:ln>
          <a:effectLst>
            <a:outerShdw blurRad="57150" rotWithShape="0" algn="bl" dir="5400000" dist="19050">
              <a:srgbClr val="000000">
                <a:alpha val="50000"/>
              </a:srgbClr>
            </a:outerShdw>
          </a:effectLst>
        </p:spPr>
      </p:pic>
      <p:pic>
        <p:nvPicPr>
          <p:cNvPr id="90" name="Google Shape;90;p15"/>
          <p:cNvPicPr preferRelativeResize="0"/>
          <p:nvPr/>
        </p:nvPicPr>
        <p:blipFill>
          <a:blip r:embed="rId14">
            <a:alphaModFix/>
          </a:blip>
          <a:stretch>
            <a:fillRect/>
          </a:stretch>
        </p:blipFill>
        <p:spPr>
          <a:xfrm flipH="1" rot="7822591">
            <a:off x="7291372" y="1502171"/>
            <a:ext cx="460796" cy="460754"/>
          </a:xfrm>
          <a:prstGeom prst="rect">
            <a:avLst/>
          </a:prstGeom>
          <a:noFill/>
          <a:ln>
            <a:noFill/>
          </a:ln>
          <a:effectLst>
            <a:outerShdw blurRad="57150" rotWithShape="0" algn="bl" dir="5400000" dist="19050">
              <a:srgbClr val="000000">
                <a:alpha val="50000"/>
              </a:srgbClr>
            </a:outerShdw>
          </a:effectLst>
        </p:spPr>
      </p:pic>
      <p:pic>
        <p:nvPicPr>
          <p:cNvPr id="91" name="Google Shape;91;p15"/>
          <p:cNvPicPr preferRelativeResize="0"/>
          <p:nvPr/>
        </p:nvPicPr>
        <p:blipFill>
          <a:blip r:embed="rId14">
            <a:alphaModFix/>
          </a:blip>
          <a:stretch>
            <a:fillRect/>
          </a:stretch>
        </p:blipFill>
        <p:spPr>
          <a:xfrm flipH="1" rot="5400017">
            <a:off x="1731640" y="2157063"/>
            <a:ext cx="414702" cy="414678"/>
          </a:xfrm>
          <a:prstGeom prst="rect">
            <a:avLst/>
          </a:prstGeom>
          <a:noFill/>
          <a:ln>
            <a:noFill/>
          </a:ln>
          <a:effectLst>
            <a:outerShdw blurRad="57150" rotWithShape="0" algn="bl" dir="5400000" dist="19050">
              <a:srgbClr val="000000">
                <a:alpha val="50000"/>
              </a:srgbClr>
            </a:outerShdw>
          </a:effectLst>
        </p:spPr>
      </p:pic>
      <p:pic>
        <p:nvPicPr>
          <p:cNvPr id="92" name="Google Shape;92;p15"/>
          <p:cNvPicPr preferRelativeResize="0"/>
          <p:nvPr/>
        </p:nvPicPr>
        <p:blipFill>
          <a:blip r:embed="rId15">
            <a:alphaModFix/>
          </a:blip>
          <a:stretch>
            <a:fillRect/>
          </a:stretch>
        </p:blipFill>
        <p:spPr>
          <a:xfrm>
            <a:off x="7722813" y="156450"/>
            <a:ext cx="854567" cy="1222301"/>
          </a:xfrm>
          <a:prstGeom prst="rect">
            <a:avLst/>
          </a:prstGeom>
          <a:noFill/>
          <a:ln>
            <a:noFill/>
          </a:ln>
        </p:spPr>
      </p:pic>
      <p:pic>
        <p:nvPicPr>
          <p:cNvPr id="93" name="Google Shape;93;p15"/>
          <p:cNvPicPr preferRelativeResize="0"/>
          <p:nvPr/>
        </p:nvPicPr>
        <p:blipFill>
          <a:blip r:embed="rId16">
            <a:alphaModFix/>
          </a:blip>
          <a:stretch>
            <a:fillRect/>
          </a:stretch>
        </p:blipFill>
        <p:spPr>
          <a:xfrm>
            <a:off x="2239075" y="3842650"/>
            <a:ext cx="1101301" cy="1062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Cloud Platform</a:t>
            </a:r>
            <a:endParaRPr/>
          </a:p>
        </p:txBody>
      </p:sp>
      <p:sp>
        <p:nvSpPr>
          <p:cNvPr id="99" name="Google Shape;9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Cloud Computing Service, all servers running in GCP</a:t>
            </a:r>
            <a:endParaRPr/>
          </a:p>
          <a:p>
            <a:pPr indent="-342900" lvl="0" marL="457200" rtl="0" algn="l">
              <a:lnSpc>
                <a:spcPct val="200000"/>
              </a:lnSpc>
              <a:spcBef>
                <a:spcPts val="0"/>
              </a:spcBef>
              <a:spcAft>
                <a:spcPts val="0"/>
              </a:spcAft>
              <a:buSzPts val="1800"/>
              <a:buChar char="●"/>
            </a:pPr>
            <a:r>
              <a:rPr lang="en"/>
              <a:t>Personal Docker </a:t>
            </a:r>
            <a:r>
              <a:rPr lang="en"/>
              <a:t>Storage</a:t>
            </a:r>
            <a:endParaRPr/>
          </a:p>
          <a:p>
            <a:pPr indent="-342900" lvl="0" marL="457200" rtl="0" algn="l">
              <a:lnSpc>
                <a:spcPct val="200000"/>
              </a:lnSpc>
              <a:spcBef>
                <a:spcPts val="0"/>
              </a:spcBef>
              <a:spcAft>
                <a:spcPts val="0"/>
              </a:spcAft>
              <a:buSzPts val="1800"/>
              <a:buChar char="●"/>
            </a:pPr>
            <a:r>
              <a:rPr lang="en"/>
              <a:t>Kubernetes Cluster</a:t>
            </a:r>
            <a:endParaRPr/>
          </a:p>
        </p:txBody>
      </p:sp>
      <p:pic>
        <p:nvPicPr>
          <p:cNvPr id="100" name="Google Shape;100;p16"/>
          <p:cNvPicPr preferRelativeResize="0"/>
          <p:nvPr/>
        </p:nvPicPr>
        <p:blipFill>
          <a:blip r:embed="rId3">
            <a:alphaModFix/>
          </a:blip>
          <a:stretch>
            <a:fillRect/>
          </a:stretch>
        </p:blipFill>
        <p:spPr>
          <a:xfrm>
            <a:off x="2959550" y="3574288"/>
            <a:ext cx="1375400" cy="1375400"/>
          </a:xfrm>
          <a:prstGeom prst="rect">
            <a:avLst/>
          </a:prstGeom>
          <a:noFill/>
          <a:ln>
            <a:noFill/>
          </a:ln>
        </p:spPr>
      </p:pic>
      <p:pic>
        <p:nvPicPr>
          <p:cNvPr id="101" name="Google Shape;101;p16"/>
          <p:cNvPicPr preferRelativeResize="0"/>
          <p:nvPr/>
        </p:nvPicPr>
        <p:blipFill>
          <a:blip r:embed="rId4">
            <a:alphaModFix/>
          </a:blip>
          <a:stretch>
            <a:fillRect/>
          </a:stretch>
        </p:blipFill>
        <p:spPr>
          <a:xfrm>
            <a:off x="394619" y="3779375"/>
            <a:ext cx="1166428" cy="965225"/>
          </a:xfrm>
          <a:prstGeom prst="rect">
            <a:avLst/>
          </a:prstGeom>
          <a:noFill/>
          <a:ln>
            <a:noFill/>
          </a:ln>
        </p:spPr>
      </p:pic>
      <p:pic>
        <p:nvPicPr>
          <p:cNvPr id="102" name="Google Shape;102;p16"/>
          <p:cNvPicPr preferRelativeResize="0"/>
          <p:nvPr/>
        </p:nvPicPr>
        <p:blipFill>
          <a:blip r:embed="rId5">
            <a:alphaModFix/>
          </a:blip>
          <a:stretch>
            <a:fillRect/>
          </a:stretch>
        </p:blipFill>
        <p:spPr>
          <a:xfrm>
            <a:off x="1763425" y="3746475"/>
            <a:ext cx="993750" cy="965225"/>
          </a:xfrm>
          <a:prstGeom prst="rect">
            <a:avLst/>
          </a:prstGeom>
          <a:noFill/>
          <a:ln>
            <a:noFill/>
          </a:ln>
        </p:spPr>
      </p:pic>
      <p:pic>
        <p:nvPicPr>
          <p:cNvPr id="103" name="Google Shape;103;p16"/>
          <p:cNvPicPr preferRelativeResize="0"/>
          <p:nvPr/>
        </p:nvPicPr>
        <p:blipFill rotWithShape="1">
          <a:blip r:embed="rId6">
            <a:alphaModFix/>
          </a:blip>
          <a:srcRect b="1059" l="0" r="2095" t="1739"/>
          <a:stretch/>
        </p:blipFill>
        <p:spPr>
          <a:xfrm>
            <a:off x="4463950" y="1568496"/>
            <a:ext cx="4402099" cy="32723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Spark/Kafka</a:t>
            </a:r>
            <a:endParaRPr/>
          </a:p>
        </p:txBody>
      </p:sp>
      <p:sp>
        <p:nvSpPr>
          <p:cNvPr id="109" name="Google Shape;109;p17"/>
          <p:cNvSpPr txBox="1"/>
          <p:nvPr>
            <p:ph idx="1" type="body"/>
          </p:nvPr>
        </p:nvSpPr>
        <p:spPr>
          <a:xfrm>
            <a:off x="311700" y="1152475"/>
            <a:ext cx="8457900" cy="2421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Pulling Tweets from </a:t>
            </a:r>
            <a:r>
              <a:rPr lang="en"/>
              <a:t>Twitter</a:t>
            </a:r>
            <a:r>
              <a:rPr lang="en"/>
              <a:t> API using tweepy</a:t>
            </a:r>
            <a:endParaRPr/>
          </a:p>
          <a:p>
            <a:pPr indent="-342900" lvl="0" marL="457200" rtl="0" algn="l">
              <a:lnSpc>
                <a:spcPct val="150000"/>
              </a:lnSpc>
              <a:spcBef>
                <a:spcPts val="0"/>
              </a:spcBef>
              <a:spcAft>
                <a:spcPts val="0"/>
              </a:spcAft>
              <a:buSzPts val="1800"/>
              <a:buChar char="●"/>
            </a:pPr>
            <a:r>
              <a:rPr lang="en"/>
              <a:t>Pushing into the Kafka Broker</a:t>
            </a:r>
            <a:endParaRPr/>
          </a:p>
          <a:p>
            <a:pPr indent="-342900" lvl="0" marL="457200" rtl="0" algn="l">
              <a:lnSpc>
                <a:spcPct val="150000"/>
              </a:lnSpc>
              <a:spcBef>
                <a:spcPts val="0"/>
              </a:spcBef>
              <a:spcAft>
                <a:spcPts val="0"/>
              </a:spcAft>
              <a:buSzPts val="1800"/>
              <a:buChar char="●"/>
            </a:pPr>
            <a:r>
              <a:rPr lang="en"/>
              <a:t>Spark Reads from Kafka → Computes Sentiment of the Tweets using the text blob and pushes the required information of tweets into a different topic of kafka</a:t>
            </a:r>
            <a:endParaRPr/>
          </a:p>
        </p:txBody>
      </p:sp>
      <p:pic>
        <p:nvPicPr>
          <p:cNvPr id="110" name="Google Shape;110;p17"/>
          <p:cNvPicPr preferRelativeResize="0"/>
          <p:nvPr/>
        </p:nvPicPr>
        <p:blipFill>
          <a:blip r:embed="rId3">
            <a:alphaModFix/>
          </a:blip>
          <a:stretch>
            <a:fillRect/>
          </a:stretch>
        </p:blipFill>
        <p:spPr>
          <a:xfrm>
            <a:off x="831563" y="3439708"/>
            <a:ext cx="1760994" cy="1279671"/>
          </a:xfrm>
          <a:prstGeom prst="rect">
            <a:avLst/>
          </a:prstGeom>
          <a:noFill/>
          <a:ln>
            <a:noFill/>
          </a:ln>
        </p:spPr>
      </p:pic>
      <p:pic>
        <p:nvPicPr>
          <p:cNvPr id="111" name="Google Shape;111;p17"/>
          <p:cNvPicPr preferRelativeResize="0"/>
          <p:nvPr/>
        </p:nvPicPr>
        <p:blipFill>
          <a:blip r:embed="rId4">
            <a:alphaModFix/>
          </a:blip>
          <a:stretch>
            <a:fillRect/>
          </a:stretch>
        </p:blipFill>
        <p:spPr>
          <a:xfrm>
            <a:off x="2703759" y="3277531"/>
            <a:ext cx="1604019" cy="1604022"/>
          </a:xfrm>
          <a:prstGeom prst="rect">
            <a:avLst/>
          </a:prstGeom>
          <a:noFill/>
          <a:ln>
            <a:noFill/>
          </a:ln>
        </p:spPr>
      </p:pic>
      <p:pic>
        <p:nvPicPr>
          <p:cNvPr id="112" name="Google Shape;112;p17"/>
          <p:cNvPicPr preferRelativeResize="0"/>
          <p:nvPr/>
        </p:nvPicPr>
        <p:blipFill>
          <a:blip r:embed="rId5">
            <a:alphaModFix/>
          </a:blip>
          <a:stretch>
            <a:fillRect/>
          </a:stretch>
        </p:blipFill>
        <p:spPr>
          <a:xfrm>
            <a:off x="5002381" y="3573342"/>
            <a:ext cx="1604019" cy="834606"/>
          </a:xfrm>
          <a:prstGeom prst="rect">
            <a:avLst/>
          </a:prstGeom>
          <a:noFill/>
          <a:ln>
            <a:noFill/>
          </a:ln>
        </p:spPr>
      </p:pic>
      <p:pic>
        <p:nvPicPr>
          <p:cNvPr id="113" name="Google Shape;113;p17"/>
          <p:cNvPicPr preferRelativeResize="0"/>
          <p:nvPr/>
        </p:nvPicPr>
        <p:blipFill>
          <a:blip r:embed="rId6">
            <a:alphaModFix/>
          </a:blip>
          <a:stretch>
            <a:fillRect/>
          </a:stretch>
        </p:blipFill>
        <p:spPr>
          <a:xfrm>
            <a:off x="3794517" y="3251536"/>
            <a:ext cx="1656007" cy="1656014"/>
          </a:xfrm>
          <a:prstGeom prst="rect">
            <a:avLst/>
          </a:prstGeom>
          <a:noFill/>
          <a:ln>
            <a:noFill/>
          </a:ln>
        </p:spPr>
      </p:pic>
      <p:pic>
        <p:nvPicPr>
          <p:cNvPr id="114" name="Google Shape;114;p17"/>
          <p:cNvPicPr preferRelativeResize="0"/>
          <p:nvPr/>
        </p:nvPicPr>
        <p:blipFill>
          <a:blip r:embed="rId6">
            <a:alphaModFix/>
          </a:blip>
          <a:stretch>
            <a:fillRect/>
          </a:stretch>
        </p:blipFill>
        <p:spPr>
          <a:xfrm>
            <a:off x="6067414" y="3251524"/>
            <a:ext cx="1656007" cy="1656014"/>
          </a:xfrm>
          <a:prstGeom prst="rect">
            <a:avLst/>
          </a:prstGeom>
          <a:noFill/>
          <a:ln>
            <a:noFill/>
          </a:ln>
        </p:spPr>
      </p:pic>
      <p:pic>
        <p:nvPicPr>
          <p:cNvPr id="115" name="Google Shape;115;p17"/>
          <p:cNvPicPr preferRelativeResize="0"/>
          <p:nvPr/>
        </p:nvPicPr>
        <p:blipFill>
          <a:blip r:embed="rId6">
            <a:alphaModFix/>
          </a:blip>
          <a:stretch>
            <a:fillRect/>
          </a:stretch>
        </p:blipFill>
        <p:spPr>
          <a:xfrm>
            <a:off x="1634460" y="3251536"/>
            <a:ext cx="1656007" cy="1656014"/>
          </a:xfrm>
          <a:prstGeom prst="rect">
            <a:avLst/>
          </a:prstGeom>
          <a:noFill/>
          <a:ln>
            <a:noFill/>
          </a:ln>
        </p:spPr>
      </p:pic>
      <p:pic>
        <p:nvPicPr>
          <p:cNvPr id="116" name="Google Shape;116;p17"/>
          <p:cNvPicPr preferRelativeResize="0"/>
          <p:nvPr/>
        </p:nvPicPr>
        <p:blipFill>
          <a:blip r:embed="rId4">
            <a:alphaModFix/>
          </a:blip>
          <a:stretch>
            <a:fillRect/>
          </a:stretch>
        </p:blipFill>
        <p:spPr>
          <a:xfrm>
            <a:off x="7301000" y="3277525"/>
            <a:ext cx="1604025" cy="1441851"/>
          </a:xfrm>
          <a:prstGeom prst="rect">
            <a:avLst/>
          </a:prstGeom>
          <a:noFill/>
          <a:ln>
            <a:noFill/>
          </a:ln>
        </p:spPr>
      </p:pic>
      <p:sp>
        <p:nvSpPr>
          <p:cNvPr id="117" name="Google Shape;117;p17"/>
          <p:cNvSpPr txBox="1"/>
          <p:nvPr/>
        </p:nvSpPr>
        <p:spPr>
          <a:xfrm>
            <a:off x="3048500" y="3439700"/>
            <a:ext cx="10878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twitter</a:t>
            </a:r>
            <a:endParaRPr b="1">
              <a:latin typeface="Proxima Nova"/>
              <a:ea typeface="Proxima Nova"/>
              <a:cs typeface="Proxima Nova"/>
              <a:sym typeface="Proxima Nova"/>
            </a:endParaRPr>
          </a:p>
        </p:txBody>
      </p:sp>
      <p:sp>
        <p:nvSpPr>
          <p:cNvPr id="118" name="Google Shape;118;p17"/>
          <p:cNvSpPr txBox="1"/>
          <p:nvPr/>
        </p:nvSpPr>
        <p:spPr>
          <a:xfrm>
            <a:off x="7723425" y="3439700"/>
            <a:ext cx="10878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databases</a:t>
            </a:r>
            <a:endParaRPr b="1">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Choice of which sentiment analysis library to use</a:t>
            </a:r>
            <a:endParaRPr/>
          </a:p>
        </p:txBody>
      </p:sp>
      <p:sp>
        <p:nvSpPr>
          <p:cNvPr id="124" name="Google Shape;124;p18"/>
          <p:cNvSpPr txBox="1"/>
          <p:nvPr>
            <p:ph idx="1" type="body"/>
          </p:nvPr>
        </p:nvSpPr>
        <p:spPr>
          <a:xfrm>
            <a:off x="311700" y="1342450"/>
            <a:ext cx="2296800" cy="311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Vader Sentiment</a:t>
            </a:r>
            <a:endParaRPr/>
          </a:p>
          <a:p>
            <a:pPr indent="-317500" lvl="0" marL="457200" rtl="0" algn="l">
              <a:spcBef>
                <a:spcPts val="1600"/>
              </a:spcBef>
              <a:spcAft>
                <a:spcPts val="0"/>
              </a:spcAft>
              <a:buSzPts val="1400"/>
              <a:buChar char="●"/>
            </a:pPr>
            <a:r>
              <a:rPr lang="en" sz="1400"/>
              <a:t>Less accurate</a:t>
            </a:r>
            <a:endParaRPr sz="1400"/>
          </a:p>
          <a:p>
            <a:pPr indent="-317500" lvl="0" marL="457200" rtl="0" algn="l">
              <a:spcBef>
                <a:spcPts val="0"/>
              </a:spcBef>
              <a:spcAft>
                <a:spcPts val="0"/>
              </a:spcAft>
              <a:buSzPts val="1400"/>
              <a:buChar char="●"/>
            </a:pPr>
            <a:r>
              <a:rPr lang="en" sz="1400"/>
              <a:t>Less configurable</a:t>
            </a:r>
            <a:endParaRPr sz="1400"/>
          </a:p>
          <a:p>
            <a:pPr indent="-317500" lvl="0" marL="457200" rtl="0" algn="l">
              <a:spcBef>
                <a:spcPts val="0"/>
              </a:spcBef>
              <a:spcAft>
                <a:spcPts val="0"/>
              </a:spcAft>
              <a:buSzPts val="1400"/>
              <a:buChar char="●"/>
            </a:pPr>
            <a:r>
              <a:rPr lang="en" sz="1400"/>
              <a:t>Much slower than other ML models</a:t>
            </a:r>
            <a:endParaRPr sz="1400"/>
          </a:p>
        </p:txBody>
      </p:sp>
      <p:sp>
        <p:nvSpPr>
          <p:cNvPr id="125" name="Google Shape;125;p18"/>
          <p:cNvSpPr txBox="1"/>
          <p:nvPr>
            <p:ph idx="1" type="body"/>
          </p:nvPr>
        </p:nvSpPr>
        <p:spPr>
          <a:xfrm>
            <a:off x="3423600" y="1342450"/>
            <a:ext cx="2296800" cy="487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a:t>Textblob</a:t>
            </a:r>
            <a:endParaRPr/>
          </a:p>
        </p:txBody>
      </p:sp>
      <p:sp>
        <p:nvSpPr>
          <p:cNvPr id="126" name="Google Shape;126;p18"/>
          <p:cNvSpPr txBox="1"/>
          <p:nvPr>
            <p:ph idx="1" type="body"/>
          </p:nvPr>
        </p:nvSpPr>
        <p:spPr>
          <a:xfrm>
            <a:off x="6535500" y="1342450"/>
            <a:ext cx="2296800" cy="30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IBM Watson</a:t>
            </a:r>
            <a:endParaRPr/>
          </a:p>
          <a:p>
            <a:pPr indent="-317500" lvl="0" marL="457200" rtl="0" algn="l">
              <a:spcBef>
                <a:spcPts val="1600"/>
              </a:spcBef>
              <a:spcAft>
                <a:spcPts val="0"/>
              </a:spcAft>
              <a:buSzPts val="1400"/>
              <a:buChar char="●"/>
            </a:pPr>
            <a:r>
              <a:rPr lang="en" sz="1400"/>
              <a:t>Requires API keys</a:t>
            </a:r>
            <a:endParaRPr sz="1400"/>
          </a:p>
          <a:p>
            <a:pPr indent="-317500" lvl="0" marL="457200" rtl="0" algn="l">
              <a:spcBef>
                <a:spcPts val="0"/>
              </a:spcBef>
              <a:spcAft>
                <a:spcPts val="0"/>
              </a:spcAft>
              <a:buSzPts val="1400"/>
              <a:buChar char="●"/>
            </a:pPr>
            <a:r>
              <a:rPr lang="en" sz="1400"/>
              <a:t>More complicated to integrate with python</a:t>
            </a:r>
            <a:endParaRPr sz="1400"/>
          </a:p>
          <a:p>
            <a:pPr indent="-317500" lvl="0" marL="457200" rtl="0" algn="l">
              <a:spcBef>
                <a:spcPts val="0"/>
              </a:spcBef>
              <a:spcAft>
                <a:spcPts val="0"/>
              </a:spcAft>
              <a:buSzPts val="1400"/>
              <a:buChar char="●"/>
            </a:pPr>
            <a:r>
              <a:rPr lang="en" sz="1400"/>
              <a:t>Can only determine positive and negative sentiment, not neutral</a:t>
            </a:r>
            <a:endParaRPr sz="1400"/>
          </a:p>
        </p:txBody>
      </p:sp>
      <p:sp>
        <p:nvSpPr>
          <p:cNvPr id="127" name="Google Shape;127;p18"/>
          <p:cNvSpPr txBox="1"/>
          <p:nvPr>
            <p:ph idx="1" type="body"/>
          </p:nvPr>
        </p:nvSpPr>
        <p:spPr>
          <a:xfrm>
            <a:off x="3423600" y="1830250"/>
            <a:ext cx="2296800" cy="222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Easy to integrate</a:t>
            </a:r>
            <a:endParaRPr sz="1400"/>
          </a:p>
          <a:p>
            <a:pPr indent="-317500" lvl="0" marL="457200" rtl="0" algn="l">
              <a:spcBef>
                <a:spcPts val="0"/>
              </a:spcBef>
              <a:spcAft>
                <a:spcPts val="0"/>
              </a:spcAft>
              <a:buSzPts val="1400"/>
              <a:buChar char="●"/>
            </a:pPr>
            <a:r>
              <a:rPr lang="en" sz="1400"/>
              <a:t>More optimizable</a:t>
            </a:r>
            <a:endParaRPr sz="1400"/>
          </a:p>
          <a:p>
            <a:pPr indent="-317500" lvl="0" marL="457200" rtl="0" algn="l">
              <a:spcBef>
                <a:spcPts val="0"/>
              </a:spcBef>
              <a:spcAft>
                <a:spcPts val="0"/>
              </a:spcAft>
              <a:buSzPts val="1400"/>
              <a:buChar char="●"/>
            </a:pPr>
            <a:r>
              <a:rPr lang="en" sz="1400"/>
              <a:t>Uses NLTK and pattern.en</a:t>
            </a:r>
            <a:endParaRPr sz="1400"/>
          </a:p>
          <a:p>
            <a:pPr indent="-317500" lvl="0" marL="457200" rtl="0" algn="l">
              <a:spcBef>
                <a:spcPts val="0"/>
              </a:spcBef>
              <a:spcAft>
                <a:spcPts val="0"/>
              </a:spcAft>
              <a:buSzPts val="1400"/>
              <a:buChar char="●"/>
            </a:pPr>
            <a:r>
              <a:rPr lang="en" sz="1400"/>
              <a:t>Accuracy vs speed balanced</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MongoDB</a:t>
            </a:r>
            <a:endParaRPr/>
          </a:p>
        </p:txBody>
      </p:sp>
      <p:sp>
        <p:nvSpPr>
          <p:cNvPr id="133" name="Google Shape;13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Persistent Database which stores temporal data, tweets and sentiment</a:t>
            </a:r>
            <a:endParaRPr/>
          </a:p>
          <a:p>
            <a:pPr indent="-342900" lvl="0" marL="457200" rtl="0" algn="l">
              <a:lnSpc>
                <a:spcPct val="200000"/>
              </a:lnSpc>
              <a:spcBef>
                <a:spcPts val="0"/>
              </a:spcBef>
              <a:spcAft>
                <a:spcPts val="0"/>
              </a:spcAft>
              <a:buSzPts val="1800"/>
              <a:buChar char="●"/>
            </a:pPr>
            <a:r>
              <a:rPr lang="en"/>
              <a:t>Used to populate the redis cache if the cache server restarts</a:t>
            </a:r>
            <a:endParaRPr/>
          </a:p>
        </p:txBody>
      </p:sp>
      <p:pic>
        <p:nvPicPr>
          <p:cNvPr id="134" name="Google Shape;134;p19"/>
          <p:cNvPicPr preferRelativeResize="0"/>
          <p:nvPr/>
        </p:nvPicPr>
        <p:blipFill>
          <a:blip r:embed="rId3">
            <a:alphaModFix/>
          </a:blip>
          <a:stretch>
            <a:fillRect/>
          </a:stretch>
        </p:blipFill>
        <p:spPr>
          <a:xfrm>
            <a:off x="1356450" y="2821922"/>
            <a:ext cx="6431100" cy="174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RedisJSON </a:t>
            </a:r>
            <a:endParaRPr/>
          </a:p>
        </p:txBody>
      </p:sp>
      <p:sp>
        <p:nvSpPr>
          <p:cNvPr id="140" name="Google Shape;14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In memory data structure store used as a database and cache</a:t>
            </a:r>
            <a:endParaRPr/>
          </a:p>
          <a:p>
            <a:pPr indent="-342900" lvl="0" marL="457200" rtl="0" algn="l">
              <a:lnSpc>
                <a:spcPct val="150000"/>
              </a:lnSpc>
              <a:spcBef>
                <a:spcPts val="0"/>
              </a:spcBef>
              <a:spcAft>
                <a:spcPts val="0"/>
              </a:spcAft>
              <a:buSzPts val="1800"/>
              <a:buChar char="●"/>
            </a:pPr>
            <a:r>
              <a:rPr lang="en"/>
              <a:t>Different from Redis in some aspects</a:t>
            </a:r>
            <a:endParaRPr/>
          </a:p>
          <a:p>
            <a:pPr indent="-330200" lvl="1" marL="914400" rtl="0" algn="l">
              <a:lnSpc>
                <a:spcPct val="150000"/>
              </a:lnSpc>
              <a:spcBef>
                <a:spcPts val="0"/>
              </a:spcBef>
              <a:spcAft>
                <a:spcPts val="0"/>
              </a:spcAft>
              <a:buSzPts val="1600"/>
              <a:buChar char="○"/>
            </a:pPr>
            <a:r>
              <a:rPr lang="en" sz="1600"/>
              <a:t>Full support of JSON</a:t>
            </a:r>
            <a:endParaRPr sz="1600"/>
          </a:p>
          <a:p>
            <a:pPr indent="-330200" lvl="1" marL="914400" rtl="0" algn="l">
              <a:lnSpc>
                <a:spcPct val="150000"/>
              </a:lnSpc>
              <a:spcBef>
                <a:spcPts val="0"/>
              </a:spcBef>
              <a:spcAft>
                <a:spcPts val="0"/>
              </a:spcAft>
              <a:buSzPts val="1600"/>
              <a:buChar char="○"/>
            </a:pPr>
            <a:r>
              <a:rPr lang="en" sz="1600"/>
              <a:t>Provision to add elements at certain path</a:t>
            </a:r>
            <a:endParaRPr sz="1600"/>
          </a:p>
          <a:p>
            <a:pPr indent="-342900" lvl="0" marL="457200" rtl="0" algn="l">
              <a:lnSpc>
                <a:spcPct val="150000"/>
              </a:lnSpc>
              <a:spcBef>
                <a:spcPts val="0"/>
              </a:spcBef>
              <a:spcAft>
                <a:spcPts val="0"/>
              </a:spcAft>
              <a:buSzPts val="1800"/>
              <a:buChar char="●"/>
            </a:pPr>
            <a:r>
              <a:rPr lang="en"/>
              <a:t>The main p</a:t>
            </a:r>
            <a:r>
              <a:rPr lang="en"/>
              <a:t>urpose of using RedisJSON </a:t>
            </a:r>
            <a:r>
              <a:rPr lang="en"/>
              <a:t>in place of Redis</a:t>
            </a:r>
            <a:endParaRPr/>
          </a:p>
          <a:p>
            <a:pPr indent="-317500" lvl="1" marL="914400" rtl="0" algn="l">
              <a:lnSpc>
                <a:spcPct val="150000"/>
              </a:lnSpc>
              <a:spcBef>
                <a:spcPts val="0"/>
              </a:spcBef>
              <a:spcAft>
                <a:spcPts val="0"/>
              </a:spcAft>
              <a:buSzPts val="1400"/>
              <a:buChar char="○"/>
            </a:pPr>
            <a:r>
              <a:rPr lang="en"/>
              <a:t> </a:t>
            </a:r>
            <a:r>
              <a:rPr lang="en" sz="1600"/>
              <a:t>Used as cache for REST API servers</a:t>
            </a:r>
            <a:endParaRPr sz="1600"/>
          </a:p>
          <a:p>
            <a:pPr indent="-330200" lvl="1" marL="914400" rtl="0" algn="l">
              <a:lnSpc>
                <a:spcPct val="150000"/>
              </a:lnSpc>
              <a:spcBef>
                <a:spcPts val="0"/>
              </a:spcBef>
              <a:spcAft>
                <a:spcPts val="0"/>
              </a:spcAft>
              <a:buSzPts val="1600"/>
              <a:buChar char="○"/>
            </a:pPr>
            <a:r>
              <a:rPr lang="en" sz="1600"/>
              <a:t> all the GET requests are cached with new data</a:t>
            </a:r>
            <a:endParaRPr sz="1600"/>
          </a:p>
          <a:p>
            <a:pPr indent="-330200" lvl="1" marL="914400" rtl="0" algn="l">
              <a:lnSpc>
                <a:spcPct val="150000"/>
              </a:lnSpc>
              <a:spcBef>
                <a:spcPts val="0"/>
              </a:spcBef>
              <a:spcAft>
                <a:spcPts val="0"/>
              </a:spcAft>
              <a:buSzPts val="1600"/>
              <a:buChar char="○"/>
            </a:pPr>
            <a:r>
              <a:rPr lang="en" sz="1600"/>
              <a:t> GET requests are processed very fast.</a:t>
            </a:r>
            <a:endParaRPr sz="1600"/>
          </a:p>
        </p:txBody>
      </p:sp>
      <p:pic>
        <p:nvPicPr>
          <p:cNvPr id="141" name="Google Shape;141;p20"/>
          <p:cNvPicPr preferRelativeResize="0"/>
          <p:nvPr/>
        </p:nvPicPr>
        <p:blipFill>
          <a:blip r:embed="rId3">
            <a:alphaModFix/>
          </a:blip>
          <a:stretch>
            <a:fillRect/>
          </a:stretch>
        </p:blipFill>
        <p:spPr>
          <a:xfrm>
            <a:off x="8350550" y="536500"/>
            <a:ext cx="389750" cy="389750"/>
          </a:xfrm>
          <a:prstGeom prst="rect">
            <a:avLst/>
          </a:prstGeom>
          <a:noFill/>
          <a:ln>
            <a:noFill/>
          </a:ln>
        </p:spPr>
      </p:pic>
      <p:pic>
        <p:nvPicPr>
          <p:cNvPr id="142" name="Google Shape;142;p20"/>
          <p:cNvPicPr preferRelativeResize="0"/>
          <p:nvPr/>
        </p:nvPicPr>
        <p:blipFill>
          <a:blip r:embed="rId4">
            <a:alphaModFix/>
          </a:blip>
          <a:stretch>
            <a:fillRect/>
          </a:stretch>
        </p:blipFill>
        <p:spPr>
          <a:xfrm>
            <a:off x="7134319" y="3354325"/>
            <a:ext cx="1697975" cy="1459575"/>
          </a:xfrm>
          <a:prstGeom prst="rect">
            <a:avLst/>
          </a:prstGeom>
          <a:noFill/>
          <a:ln>
            <a:noFill/>
          </a:ln>
        </p:spPr>
      </p:pic>
      <p:pic>
        <p:nvPicPr>
          <p:cNvPr id="143" name="Google Shape;143;p20"/>
          <p:cNvPicPr preferRelativeResize="0"/>
          <p:nvPr/>
        </p:nvPicPr>
        <p:blipFill>
          <a:blip r:embed="rId5">
            <a:alphaModFix/>
          </a:blip>
          <a:stretch>
            <a:fillRect/>
          </a:stretch>
        </p:blipFill>
        <p:spPr>
          <a:xfrm>
            <a:off x="6978475" y="2285173"/>
            <a:ext cx="2009675" cy="10691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Docker/Kubernetes </a:t>
            </a:r>
            <a:endParaRPr/>
          </a:p>
        </p:txBody>
      </p:sp>
      <p:sp>
        <p:nvSpPr>
          <p:cNvPr id="149" name="Google Shape;14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Big data tools run in dockers and deployed to kubernetes.</a:t>
            </a:r>
            <a:endParaRPr/>
          </a:p>
          <a:p>
            <a:pPr indent="-342900" lvl="0" marL="457200" rtl="0" algn="l">
              <a:spcBef>
                <a:spcPts val="0"/>
              </a:spcBef>
              <a:spcAft>
                <a:spcPts val="0"/>
              </a:spcAft>
              <a:buSzPts val="1800"/>
              <a:buChar char="●"/>
            </a:pPr>
            <a:r>
              <a:rPr lang="en"/>
              <a:t>Load Balancer</a:t>
            </a:r>
            <a:endParaRPr/>
          </a:p>
          <a:p>
            <a:pPr indent="-317500" lvl="1" marL="914400" rtl="0" algn="l">
              <a:spcBef>
                <a:spcPts val="0"/>
              </a:spcBef>
              <a:spcAft>
                <a:spcPts val="0"/>
              </a:spcAft>
              <a:buSzPts val="1400"/>
              <a:buChar char="○"/>
            </a:pPr>
            <a:r>
              <a:rPr lang="en"/>
              <a:t> </a:t>
            </a:r>
            <a:r>
              <a:rPr lang="en" sz="1600"/>
              <a:t>Used to load balance the three instances of API server </a:t>
            </a:r>
            <a:endParaRPr sz="1600"/>
          </a:p>
          <a:p>
            <a:pPr indent="-330200" lvl="1" marL="914400" rtl="0" algn="l">
              <a:spcBef>
                <a:spcPts val="0"/>
              </a:spcBef>
              <a:spcAft>
                <a:spcPts val="0"/>
              </a:spcAft>
              <a:buSzPts val="1600"/>
              <a:buChar char="○"/>
            </a:pPr>
            <a:r>
              <a:rPr lang="en" sz="1600"/>
              <a:t>Keep the IP address constant during updating the K8 clusters </a:t>
            </a:r>
            <a:endParaRPr sz="1600"/>
          </a:p>
          <a:p>
            <a:pPr indent="0" lvl="0" marL="0" rtl="0" algn="l">
              <a:spcBef>
                <a:spcPts val="1600"/>
              </a:spcBef>
              <a:spcAft>
                <a:spcPts val="1600"/>
              </a:spcAft>
              <a:buNone/>
            </a:pPr>
            <a:r>
              <a:t/>
            </a:r>
            <a:endParaRPr/>
          </a:p>
        </p:txBody>
      </p:sp>
      <p:pic>
        <p:nvPicPr>
          <p:cNvPr id="150" name="Google Shape;150;p21"/>
          <p:cNvPicPr preferRelativeResize="0"/>
          <p:nvPr/>
        </p:nvPicPr>
        <p:blipFill rotWithShape="1">
          <a:blip r:embed="rId3">
            <a:alphaModFix/>
          </a:blip>
          <a:srcRect b="2693" l="0" r="1806" t="2122"/>
          <a:stretch/>
        </p:blipFill>
        <p:spPr>
          <a:xfrm>
            <a:off x="5498775" y="2454300"/>
            <a:ext cx="3452025" cy="2412225"/>
          </a:xfrm>
          <a:prstGeom prst="rect">
            <a:avLst/>
          </a:prstGeom>
          <a:noFill/>
          <a:ln>
            <a:noFill/>
          </a:ln>
        </p:spPr>
      </p:pic>
      <p:pic>
        <p:nvPicPr>
          <p:cNvPr id="151" name="Google Shape;151;p21"/>
          <p:cNvPicPr preferRelativeResize="0"/>
          <p:nvPr/>
        </p:nvPicPr>
        <p:blipFill>
          <a:blip r:embed="rId4">
            <a:alphaModFix/>
          </a:blip>
          <a:stretch>
            <a:fillRect/>
          </a:stretch>
        </p:blipFill>
        <p:spPr>
          <a:xfrm>
            <a:off x="311700" y="3055074"/>
            <a:ext cx="4781763" cy="14395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