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e7f966e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e7f966e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e7f966e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e7f966e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fe7f966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fe7f966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fe7f966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fe7f966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e7f966e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e7f966e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fe7f966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fe7f966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fe7f966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fe7f966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e7f966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e7f966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e7f966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e7f966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e7f966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e7f966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fe7f966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fe7f966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fe7f966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fe7f966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e7f966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e7f966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xiv.org/abs/1708.0774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lnSpc>
                <a:spcPct val="115000"/>
              </a:lnSpc>
              <a:spcBef>
                <a:spcPts val="0"/>
              </a:spcBef>
              <a:spcAft>
                <a:spcPts val="0"/>
              </a:spcAft>
              <a:buNone/>
            </a:pPr>
            <a:r>
              <a:rPr b="1" lang="en" sz="2800"/>
              <a:t>Bounty based federated learning</a:t>
            </a:r>
            <a:endParaRPr b="1" sz="2800"/>
          </a:p>
          <a:p>
            <a:pPr indent="457200" lvl="0" marL="1828800" rtl="0" algn="l">
              <a:lnSpc>
                <a:spcPct val="115000"/>
              </a:lnSpc>
              <a:spcBef>
                <a:spcPts val="0"/>
              </a:spcBef>
              <a:spcAft>
                <a:spcPts val="0"/>
              </a:spcAft>
              <a:buClr>
                <a:schemeClr val="dk1"/>
              </a:buClr>
              <a:buSzPts val="1100"/>
              <a:buFont typeface="Arial"/>
              <a:buNone/>
            </a:pPr>
            <a:r>
              <a:rPr b="1" lang="en" sz="2800"/>
              <a:t> of Neural  Networks</a:t>
            </a:r>
            <a:endParaRPr sz="2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rgbClr val="000000"/>
                </a:solidFill>
              </a:rPr>
              <a:t>Prashanth Thipparthi</a:t>
            </a:r>
            <a:endParaRPr>
              <a:solidFill>
                <a:srgbClr val="000000"/>
              </a:solidFill>
            </a:endParaRPr>
          </a:p>
        </p:txBody>
      </p:sp>
      <p:pic>
        <p:nvPicPr>
          <p:cNvPr id="56" name="Google Shape;56;p13"/>
          <p:cNvPicPr preferRelativeResize="0"/>
          <p:nvPr/>
        </p:nvPicPr>
        <p:blipFill>
          <a:blip r:embed="rId3">
            <a:alphaModFix/>
          </a:blip>
          <a:stretch>
            <a:fillRect/>
          </a:stretch>
        </p:blipFill>
        <p:spPr>
          <a:xfrm>
            <a:off x="389191" y="2314575"/>
            <a:ext cx="1990584" cy="2153850"/>
          </a:xfrm>
          <a:prstGeom prst="rect">
            <a:avLst/>
          </a:prstGeom>
          <a:noFill/>
          <a:ln>
            <a:noFill/>
          </a:ln>
        </p:spPr>
      </p:pic>
      <p:pic>
        <p:nvPicPr>
          <p:cNvPr id="57" name="Google Shape;57;p13"/>
          <p:cNvPicPr preferRelativeResize="0"/>
          <p:nvPr/>
        </p:nvPicPr>
        <p:blipFill>
          <a:blip r:embed="rId4">
            <a:alphaModFix/>
          </a:blip>
          <a:stretch>
            <a:fillRect/>
          </a:stretch>
        </p:blipFill>
        <p:spPr>
          <a:xfrm>
            <a:off x="6778689" y="2250275"/>
            <a:ext cx="2140261" cy="2153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807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a:t>Preliminary Ideas (Design, Implementation) Cont</a:t>
            </a:r>
            <a:endParaRPr/>
          </a:p>
          <a:p>
            <a:pPr indent="0" lvl="0" marL="0" rtl="0" algn="l">
              <a:spcBef>
                <a:spcPts val="600"/>
              </a:spcBef>
              <a:spcAft>
                <a:spcPts val="0"/>
              </a:spcAft>
              <a:buNone/>
            </a:pPr>
            <a:r>
              <a:t/>
            </a:r>
            <a:endParaRPr/>
          </a:p>
        </p:txBody>
      </p:sp>
      <p:sp>
        <p:nvSpPr>
          <p:cNvPr id="111" name="Google Shape;111;p22"/>
          <p:cNvSpPr txBox="1"/>
          <p:nvPr>
            <p:ph idx="1" type="body"/>
          </p:nvPr>
        </p:nvSpPr>
        <p:spPr>
          <a:xfrm>
            <a:off x="311700" y="1152475"/>
            <a:ext cx="8520600" cy="35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All the devices, D will be sending the following parameters to the parameter server.</a:t>
            </a:r>
            <a:endParaRPr>
              <a:solidFill>
                <a:srgbClr val="000000"/>
              </a:solidFill>
            </a:endParaRPr>
          </a:p>
          <a:p>
            <a:pPr indent="0" lvl="0" marL="457200" rtl="0" algn="l">
              <a:spcBef>
                <a:spcPts val="0"/>
              </a:spcBef>
              <a:spcAft>
                <a:spcPts val="0"/>
              </a:spcAft>
              <a:buNone/>
            </a:pPr>
            <a:r>
              <a:rPr b="1" lang="en">
                <a:solidFill>
                  <a:srgbClr val="000000"/>
                </a:solidFill>
              </a:rPr>
              <a:t>TxID </a:t>
            </a:r>
            <a:r>
              <a:rPr lang="en">
                <a:solidFill>
                  <a:srgbClr val="000000"/>
                </a:solidFill>
              </a:rPr>
              <a:t> - Unique identifier of the transaction</a:t>
            </a:r>
            <a:endParaRPr>
              <a:solidFill>
                <a:srgbClr val="000000"/>
              </a:solidFill>
            </a:endParaRPr>
          </a:p>
          <a:p>
            <a:pPr indent="0" lvl="0" marL="457200" rtl="0" algn="l">
              <a:spcBef>
                <a:spcPts val="0"/>
              </a:spcBef>
              <a:spcAft>
                <a:spcPts val="0"/>
              </a:spcAft>
              <a:buNone/>
            </a:pPr>
            <a:r>
              <a:rPr b="1" lang="en">
                <a:solidFill>
                  <a:srgbClr val="000000"/>
                </a:solidFill>
              </a:rPr>
              <a:t>ai </a:t>
            </a:r>
            <a:r>
              <a:rPr lang="en">
                <a:solidFill>
                  <a:srgbClr val="000000"/>
                </a:solidFill>
              </a:rPr>
              <a:t> - Address of device Di</a:t>
            </a:r>
            <a:endParaRPr>
              <a:solidFill>
                <a:srgbClr val="000000"/>
              </a:solidFill>
            </a:endParaRPr>
          </a:p>
          <a:p>
            <a:pPr indent="0" lvl="0" marL="457200" rtl="0" algn="l">
              <a:spcBef>
                <a:spcPts val="0"/>
              </a:spcBef>
              <a:spcAft>
                <a:spcPts val="0"/>
              </a:spcAft>
              <a:buNone/>
            </a:pPr>
            <a:r>
              <a:rPr b="1" lang="en">
                <a:solidFill>
                  <a:srgbClr val="000000"/>
                </a:solidFill>
              </a:rPr>
              <a:t>H(δi)</a:t>
            </a:r>
            <a:r>
              <a:rPr lang="en">
                <a:solidFill>
                  <a:srgbClr val="000000"/>
                </a:solidFill>
              </a:rPr>
              <a:t>  - SHA256 Hash of binary representation of training model weight updates</a:t>
            </a:r>
            <a:endParaRPr>
              <a:solidFill>
                <a:srgbClr val="000000"/>
              </a:solidFill>
            </a:endParaRPr>
          </a:p>
          <a:p>
            <a:pPr indent="0" lvl="0" marL="457200" rtl="0" algn="l">
              <a:spcBef>
                <a:spcPts val="0"/>
              </a:spcBef>
              <a:spcAft>
                <a:spcPts val="0"/>
              </a:spcAft>
              <a:buNone/>
            </a:pPr>
            <a:r>
              <a:rPr b="1" lang="en">
                <a:solidFill>
                  <a:srgbClr val="000000"/>
                </a:solidFill>
              </a:rPr>
              <a:t>ni </a:t>
            </a:r>
            <a:r>
              <a:rPr lang="en">
                <a:solidFill>
                  <a:srgbClr val="000000"/>
                </a:solidFill>
              </a:rPr>
              <a:t>- The data cost – number of data points used to calculate the model update</a:t>
            </a:r>
            <a:endParaRPr>
              <a:solidFill>
                <a:srgbClr val="000000"/>
              </a:solidFill>
            </a:endParaRPr>
          </a:p>
          <a:p>
            <a:pPr indent="0" lvl="0" marL="457200" rtl="0" algn="l">
              <a:spcBef>
                <a:spcPts val="0"/>
              </a:spcBef>
              <a:spcAft>
                <a:spcPts val="0"/>
              </a:spcAft>
              <a:buNone/>
            </a:pPr>
            <a:r>
              <a:rPr b="1" lang="en">
                <a:solidFill>
                  <a:srgbClr val="000000"/>
                </a:solidFill>
              </a:rPr>
              <a:t>vi </a:t>
            </a:r>
            <a:r>
              <a:rPr lang="en">
                <a:solidFill>
                  <a:srgbClr val="000000"/>
                </a:solidFill>
              </a:rPr>
              <a:t>- The current version k of Tk</a:t>
            </a:r>
            <a:endParaRPr>
              <a:solidFill>
                <a:srgbClr val="000000"/>
              </a:solidFill>
            </a:endParaRPr>
          </a:p>
          <a:p>
            <a:pPr indent="0" lvl="0" marL="457200" rtl="0" algn="l">
              <a:spcBef>
                <a:spcPts val="0"/>
              </a:spcBef>
              <a:spcAft>
                <a:spcPts val="0"/>
              </a:spcAft>
              <a:buNone/>
            </a:pPr>
            <a:r>
              <a:rPr b="1" lang="en">
                <a:solidFill>
                  <a:srgbClr val="000000"/>
                </a:solidFill>
              </a:rPr>
              <a:t>v, r, s</a:t>
            </a:r>
            <a:r>
              <a:rPr lang="en">
                <a:solidFill>
                  <a:srgbClr val="000000"/>
                </a:solidFill>
              </a:rPr>
              <a:t>  - Signature of hash of the transaction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Parameter server aggregates all the updates from the devices and places them in the queue, in order to send them to the hyperledger fabric. </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Clr>
                <a:schemeClr val="dk1"/>
              </a:buClr>
              <a:buSzPts val="1100"/>
              <a:buFont typeface="Arial"/>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a:t>Preliminary Ideas (Design, Implementation) Cont</a:t>
            </a:r>
            <a:endParaRPr/>
          </a:p>
          <a:p>
            <a:pPr indent="0" lvl="0" marL="0" rtl="0" algn="l">
              <a:spcBef>
                <a:spcPts val="600"/>
              </a:spcBef>
              <a:spcAft>
                <a:spcPts val="0"/>
              </a:spcAft>
              <a:buNone/>
            </a:pPr>
            <a:r>
              <a:t/>
            </a:r>
            <a:endParaRPr/>
          </a:p>
        </p:txBody>
      </p:sp>
      <p:sp>
        <p:nvSpPr>
          <p:cNvPr id="117" name="Google Shape;117;p23"/>
          <p:cNvSpPr txBox="1"/>
          <p:nvPr>
            <p:ph idx="1" type="body"/>
          </p:nvPr>
        </p:nvSpPr>
        <p:spPr>
          <a:xfrm>
            <a:off x="311700" y="1152475"/>
            <a:ext cx="8614500" cy="3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Smart Contracts:</a:t>
            </a:r>
            <a:endParaRPr b="1">
              <a:solidFill>
                <a:srgbClr val="000000"/>
              </a:solidFill>
            </a:endParaRPr>
          </a:p>
          <a:p>
            <a:pPr indent="0" lvl="0" marL="0" rtl="0" algn="l">
              <a:spcBef>
                <a:spcPts val="1600"/>
              </a:spcBef>
              <a:spcAft>
                <a:spcPts val="0"/>
              </a:spcAft>
              <a:buNone/>
            </a:pPr>
            <a:r>
              <a:rPr b="1" lang="en">
                <a:solidFill>
                  <a:srgbClr val="000000"/>
                </a:solidFill>
              </a:rPr>
              <a:t>UploadGradient():</a:t>
            </a:r>
            <a:r>
              <a:rPr lang="en">
                <a:solidFill>
                  <a:srgbClr val="000000"/>
                </a:solidFill>
              </a:rPr>
              <a:t> Parameter server will be sending TransactionID, address of device(ai), </a:t>
            </a:r>
            <a:r>
              <a:rPr lang="en">
                <a:solidFill>
                  <a:srgbClr val="000000"/>
                </a:solidFill>
              </a:rPr>
              <a:t>Hash of training model weight updates, the data cost(ni), Signature of hash of the transaction to the hyperledger.</a:t>
            </a:r>
            <a:endParaRPr>
              <a:solidFill>
                <a:srgbClr val="000000"/>
              </a:solidFill>
            </a:endParaRPr>
          </a:p>
          <a:p>
            <a:pPr indent="0" lvl="0" marL="0" rtl="0" algn="l">
              <a:spcBef>
                <a:spcPts val="1600"/>
              </a:spcBef>
              <a:spcAft>
                <a:spcPts val="0"/>
              </a:spcAft>
              <a:buNone/>
            </a:pPr>
            <a:r>
              <a:rPr lang="en">
                <a:solidFill>
                  <a:srgbClr val="000000"/>
                </a:solidFill>
              </a:rPr>
              <a:t>After verification of the address of device, signature of hash of the transaction and other parameters hyperledger will create a block and calls the payment() smart contract.</a:t>
            </a:r>
            <a:endParaRPr>
              <a:solidFill>
                <a:srgbClr val="000000"/>
              </a:solidFill>
            </a:endParaRPr>
          </a:p>
          <a:p>
            <a:pPr indent="0" lvl="0" marL="0" rtl="0" algn="l">
              <a:spcBef>
                <a:spcPts val="1600"/>
              </a:spcBef>
              <a:spcAft>
                <a:spcPts val="0"/>
              </a:spcAft>
              <a:buNone/>
            </a:pPr>
            <a:r>
              <a:rPr b="1" lang="en">
                <a:solidFill>
                  <a:srgbClr val="000000"/>
                </a:solidFill>
              </a:rPr>
              <a:t>Payment():</a:t>
            </a:r>
            <a:r>
              <a:rPr lang="en">
                <a:solidFill>
                  <a:srgbClr val="000000"/>
                </a:solidFill>
              </a:rPr>
              <a:t>  Once a transaction from device Di ∈ D is validated, this Smart Contract is triggered to send payment proportional to the data cost ni to address ai.</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123" name="Google Shape;123;p24"/>
          <p:cNvPicPr preferRelativeResize="0"/>
          <p:nvPr/>
        </p:nvPicPr>
        <p:blipFill>
          <a:blip r:embed="rId3">
            <a:alphaModFix/>
          </a:blip>
          <a:stretch>
            <a:fillRect/>
          </a:stretch>
        </p:blipFill>
        <p:spPr>
          <a:xfrm>
            <a:off x="707250" y="1017725"/>
            <a:ext cx="7050876" cy="3976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above application can be hosted as a cloud service where multiple applications can use the service.</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[1] J. Koneny, H. B. McMahan, F. X. Yu, P. Richtrik, A. T. Suresh, and D. Bacon.“Federated learning: Strategies for improving communication efficiency”, arXiv preprint arXiv:1610.05492, 2016.</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[2] B. McMahan and D. Ramage, “Federated Learning: Collaborative machine learning without centralized training data”, Google Research Blog, 2017.</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[3]  I. Martinez, S. Francis and A. S. Hafid, "Record and Reward Federated Learning Contributions with Blockchain," 2019 International Conference on Cyber-Enabled Distributed Computing and Knowledge Discovery (CyberC), Guilin, China, 2019, pp. 50-57.</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[4] H. Kim, J. Park, M. Bennis, and S.-L. Kim. “On-device federated learning via blockchain and its latency analysis”, arXiv preprint arXiv:1808.03949, 2018.</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[5] J. Weng, J. Weng, J. Zhang, M. Li, Y. Zhang, and W. Luo, “Deepchain: Auditable and privacy-preserving deep learning with blockchain-based incentive”, Cryptology ePrint Archive, Report 2018/679, 2018</a:t>
            </a:r>
            <a:endParaRPr sz="1500">
              <a:solidFill>
                <a:schemeClr val="dk1"/>
              </a:solidFill>
            </a:endParaRPr>
          </a:p>
          <a:p>
            <a:pPr indent="0" lvl="0" marL="0" rtl="0" algn="l">
              <a:spcBef>
                <a:spcPts val="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Federated Learning is a distributed machine learning approach which enables model training on a large corpus of decentralised data</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can we reward the device which contributes more to the learning process of the model ?</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project aims to reward the device which contributes more data towards the learning of the central model using the </a:t>
            </a:r>
            <a:r>
              <a:rPr lang="en">
                <a:solidFill>
                  <a:schemeClr val="dk1"/>
                </a:solidFill>
              </a:rPr>
              <a:t>hyperledger</a:t>
            </a:r>
            <a:r>
              <a:rPr lang="en">
                <a:solidFill>
                  <a:schemeClr val="dk1"/>
                </a:solidFill>
              </a:rPr>
              <a:t> fabric.</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“Federated learning: Strategies for improving communication efficiency”[1]:</a:t>
            </a:r>
            <a:r>
              <a:rPr lang="en">
                <a:solidFill>
                  <a:schemeClr val="dk1"/>
                </a:solidFill>
              </a:rPr>
              <a:t>  Federated learning was initially proposed in this paper. The paper proposes to mitigate the issue of ownership and privacy of proprietary machine learning data.where an owner sends the training model to users who train on their local data and send back only the updated weights of the model. By doing this, a user never unveils his data to the owner, and keeps ownership of his data. A secondary result of this type of training is that users with sensitive data such as health care data are more likely to partake in the training, meaning the owner also receives more data to use for 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Related Work (cont)</a:t>
            </a:r>
            <a:endParaRPr/>
          </a:p>
          <a:p>
            <a:pPr indent="0" lvl="0" marL="0" rtl="0" algn="l">
              <a:spcBef>
                <a:spcPts val="0"/>
              </a:spcBef>
              <a:spcAft>
                <a:spcPts val="0"/>
              </a:spcAft>
              <a:buNone/>
            </a:pPr>
            <a:r>
              <a:rPr lang="en"/>
              <a:t>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On-device federated learning via blockchain and its latency analysis[4]:  </a:t>
            </a:r>
            <a:r>
              <a:rPr lang="en">
                <a:solidFill>
                  <a:schemeClr val="dk1"/>
                </a:solidFill>
              </a:rPr>
              <a:t>Blockchained FL (BlockFL) architecture proposed in this citation has the blockchain network which enables exchanging devices’ local model updates while verifying and providing their corresponding rewards. BlockFL overcomes the single point of failure problem and extends the range of its federation to untrustworthy devices in a public network. It has a validation process of the local training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payment to devices is left to the miner to pay ”out-of-pocket”, which is not a scalable solution.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Related Work (cont)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Deepchain: Auditable and privacy-preserving deep learning with blockchain-based incentive[5] : </a:t>
            </a:r>
            <a:r>
              <a:rPr lang="en">
                <a:solidFill>
                  <a:schemeClr val="dk1"/>
                </a:solidFill>
              </a:rPr>
              <a:t>This paper presents a distributed, secure, and fair deep learning framework named DeepChain to solve these problems. DeepChain provides a value-driven incentive mechanism based on blockchain to force the participants to behave correctly.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blockwise-BA consensus protocol proposed relies on cryptographically selecting a worker to create a block which is validated by a committee; this method relies on choosing an honest committee, and for the random algorithm to be negligibly close to perfectly random, both issues which may not be true in practice.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Related Work (cont)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Trustless machine learning contracts;evaluating and exchanging machine learning models on the ethereum blockchain[6]:</a:t>
            </a:r>
            <a:r>
              <a:rPr lang="en">
                <a:solidFill>
                  <a:schemeClr val="dk1"/>
                </a:solidFill>
              </a:rPr>
              <a:t> This paper proposed an Ethereum blockchain implementation of machine learning to reward users for producing trained models for organizers. Given an organizer’s published dataset and evaluation function, users compete to produce the first or the best training model that maximizes this evaluation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large problem that arises with this system is that all model evaluations are done on the blockchain which yields large gas costs; many users must each pay gas for their models to be evaluated, however only one or two users are paid 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Related Work (cont)</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Record and Reward Federated Learning Contributions with Blockchain[3]: </a:t>
            </a:r>
            <a:r>
              <a:rPr lang="en">
                <a:solidFill>
                  <a:schemeClr val="dk1"/>
                </a:solidFill>
              </a:rPr>
              <a:t>This project burrows some of the implementation ideas and concepts from this research paper.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04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a:t>Preliminary Ideas (Design, Implementation)</a:t>
            </a:r>
            <a:endParaRPr/>
          </a:p>
          <a:p>
            <a:pPr indent="0" lvl="0" marL="0" rtl="0" algn="l">
              <a:spcBef>
                <a:spcPts val="60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Implementation can be divided into two parts</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Federated Learning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Hyperledger fabric</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58125" y="16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a:t>Preliminary Ideas (Design, Implementation) Cont</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Federated Learning:</a:t>
            </a:r>
            <a:r>
              <a:rPr lang="en">
                <a:solidFill>
                  <a:srgbClr val="000000"/>
                </a:solidFill>
              </a:rPr>
              <a:t>Working on Simulation  of 1 parameter server and 2 devices. </a:t>
            </a:r>
            <a:endParaRPr>
              <a:solidFill>
                <a:srgbClr val="000000"/>
              </a:solidFill>
            </a:endParaRPr>
          </a:p>
          <a:p>
            <a:pPr indent="0" lvl="0" marL="0" rtl="0" algn="l">
              <a:lnSpc>
                <a:spcPct val="100000"/>
              </a:lnSpc>
              <a:spcBef>
                <a:spcPts val="1600"/>
              </a:spcBef>
              <a:spcAft>
                <a:spcPts val="0"/>
              </a:spcAft>
              <a:buNone/>
            </a:pPr>
            <a:r>
              <a:rPr b="1" lang="en">
                <a:solidFill>
                  <a:srgbClr val="000000"/>
                </a:solidFill>
              </a:rPr>
              <a:t>Data Set</a:t>
            </a:r>
            <a:r>
              <a:rPr lang="en">
                <a:solidFill>
                  <a:srgbClr val="000000"/>
                </a:solidFill>
              </a:rPr>
              <a:t>:  </a:t>
            </a:r>
            <a:r>
              <a:rPr lang="en">
                <a:solidFill>
                  <a:srgbClr val="000000"/>
                </a:solidFill>
                <a:highlight>
                  <a:srgbClr val="FFFFFF"/>
                </a:highlight>
              </a:rPr>
              <a:t>Fashion-MNIST: a Novel Image Dataset for Benchmarking Machine Learning Algorithms(</a:t>
            </a:r>
            <a:r>
              <a:rPr lang="en" u="sng">
                <a:solidFill>
                  <a:srgbClr val="000000"/>
                </a:solidFill>
                <a:hlinkClick r:id="rId3"/>
              </a:rPr>
              <a:t>https://arxiv.org/abs/1708.07747</a:t>
            </a: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b="1" lang="en">
                <a:solidFill>
                  <a:srgbClr val="000000"/>
                </a:solidFill>
              </a:rPr>
              <a:t>Installation dependencies:</a:t>
            </a:r>
            <a:endParaRPr b="1">
              <a:solidFill>
                <a:srgbClr val="000000"/>
              </a:solidFill>
            </a:endParaRPr>
          </a:p>
          <a:p>
            <a:pPr indent="0" lvl="0" marL="0" rtl="0" algn="l">
              <a:lnSpc>
                <a:spcPct val="100000"/>
              </a:lnSpc>
              <a:spcBef>
                <a:spcPts val="0"/>
              </a:spcBef>
              <a:spcAft>
                <a:spcPts val="0"/>
              </a:spcAft>
              <a:buNone/>
            </a:pPr>
            <a:r>
              <a:rPr lang="en">
                <a:solidFill>
                  <a:srgbClr val="000000"/>
                </a:solidFill>
              </a:rPr>
              <a:t>Python 3</a:t>
            </a:r>
            <a:endParaRPr>
              <a:solidFill>
                <a:srgbClr val="000000"/>
              </a:solidFill>
            </a:endParaRPr>
          </a:p>
          <a:p>
            <a:pPr indent="0" lvl="0" marL="0" rtl="0" algn="l">
              <a:lnSpc>
                <a:spcPct val="100000"/>
              </a:lnSpc>
              <a:spcBef>
                <a:spcPts val="0"/>
              </a:spcBef>
              <a:spcAft>
                <a:spcPts val="0"/>
              </a:spcAft>
              <a:buNone/>
            </a:pPr>
            <a:r>
              <a:rPr lang="en">
                <a:solidFill>
                  <a:srgbClr val="000000"/>
                </a:solidFill>
              </a:rPr>
              <a:t>TensorFlow - Federated</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b="1" lang="en">
                <a:solidFill>
                  <a:srgbClr val="000000"/>
                </a:solidFill>
              </a:rPr>
              <a:t>Hyperledger fabric: </a:t>
            </a:r>
            <a:r>
              <a:rPr lang="en">
                <a:solidFill>
                  <a:srgbClr val="000000"/>
                </a:solidFill>
              </a:rPr>
              <a:t>Going through tutorials on hyperledger fabric and trying to create the blockchain network for the same.</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0"/>
              </a:spcBef>
              <a:spcAft>
                <a:spcPts val="1600"/>
              </a:spcAft>
              <a:buClr>
                <a:schemeClr val="dk1"/>
              </a:buClr>
              <a:buSzPts val="1100"/>
              <a:buFont typeface="Arial"/>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