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002e82b0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002e82b0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002e82b0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002e82b0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002e82b00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002e82b0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002e82b00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002e82b0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002e82b00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002e82b0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002e82b00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002e82b00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002e82b00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002e82b00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002e82b00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002e82b00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002e82b00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002e82b00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002e82b00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002e82b00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002e82b0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002e82b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002e82b00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002e82b00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002e82b00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002e82b00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002e82b00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002e82b00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01e4309d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01e4309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002e82b00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002e82b00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002e82b0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002e82b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002e82b0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002e82b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02e82b0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02e82b0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002e82b0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002e82b0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002e82b00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002e82b0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002e82b0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002e82b0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002e82b0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002e82b0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wnload.pytorch.org/tutorial/data.zip"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Bounty Based Federated Learning of Neural Networks</a:t>
            </a:r>
            <a:endParaRPr sz="36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CSCI 5673</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Prashanth Thipparthi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 Payment criteria to the users ?</a:t>
            </a:r>
            <a:endParaRPr/>
          </a:p>
        </p:txBody>
      </p:sp>
      <p:sp>
        <p:nvSpPr>
          <p:cNvPr id="142" name="Google Shape;142;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How much is my data worth?</a:t>
            </a:r>
            <a:endParaRPr/>
          </a:p>
          <a:p>
            <a:pPr marL="457200" lvl="0" indent="-311150" algn="l" rtl="0">
              <a:spcBef>
                <a:spcPts val="0"/>
              </a:spcBef>
              <a:spcAft>
                <a:spcPts val="0"/>
              </a:spcAft>
              <a:buSzPts val="1300"/>
              <a:buChar char="●"/>
            </a:pPr>
            <a:r>
              <a:rPr lang="en"/>
              <a:t>How to fairly allocate the revenue generated by a ML model to the data contributors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Shapley Values from Co-operative Game theory</a:t>
            </a:r>
            <a:endParaRPr/>
          </a:p>
        </p:txBody>
      </p:sp>
      <p:sp>
        <p:nvSpPr>
          <p:cNvPr id="148" name="Google Shape;148;p23"/>
          <p:cNvSpPr txBox="1">
            <a:spLocks noGrp="1"/>
          </p:cNvSpPr>
          <p:nvPr>
            <p:ph type="body" idx="1"/>
          </p:nvPr>
        </p:nvSpPr>
        <p:spPr>
          <a:xfrm>
            <a:off x="311700" y="1152475"/>
            <a:ext cx="810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23"/>
          <p:cNvPicPr preferRelativeResize="0"/>
          <p:nvPr/>
        </p:nvPicPr>
        <p:blipFill>
          <a:blip r:embed="rId3">
            <a:alphaModFix/>
          </a:blip>
          <a:stretch>
            <a:fillRect/>
          </a:stretch>
        </p:blipFill>
        <p:spPr>
          <a:xfrm>
            <a:off x="334725" y="1181675"/>
            <a:ext cx="8023475" cy="338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Shapley Values: Example</a:t>
            </a:r>
            <a:endParaRPr/>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Amy, Bob, Rob share a taxi.</a:t>
            </a:r>
            <a:endParaRPr/>
          </a:p>
          <a:p>
            <a:pPr marL="457200" lvl="0" indent="-311150" algn="l" rtl="0">
              <a:spcBef>
                <a:spcPts val="1600"/>
              </a:spcBef>
              <a:spcAft>
                <a:spcPts val="0"/>
              </a:spcAft>
              <a:buSzPts val="1300"/>
              <a:buChar char="●"/>
            </a:pPr>
            <a:r>
              <a:rPr lang="en"/>
              <a:t>It costs Amy $6 to get home</a:t>
            </a:r>
            <a:endParaRPr/>
          </a:p>
          <a:p>
            <a:pPr marL="457200" lvl="0" indent="-311150" algn="l" rtl="0">
              <a:spcBef>
                <a:spcPts val="0"/>
              </a:spcBef>
              <a:spcAft>
                <a:spcPts val="0"/>
              </a:spcAft>
              <a:buSzPts val="1300"/>
              <a:buChar char="●"/>
            </a:pPr>
            <a:r>
              <a:rPr lang="en"/>
              <a:t>It costs Bob $12 to get home</a:t>
            </a:r>
            <a:endParaRPr/>
          </a:p>
          <a:p>
            <a:pPr marL="457200" lvl="0" indent="-311150" algn="l" rtl="0">
              <a:spcBef>
                <a:spcPts val="0"/>
              </a:spcBef>
              <a:spcAft>
                <a:spcPts val="0"/>
              </a:spcAft>
              <a:buSzPts val="1300"/>
              <a:buChar char="●"/>
            </a:pPr>
            <a:r>
              <a:rPr lang="en"/>
              <a:t>It costs Rob $42 to get home</a:t>
            </a:r>
            <a:endParaRPr/>
          </a:p>
        </p:txBody>
      </p:sp>
      <p:pic>
        <p:nvPicPr>
          <p:cNvPr id="156" name="Google Shape;156;p24"/>
          <p:cNvPicPr preferRelativeResize="0"/>
          <p:nvPr/>
        </p:nvPicPr>
        <p:blipFill>
          <a:blip r:embed="rId3">
            <a:alphaModFix/>
          </a:blip>
          <a:stretch>
            <a:fillRect/>
          </a:stretch>
        </p:blipFill>
        <p:spPr>
          <a:xfrm>
            <a:off x="521513" y="3398050"/>
            <a:ext cx="7629525" cy="156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Shapley Values: Example (Cont)</a:t>
            </a:r>
            <a:endParaRPr/>
          </a:p>
        </p:txBody>
      </p:sp>
      <p:sp>
        <p:nvSpPr>
          <p:cNvPr id="162" name="Google Shape;162;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Contributions:</a:t>
            </a:r>
            <a:endParaRPr/>
          </a:p>
          <a:p>
            <a:pPr marL="0" lvl="0" indent="0" algn="l" rtl="0">
              <a:spcBef>
                <a:spcPts val="1600"/>
              </a:spcBef>
              <a:spcAft>
                <a:spcPts val="0"/>
              </a:spcAft>
              <a:buNone/>
            </a:pPr>
            <a:r>
              <a:rPr lang="en"/>
              <a:t>       S                  V(S)</a:t>
            </a:r>
            <a:endParaRPr/>
          </a:p>
          <a:p>
            <a:pPr marL="457200" lvl="0" indent="-311150" algn="l" rtl="0">
              <a:spcBef>
                <a:spcPts val="1600"/>
              </a:spcBef>
              <a:spcAft>
                <a:spcPts val="0"/>
              </a:spcAft>
              <a:buSzPts val="1300"/>
              <a:buChar char="●"/>
            </a:pPr>
            <a:r>
              <a:rPr lang="en"/>
              <a:t>{A}               	6</a:t>
            </a:r>
            <a:endParaRPr/>
          </a:p>
          <a:p>
            <a:pPr marL="457200" lvl="0" indent="-311150" algn="l" rtl="0">
              <a:spcBef>
                <a:spcPts val="0"/>
              </a:spcBef>
              <a:spcAft>
                <a:spcPts val="0"/>
              </a:spcAft>
              <a:buSzPts val="1300"/>
              <a:buChar char="●"/>
            </a:pPr>
            <a:r>
              <a:rPr lang="en"/>
              <a:t>{B}		12</a:t>
            </a:r>
            <a:endParaRPr/>
          </a:p>
          <a:p>
            <a:pPr marL="457200" lvl="0" indent="-311150" algn="l" rtl="0">
              <a:spcBef>
                <a:spcPts val="0"/>
              </a:spcBef>
              <a:spcAft>
                <a:spcPts val="0"/>
              </a:spcAft>
              <a:buSzPts val="1300"/>
              <a:buChar char="●"/>
            </a:pPr>
            <a:r>
              <a:rPr lang="en"/>
              <a:t>{C} 		42</a:t>
            </a:r>
            <a:endParaRPr/>
          </a:p>
          <a:p>
            <a:pPr marL="457200" lvl="0" indent="-311150" algn="l" rtl="0">
              <a:spcBef>
                <a:spcPts val="0"/>
              </a:spcBef>
              <a:spcAft>
                <a:spcPts val="0"/>
              </a:spcAft>
              <a:buSzPts val="1300"/>
              <a:buChar char="●"/>
            </a:pPr>
            <a:r>
              <a:rPr lang="en"/>
              <a:t>{A,B}		12</a:t>
            </a:r>
            <a:endParaRPr/>
          </a:p>
          <a:p>
            <a:pPr marL="457200" lvl="0" indent="-311150" algn="l" rtl="0">
              <a:spcBef>
                <a:spcPts val="0"/>
              </a:spcBef>
              <a:spcAft>
                <a:spcPts val="0"/>
              </a:spcAft>
              <a:buSzPts val="1300"/>
              <a:buChar char="●"/>
            </a:pPr>
            <a:r>
              <a:rPr lang="en"/>
              <a:t>{A,C}		42</a:t>
            </a:r>
            <a:endParaRPr/>
          </a:p>
          <a:p>
            <a:pPr marL="457200" lvl="0" indent="-311150" algn="l" rtl="0">
              <a:spcBef>
                <a:spcPts val="0"/>
              </a:spcBef>
              <a:spcAft>
                <a:spcPts val="0"/>
              </a:spcAft>
              <a:buSzPts val="1300"/>
              <a:buChar char="●"/>
            </a:pPr>
            <a:r>
              <a:rPr lang="en"/>
              <a:t>{B,C}		42</a:t>
            </a:r>
            <a:endParaRPr/>
          </a:p>
          <a:p>
            <a:pPr marL="457200" lvl="0" indent="-311150" algn="l" rtl="0">
              <a:spcBef>
                <a:spcPts val="0"/>
              </a:spcBef>
              <a:spcAft>
                <a:spcPts val="0"/>
              </a:spcAft>
              <a:buSzPts val="1300"/>
              <a:buChar char="●"/>
            </a:pPr>
            <a:r>
              <a:rPr lang="en"/>
              <a:t>{A, B,C}	42</a:t>
            </a:r>
            <a:endParaRPr/>
          </a:p>
          <a:p>
            <a:pPr marL="0" lvl="0" indent="0" algn="l" rtl="0">
              <a:spcBef>
                <a:spcPts val="1600"/>
              </a:spcBef>
              <a:spcAft>
                <a:spcPts val="1600"/>
              </a:spcAft>
              <a:buClr>
                <a:schemeClr val="dk1"/>
              </a:buClr>
              <a:buSzPts val="1100"/>
              <a:buFont typeface="Arial"/>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Shapley Values: Example (Cont)</a:t>
            </a:r>
            <a:endParaRPr/>
          </a:p>
        </p:txBody>
      </p:sp>
      <p:sp>
        <p:nvSpPr>
          <p:cNvPr id="168" name="Google Shape;168;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Shapley value calculation:</a:t>
            </a:r>
            <a:endParaRPr b="1"/>
          </a:p>
          <a:p>
            <a:pPr marL="0" lvl="0" indent="457200" algn="l" rtl="0">
              <a:spcBef>
                <a:spcPts val="1600"/>
              </a:spcBef>
              <a:spcAft>
                <a:spcPts val="0"/>
              </a:spcAft>
              <a:buNone/>
            </a:pPr>
            <a:r>
              <a:rPr lang="en"/>
              <a:t>π	            Amy		Bob		Rob</a:t>
            </a:r>
            <a:endParaRPr/>
          </a:p>
          <a:p>
            <a:pPr marL="457200" lvl="0" indent="-311150" algn="l" rtl="0">
              <a:spcBef>
                <a:spcPts val="1600"/>
              </a:spcBef>
              <a:spcAft>
                <a:spcPts val="0"/>
              </a:spcAft>
              <a:buSzPts val="1300"/>
              <a:buChar char="●"/>
            </a:pPr>
            <a:r>
              <a:rPr lang="en"/>
              <a:t>(A,B,C) 		6		6		30</a:t>
            </a:r>
            <a:endParaRPr/>
          </a:p>
          <a:p>
            <a:pPr marL="457200" lvl="0" indent="-311150" algn="l" rtl="0">
              <a:spcBef>
                <a:spcPts val="0"/>
              </a:spcBef>
              <a:spcAft>
                <a:spcPts val="0"/>
              </a:spcAft>
              <a:buSzPts val="1300"/>
              <a:buChar char="●"/>
            </a:pPr>
            <a:r>
              <a:rPr lang="en"/>
              <a:t>(A,C,B)		6		0		36</a:t>
            </a:r>
            <a:endParaRPr/>
          </a:p>
          <a:p>
            <a:pPr marL="457200" lvl="0" indent="-311150" algn="l" rtl="0">
              <a:spcBef>
                <a:spcPts val="0"/>
              </a:spcBef>
              <a:spcAft>
                <a:spcPts val="0"/>
              </a:spcAft>
              <a:buSzPts val="1300"/>
              <a:buChar char="●"/>
            </a:pPr>
            <a:r>
              <a:rPr lang="en"/>
              <a:t>(B,A,C)		0		12		30</a:t>
            </a:r>
            <a:endParaRPr/>
          </a:p>
          <a:p>
            <a:pPr marL="457200" lvl="0" indent="-311150" algn="l" rtl="0">
              <a:spcBef>
                <a:spcPts val="0"/>
              </a:spcBef>
              <a:spcAft>
                <a:spcPts val="0"/>
              </a:spcAft>
              <a:buSzPts val="1300"/>
              <a:buChar char="●"/>
            </a:pPr>
            <a:r>
              <a:rPr lang="en"/>
              <a:t>(B,C,A)		0		12		30</a:t>
            </a:r>
            <a:endParaRPr/>
          </a:p>
          <a:p>
            <a:pPr marL="457200" lvl="0" indent="-311150" algn="l" rtl="0">
              <a:spcBef>
                <a:spcPts val="0"/>
              </a:spcBef>
              <a:spcAft>
                <a:spcPts val="0"/>
              </a:spcAft>
              <a:buSzPts val="1300"/>
              <a:buChar char="●"/>
            </a:pPr>
            <a:r>
              <a:rPr lang="en"/>
              <a:t>(C,A,B)		0		0		42</a:t>
            </a:r>
            <a:endParaRPr/>
          </a:p>
          <a:p>
            <a:pPr marL="457200" lvl="0" indent="-311150" algn="l" rtl="0">
              <a:spcBef>
                <a:spcPts val="0"/>
              </a:spcBef>
              <a:spcAft>
                <a:spcPts val="0"/>
              </a:spcAft>
              <a:buSzPts val="1300"/>
              <a:buChar char="●"/>
            </a:pPr>
            <a:r>
              <a:rPr lang="en"/>
              <a:t>(C,B,A)		0		0		42</a:t>
            </a:r>
            <a:endParaRPr/>
          </a:p>
          <a:p>
            <a:pPr marL="457200" lvl="0" indent="0" algn="l" rtl="0">
              <a:spcBef>
                <a:spcPts val="1600"/>
              </a:spcBef>
              <a:spcAft>
                <a:spcPts val="1600"/>
              </a:spcAft>
              <a:buNone/>
            </a:pPr>
            <a:r>
              <a:rPr lang="en"/>
              <a:t>Φ			2		5		32				</a:t>
            </a:r>
            <a:endParaRPr/>
          </a:p>
        </p:txBody>
      </p:sp>
      <p:pic>
        <p:nvPicPr>
          <p:cNvPr id="169" name="Google Shape;169;p26"/>
          <p:cNvPicPr preferRelativeResize="0"/>
          <p:nvPr/>
        </p:nvPicPr>
        <p:blipFill>
          <a:blip r:embed="rId3">
            <a:alphaModFix/>
          </a:blip>
          <a:stretch>
            <a:fillRect/>
          </a:stretch>
        </p:blipFill>
        <p:spPr>
          <a:xfrm>
            <a:off x="4571999" y="2193125"/>
            <a:ext cx="4361251" cy="75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Architecture to calculate Shapley Values in Blockchain</a:t>
            </a:r>
            <a:endParaRPr sz="2400"/>
          </a:p>
        </p:txBody>
      </p:sp>
      <p:sp>
        <p:nvSpPr>
          <p:cNvPr id="175" name="Google Shape;175;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6" name="Google Shape;176;p27"/>
          <p:cNvPicPr preferRelativeResize="0"/>
          <p:nvPr/>
        </p:nvPicPr>
        <p:blipFill>
          <a:blip r:embed="rId3">
            <a:alphaModFix/>
          </a:blip>
          <a:stretch>
            <a:fillRect/>
          </a:stretch>
        </p:blipFill>
        <p:spPr>
          <a:xfrm>
            <a:off x="311700" y="1152475"/>
            <a:ext cx="8520601" cy="354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Architecture</a:t>
            </a:r>
            <a:endParaRPr/>
          </a:p>
        </p:txBody>
      </p:sp>
      <p:pic>
        <p:nvPicPr>
          <p:cNvPr id="182" name="Google Shape;182;p28"/>
          <p:cNvPicPr preferRelativeResize="0"/>
          <p:nvPr/>
        </p:nvPicPr>
        <p:blipFill>
          <a:blip r:embed="rId3">
            <a:alphaModFix/>
          </a:blip>
          <a:stretch>
            <a:fillRect/>
          </a:stretch>
        </p:blipFill>
        <p:spPr>
          <a:xfrm>
            <a:off x="2119300" y="1853838"/>
            <a:ext cx="4905375" cy="269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Architecture (Cont)</a:t>
            </a:r>
            <a:endParaRPr/>
          </a:p>
        </p:txBody>
      </p:sp>
      <p:sp>
        <p:nvSpPr>
          <p:cNvPr id="188" name="Google Shape;188;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two networks of participants in the system:</a:t>
            </a:r>
            <a:endParaRPr/>
          </a:p>
          <a:p>
            <a:pPr marL="457200" lvl="0" indent="-311150" algn="l" rtl="0">
              <a:spcBef>
                <a:spcPts val="1600"/>
              </a:spcBef>
              <a:spcAft>
                <a:spcPts val="0"/>
              </a:spcAft>
              <a:buSzPts val="1300"/>
              <a:buChar char="●"/>
            </a:pPr>
            <a:r>
              <a:rPr lang="en"/>
              <a:t>FL network</a:t>
            </a:r>
            <a:endParaRPr/>
          </a:p>
          <a:p>
            <a:pPr marL="457200" lvl="0" indent="-311150" algn="l" rtl="0">
              <a:spcBef>
                <a:spcPts val="0"/>
              </a:spcBef>
              <a:spcAft>
                <a:spcPts val="0"/>
              </a:spcAft>
              <a:buSzPts val="1300"/>
              <a:buChar char="●"/>
            </a:pPr>
            <a:r>
              <a:rPr lang="en"/>
              <a:t>peer-to-peer blockchain network</a:t>
            </a:r>
            <a:endParaRPr/>
          </a:p>
          <a:p>
            <a:pPr marL="457200" lvl="0" indent="-311150" algn="l" rtl="0">
              <a:spcBef>
                <a:spcPts val="0"/>
              </a:spcBef>
              <a:spcAft>
                <a:spcPts val="0"/>
              </a:spcAft>
              <a:buSzPts val="1300"/>
              <a:buChar char="●"/>
            </a:pPr>
            <a:r>
              <a:rPr lang="en"/>
              <a:t> A FL model requester or FL training task requester refers to the entities who need to train an FL network and with a budget of V . In the FL network, there is a centralized server, FL server, in coordinating the executing of model training and receiving payment V from FL model requester.</a:t>
            </a:r>
            <a:endParaRPr/>
          </a:p>
          <a:p>
            <a:pPr marL="457200" lvl="0" indent="-311150" algn="l" rtl="0">
              <a:spcBef>
                <a:spcPts val="0"/>
              </a:spcBef>
              <a:spcAft>
                <a:spcPts val="0"/>
              </a:spcAft>
              <a:buSzPts val="1300"/>
              <a:buChar char="●"/>
            </a:pPr>
            <a:r>
              <a:rPr lang="en"/>
              <a:t>The distributed data owners, called as FL clients, participate in a collaborative training task and receive a payment V.</a:t>
            </a: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Proposed Architecture (Cont)</a:t>
            </a:r>
            <a:endParaRPr/>
          </a:p>
        </p:txBody>
      </p:sp>
      <p:sp>
        <p:nvSpPr>
          <p:cNvPr id="194" name="Google Shape;194;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FL server plays three roles.</a:t>
            </a:r>
            <a:endParaRPr/>
          </a:p>
          <a:p>
            <a:pPr marL="457200" lvl="0" indent="-311150" algn="l" rtl="0">
              <a:spcBef>
                <a:spcPts val="1600"/>
              </a:spcBef>
              <a:spcAft>
                <a:spcPts val="0"/>
              </a:spcAft>
              <a:buSzPts val="1300"/>
              <a:buChar char="●"/>
            </a:pPr>
            <a:r>
              <a:rPr lang="en"/>
              <a:t>Firstly, it publishes a training task to FL clients with price TrainPrice</a:t>
            </a:r>
            <a:endParaRPr/>
          </a:p>
          <a:p>
            <a:pPr marL="457200" lvl="0" indent="-311150" algn="l" rtl="0">
              <a:spcBef>
                <a:spcPts val="0"/>
              </a:spcBef>
              <a:spcAft>
                <a:spcPts val="0"/>
              </a:spcAft>
              <a:buSzPts val="1300"/>
              <a:buChar char="●"/>
            </a:pPr>
            <a:r>
              <a:rPr lang="en"/>
              <a:t>Secondly, it aggregates local updates through a secure aggregation protocol and earns a computation payment (ComPrice).</a:t>
            </a:r>
            <a:endParaRPr/>
          </a:p>
          <a:p>
            <a:pPr marL="457200" lvl="0" indent="-311150" algn="l" rtl="0">
              <a:spcBef>
                <a:spcPts val="0"/>
              </a:spcBef>
              <a:spcAft>
                <a:spcPts val="0"/>
              </a:spcAft>
              <a:buSzPts val="1300"/>
              <a:buChar char="●"/>
            </a:pPr>
            <a:r>
              <a:rPr lang="en"/>
              <a:t>Thirdly, it transfer a processing fee SapPrice to the blockchain network to enlist its members help in calculating the FL model.</a:t>
            </a:r>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Proposed Architecture (Cont)</a:t>
            </a:r>
            <a:endParaRPr/>
          </a:p>
        </p:txBody>
      </p:sp>
      <p:sp>
        <p:nvSpPr>
          <p:cNvPr id="200" name="Google Shape;200;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total payment of the task (TrainPrice+ComPrice+SapPrice) should be not greater than V in order to sustain payment balance without relying on external transfer of values into this system.</a:t>
            </a:r>
            <a:endParaRPr/>
          </a:p>
          <a:p>
            <a:pPr marL="457200" lvl="0" indent="-311150" algn="l" rtl="0">
              <a:spcBef>
                <a:spcPts val="0"/>
              </a:spcBef>
              <a:spcAft>
                <a:spcPts val="0"/>
              </a:spcAft>
              <a:buSzPts val="1300"/>
              <a:buChar char="●"/>
            </a:pPr>
            <a:r>
              <a:rPr lang="en"/>
              <a:t>After each global model update, the FL server publishes a task to calculate the contribution by each FL client. The consensus nodes in blockchain network then collaboratively calculate SVs, and the block winner receives a payment of SapPrice.</a:t>
            </a:r>
            <a:endParaRPr/>
          </a:p>
          <a:p>
            <a:pPr marL="457200" lvl="0" indent="-311150" algn="l" rtl="0">
              <a:spcBef>
                <a:spcPts val="0"/>
              </a:spcBef>
              <a:spcAft>
                <a:spcPts val="0"/>
              </a:spcAft>
              <a:buSzPts val="1300"/>
              <a:buChar char="●"/>
            </a:pPr>
            <a:r>
              <a:rPr lang="en"/>
              <a:t> The winner then divides ComPrice+TrainPrice to FL clients according to their respective SVs by creating transactions in the blockchain</a:t>
            </a:r>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Problem Statement</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434343"/>
              </a:buClr>
              <a:buSzPts val="1300"/>
              <a:buChar char="●"/>
            </a:pPr>
            <a:r>
              <a:rPr lang="en">
                <a:solidFill>
                  <a:srgbClr val="434343"/>
                </a:solidFill>
              </a:rPr>
              <a:t>Federated Learning is a distributed machine learning approach which enables model training on a large corpus of decentralised data</a:t>
            </a:r>
            <a:endParaRPr>
              <a:solidFill>
                <a:srgbClr val="434343"/>
              </a:solidFill>
            </a:endParaRPr>
          </a:p>
          <a:p>
            <a:pPr marL="457200" lvl="0" indent="0" algn="l" rtl="0">
              <a:spcBef>
                <a:spcPts val="0"/>
              </a:spcBef>
              <a:spcAft>
                <a:spcPts val="0"/>
              </a:spcAft>
              <a:buClr>
                <a:schemeClr val="dk1"/>
              </a:buClr>
              <a:buSzPts val="1100"/>
              <a:buFont typeface="Arial"/>
              <a:buNone/>
            </a:pPr>
            <a:endParaRPr>
              <a:solidFill>
                <a:srgbClr val="434343"/>
              </a:solidFill>
            </a:endParaRPr>
          </a:p>
          <a:p>
            <a:pPr marL="457200" lvl="0" indent="-311150" algn="l" rtl="0">
              <a:spcBef>
                <a:spcPts val="0"/>
              </a:spcBef>
              <a:spcAft>
                <a:spcPts val="0"/>
              </a:spcAft>
              <a:buClr>
                <a:srgbClr val="434343"/>
              </a:buClr>
              <a:buSzPts val="1300"/>
              <a:buChar char="●"/>
            </a:pPr>
            <a:r>
              <a:rPr lang="en">
                <a:solidFill>
                  <a:srgbClr val="434343"/>
                </a:solidFill>
              </a:rPr>
              <a:t>How can we reward the device which contributes more to the learning process of the model ?</a:t>
            </a:r>
            <a:endParaRPr>
              <a:solidFill>
                <a:srgbClr val="434343"/>
              </a:solidFill>
            </a:endParaRPr>
          </a:p>
          <a:p>
            <a:pPr marL="457200" lvl="0" indent="0" algn="l" rtl="0">
              <a:spcBef>
                <a:spcPts val="0"/>
              </a:spcBef>
              <a:spcAft>
                <a:spcPts val="0"/>
              </a:spcAft>
              <a:buClr>
                <a:schemeClr val="dk1"/>
              </a:buClr>
              <a:buSzPts val="1100"/>
              <a:buFont typeface="Arial"/>
              <a:buNone/>
            </a:pPr>
            <a:endParaRPr>
              <a:solidFill>
                <a:srgbClr val="434343"/>
              </a:solidFill>
            </a:endParaRPr>
          </a:p>
          <a:p>
            <a:pPr marL="457200" lvl="0" indent="-311150" algn="l" rtl="0">
              <a:spcBef>
                <a:spcPts val="0"/>
              </a:spcBef>
              <a:spcAft>
                <a:spcPts val="0"/>
              </a:spcAft>
              <a:buClr>
                <a:srgbClr val="434343"/>
              </a:buClr>
              <a:buSzPts val="1300"/>
              <a:buChar char="●"/>
            </a:pPr>
            <a:r>
              <a:rPr lang="en">
                <a:solidFill>
                  <a:srgbClr val="434343"/>
                </a:solidFill>
              </a:rPr>
              <a:t>This project aims to reward the device which contributes more data towards the learning of the central model using the blockchain.</a:t>
            </a:r>
            <a:endParaRPr>
              <a:solidFill>
                <a:srgbClr val="434343"/>
              </a:solidFill>
            </a:endParaRPr>
          </a:p>
          <a:p>
            <a:pPr marL="457200" lvl="0" indent="-311150" algn="l" rtl="0">
              <a:spcBef>
                <a:spcPts val="0"/>
              </a:spcBef>
              <a:spcAft>
                <a:spcPts val="0"/>
              </a:spcAft>
              <a:buClr>
                <a:srgbClr val="434343"/>
              </a:buClr>
              <a:buSzPts val="1300"/>
              <a:buChar char="●"/>
            </a:pPr>
            <a:r>
              <a:rPr lang="en">
                <a:solidFill>
                  <a:srgbClr val="434343"/>
                </a:solidFill>
              </a:rPr>
              <a:t>Experimental project to bring together both the distributed technologies.</a:t>
            </a:r>
            <a:endParaRPr>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Source Projects:</a:t>
            </a:r>
            <a:endParaRPr/>
          </a:p>
        </p:txBody>
      </p:sp>
      <p:sp>
        <p:nvSpPr>
          <p:cNvPr id="206" name="Google Shape;206;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Ocean Protocol:</a:t>
            </a:r>
            <a:endParaRPr b="1"/>
          </a:p>
          <a:p>
            <a:pPr marL="457200" lvl="0" indent="-311150" algn="l" rtl="0">
              <a:spcBef>
                <a:spcPts val="1600"/>
              </a:spcBef>
              <a:spcAft>
                <a:spcPts val="0"/>
              </a:spcAft>
              <a:buSzPts val="1300"/>
              <a:buChar char="●"/>
            </a:pPr>
            <a:r>
              <a:rPr lang="en"/>
              <a:t>Connecting </a:t>
            </a:r>
            <a:r>
              <a:rPr lang="en" b="1"/>
              <a:t>Data haves</a:t>
            </a:r>
            <a:r>
              <a:rPr lang="en"/>
              <a:t> with </a:t>
            </a:r>
            <a:r>
              <a:rPr lang="en" b="1"/>
              <a:t>AI haves</a:t>
            </a:r>
            <a:r>
              <a:rPr lang="en"/>
              <a:t>.</a:t>
            </a:r>
            <a:endParaRPr/>
          </a:p>
          <a:p>
            <a:pPr marL="457200" lvl="0" indent="-311150" algn="l" rtl="0">
              <a:spcBef>
                <a:spcPts val="0"/>
              </a:spcBef>
              <a:spcAft>
                <a:spcPts val="0"/>
              </a:spcAft>
              <a:buSzPts val="1300"/>
              <a:buChar char="●"/>
            </a:pPr>
            <a:r>
              <a:rPr lang="en"/>
              <a:t>A Decentralized Data Exchange Protocol to Unlock Data for AI.</a:t>
            </a:r>
            <a:endParaRPr/>
          </a:p>
          <a:p>
            <a:pPr marL="457200" lvl="0" indent="-311150" algn="l" rtl="0">
              <a:spcBef>
                <a:spcPts val="0"/>
              </a:spcBef>
              <a:spcAft>
                <a:spcPts val="0"/>
              </a:spcAft>
              <a:buSzPts val="1300"/>
              <a:buChar char="●"/>
            </a:pPr>
            <a:r>
              <a:rPr lang="en"/>
              <a:t>Goal of Ocean Protocol is kickstarting a Data Economy by breaking down data silos and equalizing access to data for all.</a:t>
            </a:r>
            <a:endParaRPr/>
          </a:p>
          <a:p>
            <a:pPr marL="457200" lvl="0" indent="-311150" algn="l" rtl="0">
              <a:spcBef>
                <a:spcPts val="0"/>
              </a:spcBef>
              <a:spcAft>
                <a:spcPts val="0"/>
              </a:spcAft>
              <a:buSzPts val="1300"/>
              <a:buChar char="●"/>
            </a:pPr>
            <a:r>
              <a:rPr lang="en"/>
              <a:t>Transactions on the network happens with the "Ocean coin"</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Open Source Projects:</a:t>
            </a:r>
            <a:endParaRPr/>
          </a:p>
          <a:p>
            <a:pPr marL="0" lvl="0" indent="0" algn="l" rtl="0">
              <a:spcBef>
                <a:spcPts val="0"/>
              </a:spcBef>
              <a:spcAft>
                <a:spcPts val="0"/>
              </a:spcAft>
              <a:buNone/>
            </a:pPr>
            <a:endParaRPr/>
          </a:p>
        </p:txBody>
      </p:sp>
      <p:sp>
        <p:nvSpPr>
          <p:cNvPr id="212" name="Google Shape;212;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PyGrid: </a:t>
            </a:r>
            <a:endParaRPr b="1"/>
          </a:p>
          <a:p>
            <a:pPr marL="457200" lvl="0" indent="-311150" algn="l" rtl="0">
              <a:spcBef>
                <a:spcPts val="1600"/>
              </a:spcBef>
              <a:spcAft>
                <a:spcPts val="0"/>
              </a:spcAft>
              <a:buSzPts val="1300"/>
              <a:buChar char="●"/>
            </a:pPr>
            <a:r>
              <a:rPr lang="en"/>
              <a:t>PyGrid is a peer-to-peer network of data owners and data scientists who can collectively train AI models using PySyft.</a:t>
            </a:r>
            <a:endParaRPr/>
          </a:p>
          <a:p>
            <a:pPr marL="457200" lvl="0" indent="-311150" algn="l" rtl="0">
              <a:spcBef>
                <a:spcPts val="0"/>
              </a:spcBef>
              <a:spcAft>
                <a:spcPts val="0"/>
              </a:spcAft>
              <a:buSzPts val="1300"/>
              <a:buChar char="●"/>
            </a:pPr>
            <a:r>
              <a:rPr lang="en"/>
              <a:t>On PyGrid users can search for a dataset which is available on the network, if users choose to share it.</a:t>
            </a:r>
            <a:endParaRPr/>
          </a:p>
          <a:p>
            <a:pPr marL="457200" lvl="0" indent="-311150" algn="l" rtl="0">
              <a:spcBef>
                <a:spcPts val="0"/>
              </a:spcBef>
              <a:spcAft>
                <a:spcPts val="0"/>
              </a:spcAft>
              <a:buSzPts val="1300"/>
              <a:buChar char="●"/>
            </a:pPr>
            <a:r>
              <a:rPr lang="en"/>
              <a:t>To preserve the privacy of data, users can choose various levels of noise to be added to your data while sharing.</a:t>
            </a:r>
            <a:endParaRPr/>
          </a:p>
          <a:p>
            <a:pPr marL="0" lvl="0" indent="0" algn="l" rtl="0">
              <a:spcBef>
                <a:spcPts val="1600"/>
              </a:spcBef>
              <a:spcAft>
                <a:spcPts val="1600"/>
              </a:spcAft>
              <a:buNone/>
            </a:pPr>
            <a:r>
              <a:rPr lang="en"/>
              <a:t>Other projects: TensorFlow Federated, PyTorch distributed.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 and Conclusions.	</a:t>
            </a:r>
            <a:endParaRPr/>
          </a:p>
        </p:txBody>
      </p:sp>
      <p:sp>
        <p:nvSpPr>
          <p:cNvPr id="218" name="Google Shape;218;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Reduce the computational cost of data evaluation by enhancing Shapley value calculation by utilising the approximation algorithms.</a:t>
            </a:r>
            <a:endParaRPr/>
          </a:p>
          <a:p>
            <a:pPr marL="457200" lvl="0" indent="-311150" algn="l" rtl="0">
              <a:spcBef>
                <a:spcPts val="0"/>
              </a:spcBef>
              <a:spcAft>
                <a:spcPts val="0"/>
              </a:spcAft>
              <a:buSzPts val="1300"/>
              <a:buChar char="●"/>
            </a:pPr>
            <a:r>
              <a:rPr lang="en"/>
              <a:t>Exploring data sharing protocols  on a decentralised AI network so that AI can be democratised.</a:t>
            </a:r>
            <a:endParaRPr/>
          </a:p>
          <a:p>
            <a:pPr marL="457200" lvl="0" indent="-311150" algn="l" rtl="0">
              <a:spcBef>
                <a:spcPts val="0"/>
              </a:spcBef>
              <a:spcAft>
                <a:spcPts val="0"/>
              </a:spcAft>
              <a:buSzPts val="1300"/>
              <a:buChar char="●"/>
            </a:pPr>
            <a:r>
              <a:rPr lang="en"/>
              <a:t>From the above related research work and experiments, we can conclude that there is a good feasibility for the above project to implemented in a full scale with added enhancements of data valuation.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is a combined project for two courses by single student.</a:t>
            </a:r>
            <a:endParaRPr/>
          </a:p>
          <a:p>
            <a:pPr marL="0" lvl="0" indent="0" algn="l" rtl="0">
              <a:spcBef>
                <a:spcPts val="1600"/>
              </a:spcBef>
              <a:spcAft>
                <a:spcPts val="0"/>
              </a:spcAft>
              <a:buNone/>
            </a:pPr>
            <a:r>
              <a:rPr lang="en"/>
              <a:t>Courses are :</a:t>
            </a:r>
            <a:endParaRPr/>
          </a:p>
          <a:p>
            <a:pPr marL="0" lvl="0" indent="0" algn="l" rtl="0">
              <a:spcBef>
                <a:spcPts val="1600"/>
              </a:spcBef>
              <a:spcAft>
                <a:spcPts val="0"/>
              </a:spcAft>
              <a:buNone/>
            </a:pPr>
            <a:r>
              <a:rPr lang="en"/>
              <a:t>CSCI 5922</a:t>
            </a:r>
            <a:endParaRPr/>
          </a:p>
          <a:p>
            <a:pPr marL="0" lvl="0" indent="0" algn="l" rtl="0">
              <a:spcBef>
                <a:spcPts val="1600"/>
              </a:spcBef>
              <a:spcAft>
                <a:spcPts val="1600"/>
              </a:spcAft>
              <a:buNone/>
            </a:pPr>
            <a:r>
              <a:rPr lang="en"/>
              <a:t>CSCI 5673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1600"/>
              </a:spcAft>
              <a:buNone/>
            </a:pPr>
            <a:r>
              <a:rPr lang="en" sz="6000"/>
              <a:t>Thank you !</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work</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Federated learning: Strategies for improving communication efficiency[1]:</a:t>
            </a:r>
            <a:r>
              <a:rPr lang="en">
                <a:solidFill>
                  <a:schemeClr val="dk1"/>
                </a:solidFill>
              </a:rPr>
              <a:t>  </a:t>
            </a:r>
            <a:r>
              <a:rPr lang="en">
                <a:solidFill>
                  <a:srgbClr val="666666"/>
                </a:solidFill>
              </a:rPr>
              <a:t>Federated learning was initially proposed in this paper. The paper proposes to mitigate the issue of ownership and privacy of proprietary machine learning data.where an owner sends the training model to users who train on their local data and send back only the updated weights of the model.</a:t>
            </a:r>
            <a:endParaRPr>
              <a:solidFill>
                <a:srgbClr val="666666"/>
              </a:solidFill>
            </a:endParaRPr>
          </a:p>
          <a:p>
            <a:pPr marL="0" lvl="0" indent="0" algn="l" rtl="0">
              <a:spcBef>
                <a:spcPts val="0"/>
              </a:spcBef>
              <a:spcAft>
                <a:spcPts val="0"/>
              </a:spcAft>
              <a:buClr>
                <a:schemeClr val="dk1"/>
              </a:buClr>
              <a:buSzPts val="1100"/>
              <a:buFont typeface="Arial"/>
              <a:buNone/>
            </a:pPr>
            <a:r>
              <a:rPr lang="en" b="1">
                <a:solidFill>
                  <a:schemeClr val="dk1"/>
                </a:solidFill>
              </a:rPr>
              <a:t>Trustless machine learning contracts;evaluating and exchanging machine learning models on the ethereum blockchain[2]:</a:t>
            </a:r>
            <a:r>
              <a:rPr lang="en">
                <a:solidFill>
                  <a:srgbClr val="434343"/>
                </a:solidFill>
              </a:rPr>
              <a:t> This paper proposed an Ethereum blockchain implementation of machine learning to reward users for producing trained models for organizers.</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rgbClr val="000000"/>
                </a:solidFill>
              </a:rPr>
              <a:t>White papers and open source projects</a:t>
            </a:r>
            <a:endParaRPr>
              <a:solidFill>
                <a:srgbClr val="000000"/>
              </a:solidFill>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Ocean protocol</a:t>
            </a:r>
            <a:endParaRPr/>
          </a:p>
          <a:p>
            <a:pPr marL="457200" lvl="0" indent="-311150" algn="l" rtl="0">
              <a:spcBef>
                <a:spcPts val="0"/>
              </a:spcBef>
              <a:spcAft>
                <a:spcPts val="0"/>
              </a:spcAft>
              <a:buSzPts val="1300"/>
              <a:buChar char="●"/>
            </a:pPr>
            <a:r>
              <a:rPr lang="en"/>
              <a:t>PySyft</a:t>
            </a:r>
            <a:endParaRPr/>
          </a:p>
          <a:p>
            <a:pPr marL="457200" lvl="0" indent="-311150" algn="l" rtl="0">
              <a:spcBef>
                <a:spcPts val="0"/>
              </a:spcBef>
              <a:spcAft>
                <a:spcPts val="0"/>
              </a:spcAft>
              <a:buSzPts val="1300"/>
              <a:buChar char="●"/>
            </a:pPr>
            <a:r>
              <a:rPr lang="en"/>
              <a:t>PyGrid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a:t>
            </a:r>
            <a:endParaRPr/>
          </a:p>
        </p:txBody>
      </p:sp>
      <p:pic>
        <p:nvPicPr>
          <p:cNvPr id="111" name="Google Shape;111;p17"/>
          <p:cNvPicPr preferRelativeResize="0"/>
          <p:nvPr/>
        </p:nvPicPr>
        <p:blipFill>
          <a:blip r:embed="rId3">
            <a:alphaModFix/>
          </a:blip>
          <a:stretch>
            <a:fillRect/>
          </a:stretch>
        </p:blipFill>
        <p:spPr>
          <a:xfrm>
            <a:off x="2046675" y="1853850"/>
            <a:ext cx="5000650" cy="293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 stack:</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Python</a:t>
            </a:r>
            <a:endParaRPr/>
          </a:p>
          <a:p>
            <a:pPr marL="457200" lvl="0" indent="-311150" algn="l" rtl="0">
              <a:spcBef>
                <a:spcPts val="0"/>
              </a:spcBef>
              <a:spcAft>
                <a:spcPts val="0"/>
              </a:spcAft>
              <a:buSzPts val="1300"/>
              <a:buChar char="●"/>
            </a:pPr>
            <a:r>
              <a:rPr lang="en"/>
              <a:t>PySyft</a:t>
            </a:r>
            <a:endParaRPr/>
          </a:p>
          <a:p>
            <a:pPr marL="457200" lvl="0" indent="-311150" algn="l" rtl="0">
              <a:spcBef>
                <a:spcPts val="0"/>
              </a:spcBef>
              <a:spcAft>
                <a:spcPts val="0"/>
              </a:spcAft>
              <a:buSzPts val="1300"/>
              <a:buChar char="●"/>
            </a:pPr>
            <a:r>
              <a:rPr lang="en"/>
              <a:t>PyTorch</a:t>
            </a:r>
            <a:endParaRPr/>
          </a:p>
          <a:p>
            <a:pPr marL="457200" lvl="0" indent="-311150" algn="l" rtl="0">
              <a:spcBef>
                <a:spcPts val="0"/>
              </a:spcBef>
              <a:spcAft>
                <a:spcPts val="0"/>
              </a:spcAft>
              <a:buSzPts val="1300"/>
              <a:buChar char="●"/>
            </a:pPr>
            <a:r>
              <a:rPr lang="en"/>
              <a:t>Flask</a:t>
            </a:r>
            <a:endParaRPr/>
          </a:p>
          <a:p>
            <a:pPr marL="457200" lvl="0" indent="-311150" algn="l" rtl="0">
              <a:spcBef>
                <a:spcPts val="0"/>
              </a:spcBef>
              <a:spcAft>
                <a:spcPts val="0"/>
              </a:spcAft>
              <a:buSzPts val="1300"/>
              <a:buChar char="●"/>
            </a:pPr>
            <a:r>
              <a:rPr lang="en"/>
              <a:t>Ethereum </a:t>
            </a:r>
            <a:endParaRPr/>
          </a:p>
          <a:p>
            <a:pPr marL="457200" lvl="0" indent="-311150" algn="l" rtl="0">
              <a:spcBef>
                <a:spcPts val="0"/>
              </a:spcBef>
              <a:spcAft>
                <a:spcPts val="0"/>
              </a:spcAft>
              <a:buSzPts val="1300"/>
              <a:buChar char="●"/>
            </a:pPr>
            <a:r>
              <a:rPr lang="en"/>
              <a:t>Ganache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Model:</a:t>
            </a:r>
            <a:endParaRPr/>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Dataset containing surnames of people of different origin</a:t>
            </a:r>
            <a:endParaRPr/>
          </a:p>
          <a:p>
            <a:pPr marL="457200" lvl="0" indent="-311150" algn="l" rtl="0">
              <a:spcBef>
                <a:spcPts val="0"/>
              </a:spcBef>
              <a:spcAft>
                <a:spcPts val="0"/>
              </a:spcAft>
              <a:buSzPts val="1300"/>
              <a:buChar char="●"/>
            </a:pPr>
            <a:r>
              <a:rPr lang="en" u="sng">
                <a:solidFill>
                  <a:schemeClr val="hlink"/>
                </a:solidFill>
                <a:hlinkClick r:id="rId3"/>
              </a:rPr>
              <a:t>https://download.pytorch.org/tutorial/data.zip</a:t>
            </a:r>
            <a:endParaRPr/>
          </a:p>
          <a:p>
            <a:pPr marL="457200" lvl="0" indent="-311150" algn="l" rtl="0">
              <a:spcBef>
                <a:spcPts val="0"/>
              </a:spcBef>
              <a:spcAft>
                <a:spcPts val="0"/>
              </a:spcAft>
              <a:buSzPts val="1300"/>
              <a:buChar char="●"/>
            </a:pPr>
            <a:r>
              <a:rPr lang="en"/>
              <a:t>After training we predict surname's language of origin</a:t>
            </a:r>
            <a:endParaRPr/>
          </a:p>
          <a:p>
            <a:pPr marL="457200" lvl="0" indent="0" algn="l" rtl="0">
              <a:spcBef>
                <a:spcPts val="1600"/>
              </a:spcBef>
              <a:spcAft>
                <a:spcPts val="0"/>
              </a:spcAft>
              <a:buNone/>
            </a:pPr>
            <a:r>
              <a:rPr lang="en" b="1"/>
              <a:t>Model:</a:t>
            </a:r>
            <a:endParaRPr b="1"/>
          </a:p>
          <a:p>
            <a:pPr marL="457200" lvl="0" indent="-311150" algn="l" rtl="0">
              <a:spcBef>
                <a:spcPts val="1600"/>
              </a:spcBef>
              <a:spcAft>
                <a:spcPts val="0"/>
              </a:spcAft>
              <a:buSzPts val="1300"/>
              <a:buChar char="●"/>
            </a:pPr>
            <a:r>
              <a:rPr lang="en"/>
              <a:t>5 layer model with 128 neurons.</a:t>
            </a:r>
            <a:endParaRPr/>
          </a:p>
          <a:p>
            <a:pPr marL="457200" lvl="0" indent="-311150" algn="l" rtl="0">
              <a:spcBef>
                <a:spcPts val="0"/>
              </a:spcBef>
              <a:spcAft>
                <a:spcPts val="0"/>
              </a:spcAft>
              <a:buSzPts val="1300"/>
              <a:buChar char="●"/>
            </a:pPr>
            <a:r>
              <a:rPr lang="en"/>
              <a:t>1 output layer</a:t>
            </a:r>
            <a:endParaRPr/>
          </a:p>
          <a:p>
            <a:pPr marL="457200" lvl="0" indent="-311150" algn="l" rtl="0">
              <a:spcBef>
                <a:spcPts val="0"/>
              </a:spcBef>
              <a:spcAft>
                <a:spcPts val="0"/>
              </a:spcAft>
              <a:buSzPts val="1300"/>
              <a:buChar char="●"/>
            </a:pPr>
            <a:r>
              <a:rPr lang="en"/>
              <a:t>Negative log likelihood loss (NLL loss) function</a:t>
            </a:r>
            <a:endParaRPr/>
          </a:p>
        </p:txBody>
      </p:sp>
      <p:pic>
        <p:nvPicPr>
          <p:cNvPr id="124" name="Google Shape;124;p19"/>
          <p:cNvPicPr preferRelativeResize="0"/>
          <p:nvPr/>
        </p:nvPicPr>
        <p:blipFill>
          <a:blip r:embed="rId4">
            <a:alphaModFix/>
          </a:blip>
          <a:stretch>
            <a:fillRect/>
          </a:stretch>
        </p:blipFill>
        <p:spPr>
          <a:xfrm>
            <a:off x="6277000" y="1192575"/>
            <a:ext cx="1735900" cy="333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Short Demo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it works ?</a:t>
            </a:r>
            <a:endParaRPr/>
          </a:p>
        </p:txBody>
      </p:sp>
      <p:sp>
        <p:nvSpPr>
          <p:cNvPr id="136" name="Google Shape;13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 the experiment, data is randomly splitted across the devices before the first round.</a:t>
            </a:r>
            <a:endParaRPr/>
          </a:p>
          <a:p>
            <a:pPr marL="457200" lvl="0" indent="-311150" algn="l" rtl="0">
              <a:spcBef>
                <a:spcPts val="0"/>
              </a:spcBef>
              <a:spcAft>
                <a:spcPts val="0"/>
              </a:spcAft>
              <a:buSzPts val="1300"/>
              <a:buChar char="●"/>
            </a:pPr>
            <a:r>
              <a:rPr lang="en"/>
              <a:t>Central server creates a PyTorch hook</a:t>
            </a:r>
            <a:endParaRPr/>
          </a:p>
          <a:p>
            <a:pPr marL="457200" lvl="0" indent="-311150" algn="l" rtl="0">
              <a:spcBef>
                <a:spcPts val="0"/>
              </a:spcBef>
              <a:spcAft>
                <a:spcPts val="0"/>
              </a:spcAft>
              <a:buSzPts val="1300"/>
              <a:buChar char="●"/>
            </a:pPr>
            <a:r>
              <a:rPr lang="en"/>
              <a:t>Distributes it to the clients.</a:t>
            </a:r>
            <a:endParaRPr/>
          </a:p>
          <a:p>
            <a:pPr marL="457200" lvl="0" indent="-311150" algn="l" rtl="0">
              <a:spcBef>
                <a:spcPts val="0"/>
              </a:spcBef>
              <a:spcAft>
                <a:spcPts val="0"/>
              </a:spcAft>
              <a:buSzPts val="1300"/>
              <a:buChar char="●"/>
            </a:pPr>
            <a:r>
              <a:rPr lang="en"/>
              <a:t>When the round starts RPC calls are made and the hook is used to perform the required operations on the clients.</a:t>
            </a:r>
            <a:endParaRPr/>
          </a:p>
          <a:p>
            <a:pPr marL="457200" lvl="0" indent="-311150" algn="l" rtl="0">
              <a:spcBef>
                <a:spcPts val="0"/>
              </a:spcBef>
              <a:spcAft>
                <a:spcPts val="0"/>
              </a:spcAft>
              <a:buSzPts val="1300"/>
              <a:buChar char="●"/>
            </a:pPr>
            <a:r>
              <a:rPr lang="en"/>
              <a:t>Weights from all the available hooks are aggregated at the end of the  round.</a:t>
            </a:r>
            <a:endParaRPr/>
          </a:p>
          <a:p>
            <a:pPr marL="457200" lvl="0" indent="-311150" algn="l" rtl="0">
              <a:spcBef>
                <a:spcPts val="0"/>
              </a:spcBef>
              <a:spcAft>
                <a:spcPts val="0"/>
              </a:spcAft>
              <a:buSzPts val="1300"/>
              <a:buChar char="●"/>
            </a:pPr>
            <a:r>
              <a:rPr lang="en"/>
              <a:t>Payment request is made to the flask server which can execute the transaction on the blockchain.</a:t>
            </a:r>
            <a:endParaRPr/>
          </a:p>
          <a:p>
            <a:pPr marL="457200" lvl="0" indent="-311150" algn="l" rtl="0">
              <a:spcBef>
                <a:spcPts val="0"/>
              </a:spcBef>
              <a:spcAft>
                <a:spcPts val="0"/>
              </a:spcAft>
              <a:buSzPts val="1300"/>
              <a:buChar char="●"/>
            </a:pPr>
            <a:r>
              <a:rPr lang="en"/>
              <a:t>Start workers by running : python run_websocket_server --host &lt;device_ip&gt; --port &lt;port_number&gt; --id &lt;alice&gt;</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1165</Words>
  <Application>Microsoft Office PowerPoint</Application>
  <PresentationFormat>On-screen Show (16:9)</PresentationFormat>
  <Paragraphs>112</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Lato</vt:lpstr>
      <vt:lpstr>Arial</vt:lpstr>
      <vt:lpstr>Raleway</vt:lpstr>
      <vt:lpstr>Streamline</vt:lpstr>
      <vt:lpstr>Bounty Based Federated Learning of Neural Networks</vt:lpstr>
      <vt:lpstr>Problem Statement</vt:lpstr>
      <vt:lpstr>Related work</vt:lpstr>
      <vt:lpstr>White papers and open source projects</vt:lpstr>
      <vt:lpstr>Architecture:</vt:lpstr>
      <vt:lpstr>Tech stack:</vt:lpstr>
      <vt:lpstr>Dataset, Model:</vt:lpstr>
      <vt:lpstr>Short Demo  </vt:lpstr>
      <vt:lpstr>How it works ?</vt:lpstr>
      <vt:lpstr>The Problem: Payment criteria to the users ?</vt:lpstr>
      <vt:lpstr>Shapley Values from Co-operative Game theory</vt:lpstr>
      <vt:lpstr>Shapley Values: Example</vt:lpstr>
      <vt:lpstr>Shapley Values: Example (Cont)</vt:lpstr>
      <vt:lpstr>Shapley Values: Example (Cont)</vt:lpstr>
      <vt:lpstr>Architecture to calculate Shapley Values in Blockchain</vt:lpstr>
      <vt:lpstr>Proposed Architecture</vt:lpstr>
      <vt:lpstr>Proposed Architecture (Cont)</vt:lpstr>
      <vt:lpstr>Proposed Architecture (Cont)</vt:lpstr>
      <vt:lpstr>Proposed Architecture (Cont)</vt:lpstr>
      <vt:lpstr>Open Source Projects:</vt:lpstr>
      <vt:lpstr>Open Source Projects: </vt:lpstr>
      <vt:lpstr>Future Work and Conclusions.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Bounty Based Federated Learning of Neural Networks</dc:title>
  <cp:lastModifiedBy>Prashanth Thipparthi</cp:lastModifiedBy>
  <cp:revision>1</cp:revision>
  <dcterms:modified xsi:type="dcterms:W3CDTF">2020-05-06T04:22:56Z</dcterms:modified>
</cp:coreProperties>
</file>