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Prashanth Umapath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r"/>
          </a:lstStyle>
          <a:p>
            <a:pPr/>
            <a:r>
              <a:t>Prashanth Umapathy</a:t>
            </a:r>
          </a:p>
        </p:txBody>
      </p:sp>
      <p:sp>
        <p:nvSpPr>
          <p:cNvPr id="152" name="Contrastive Learning using Twitter Data"/>
          <p:cNvSpPr txBox="1"/>
          <p:nvPr>
            <p:ph type="ctrTitle"/>
          </p:nvPr>
        </p:nvSpPr>
        <p:spPr>
          <a:prstGeom prst="rect">
            <a:avLst/>
          </a:prstGeom>
        </p:spPr>
        <p:txBody>
          <a:bodyPr/>
          <a:lstStyle/>
          <a:p>
            <a:pPr/>
            <a:r>
              <a:t>Contrastive Learning using Twitter Data</a:t>
            </a:r>
          </a:p>
        </p:txBody>
      </p:sp>
      <p:sp>
        <p:nvSpPr>
          <p:cNvPr id="153" name="Technical Progress Report"/>
          <p:cNvSpPr txBox="1"/>
          <p:nvPr>
            <p:ph type="subTitle" sz="quarter" idx="1"/>
          </p:nvPr>
        </p:nvSpPr>
        <p:spPr>
          <a:prstGeom prst="rect">
            <a:avLst/>
          </a:prstGeom>
        </p:spPr>
        <p:txBody>
          <a:bodyPr/>
          <a:lstStyle/>
          <a:p>
            <a:pPr/>
            <a:r>
              <a:t>Technical Progress Report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Results"/>
          <p:cNvSpPr txBox="1"/>
          <p:nvPr>
            <p:ph type="title"/>
          </p:nvPr>
        </p:nvSpPr>
        <p:spPr>
          <a:prstGeom prst="rect">
            <a:avLst/>
          </a:prstGeom>
        </p:spPr>
        <p:txBody>
          <a:bodyPr/>
          <a:lstStyle/>
          <a:p>
            <a:pPr/>
            <a:r>
              <a:t>Results</a:t>
            </a:r>
          </a:p>
        </p:txBody>
      </p:sp>
      <p:pic>
        <p:nvPicPr>
          <p:cNvPr id="181" name="Image" descr="Image"/>
          <p:cNvPicPr>
            <a:picLocks noChangeAspect="1"/>
          </p:cNvPicPr>
          <p:nvPr/>
        </p:nvPicPr>
        <p:blipFill>
          <a:blip r:embed="rId2">
            <a:extLst/>
          </a:blip>
          <a:stretch>
            <a:fillRect/>
          </a:stretch>
        </p:blipFill>
        <p:spPr>
          <a:xfrm>
            <a:off x="5591365" y="4353511"/>
            <a:ext cx="13201270" cy="8529648"/>
          </a:xfrm>
          <a:prstGeom prst="rect">
            <a:avLst/>
          </a:prstGeom>
          <a:ln w="12700">
            <a:miter lim="400000"/>
          </a:ln>
        </p:spPr>
      </p:pic>
      <p:sp>
        <p:nvSpPr>
          <p:cNvPr id="182" name="Actual benchmarks of SIMCSE Model on Unsupervised and Supervised Learning"/>
          <p:cNvSpPr txBox="1"/>
          <p:nvPr/>
        </p:nvSpPr>
        <p:spPr>
          <a:xfrm>
            <a:off x="1257414" y="3084599"/>
            <a:ext cx="18471897"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Actual benchmarks of SIMCSE Model on Unsupervised and Supervised Learning</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Results"/>
          <p:cNvSpPr txBox="1"/>
          <p:nvPr>
            <p:ph type="title"/>
          </p:nvPr>
        </p:nvSpPr>
        <p:spPr>
          <a:prstGeom prst="rect">
            <a:avLst/>
          </a:prstGeom>
        </p:spPr>
        <p:txBody>
          <a:bodyPr/>
          <a:lstStyle/>
          <a:p>
            <a:pPr/>
            <a:r>
              <a:t>Results </a:t>
            </a:r>
          </a:p>
        </p:txBody>
      </p:sp>
      <p:sp>
        <p:nvSpPr>
          <p:cNvPr id="185" name="Running our custom trained NLP model, these are our cosine distance evaluation on a few tweets"/>
          <p:cNvSpPr txBox="1"/>
          <p:nvPr/>
        </p:nvSpPr>
        <p:spPr>
          <a:xfrm>
            <a:off x="1206500" y="2637971"/>
            <a:ext cx="21970999" cy="147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4500">
                <a:solidFill>
                  <a:srgbClr val="000000"/>
                </a:solidFill>
                <a:latin typeface="Helvetica"/>
                <a:ea typeface="Helvetica"/>
                <a:cs typeface="Helvetica"/>
                <a:sym typeface="Helvetica"/>
              </a:defRPr>
            </a:lvl1pPr>
          </a:lstStyle>
          <a:p>
            <a:pPr/>
            <a:r>
              <a:t>Running our custom trained NLP model, these are our cosine distance evaluation on a few tweets</a:t>
            </a:r>
          </a:p>
        </p:txBody>
      </p:sp>
      <p:pic>
        <p:nvPicPr>
          <p:cNvPr id="186" name="Image" descr="Image"/>
          <p:cNvPicPr>
            <a:picLocks noChangeAspect="1"/>
          </p:cNvPicPr>
          <p:nvPr/>
        </p:nvPicPr>
        <p:blipFill>
          <a:blip r:embed="rId2">
            <a:extLst/>
          </a:blip>
          <a:stretch>
            <a:fillRect/>
          </a:stretch>
        </p:blipFill>
        <p:spPr>
          <a:xfrm>
            <a:off x="4410907" y="4566411"/>
            <a:ext cx="15562186" cy="8236314"/>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Results"/>
          <p:cNvSpPr txBox="1"/>
          <p:nvPr>
            <p:ph type="title"/>
          </p:nvPr>
        </p:nvSpPr>
        <p:spPr>
          <a:prstGeom prst="rect">
            <a:avLst/>
          </a:prstGeom>
        </p:spPr>
        <p:txBody>
          <a:bodyPr/>
          <a:lstStyle/>
          <a:p>
            <a:pPr/>
            <a:r>
              <a:t>Results</a:t>
            </a:r>
          </a:p>
        </p:txBody>
      </p:sp>
      <p:pic>
        <p:nvPicPr>
          <p:cNvPr id="189" name="Image" descr="Image"/>
          <p:cNvPicPr>
            <a:picLocks noChangeAspect="1"/>
          </p:cNvPicPr>
          <p:nvPr/>
        </p:nvPicPr>
        <p:blipFill>
          <a:blip r:embed="rId2">
            <a:extLst/>
          </a:blip>
          <a:stretch>
            <a:fillRect/>
          </a:stretch>
        </p:blipFill>
        <p:spPr>
          <a:xfrm>
            <a:off x="3094766" y="3582272"/>
            <a:ext cx="18194468" cy="9588475"/>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Future Work"/>
          <p:cNvSpPr txBox="1"/>
          <p:nvPr>
            <p:ph type="title"/>
          </p:nvPr>
        </p:nvSpPr>
        <p:spPr>
          <a:prstGeom prst="rect">
            <a:avLst/>
          </a:prstGeom>
        </p:spPr>
        <p:txBody>
          <a:bodyPr/>
          <a:lstStyle/>
          <a:p>
            <a:pPr/>
            <a:r>
              <a:t>Future Work</a:t>
            </a:r>
          </a:p>
        </p:txBody>
      </p:sp>
      <p:sp>
        <p:nvSpPr>
          <p:cNvPr id="192" name="The scraping bot could be bash scripted to run on a schedule to add new tweets as they show up online…"/>
          <p:cNvSpPr txBox="1"/>
          <p:nvPr/>
        </p:nvSpPr>
        <p:spPr>
          <a:xfrm>
            <a:off x="1150566" y="3035300"/>
            <a:ext cx="22082867" cy="7645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4500">
                <a:solidFill>
                  <a:srgbClr val="000000"/>
                </a:solidFill>
                <a:latin typeface="Helvetica"/>
                <a:ea typeface="Helvetica"/>
                <a:cs typeface="Helvetica"/>
                <a:sym typeface="Helvetica"/>
              </a:defRPr>
            </a:pPr>
            <a:r>
              <a:t>The scraping bot could be bash scripted to run on a schedule to add new tweets as they show up online</a:t>
            </a:r>
          </a:p>
          <a:p>
            <a:pPr algn="l" defTabSz="457200">
              <a:defRPr sz="4500">
                <a:solidFill>
                  <a:srgbClr val="000000"/>
                </a:solidFill>
                <a:latin typeface="Helvetica"/>
                <a:ea typeface="Helvetica"/>
                <a:cs typeface="Helvetica"/>
                <a:sym typeface="Helvetica"/>
              </a:defRPr>
            </a:pPr>
          </a:p>
          <a:p>
            <a:pPr algn="l" defTabSz="457200">
              <a:defRPr sz="4500">
                <a:solidFill>
                  <a:srgbClr val="000000"/>
                </a:solidFill>
                <a:latin typeface="Helvetica"/>
                <a:ea typeface="Helvetica"/>
                <a:cs typeface="Helvetica"/>
                <a:sym typeface="Helvetica"/>
              </a:defRPr>
            </a:pPr>
            <a:r>
              <a:t>The data cleaning pipeline could dynamically alter the factors required in training our model </a:t>
            </a:r>
          </a:p>
          <a:p>
            <a:pPr algn="l" defTabSz="457200">
              <a:defRPr sz="4500">
                <a:solidFill>
                  <a:srgbClr val="000000"/>
                </a:solidFill>
                <a:latin typeface="Helvetica"/>
                <a:ea typeface="Helvetica"/>
                <a:cs typeface="Helvetica"/>
                <a:sym typeface="Helvetica"/>
              </a:defRPr>
            </a:pPr>
          </a:p>
          <a:p>
            <a:pPr algn="l" defTabSz="457200">
              <a:defRPr sz="4500">
                <a:solidFill>
                  <a:srgbClr val="000000"/>
                </a:solidFill>
                <a:latin typeface="Helvetica"/>
                <a:ea typeface="Helvetica"/>
                <a:cs typeface="Helvetica"/>
                <a:sym typeface="Helvetica"/>
              </a:defRPr>
            </a:pPr>
            <a:r>
              <a:t>The NLP model could be optimized to train larger datasets faster. Try multithreading workers in training phase to speedup</a:t>
            </a:r>
          </a:p>
          <a:p>
            <a:pPr algn="l" defTabSz="457200">
              <a:defRPr sz="4500">
                <a:solidFill>
                  <a:srgbClr val="000000"/>
                </a:solidFill>
                <a:latin typeface="Helvetica"/>
                <a:ea typeface="Helvetica"/>
                <a:cs typeface="Helvetica"/>
                <a:sym typeface="Helvetica"/>
              </a:defRPr>
            </a:pPr>
          </a:p>
          <a:p>
            <a:pPr algn="l" defTabSz="457200">
              <a:defRPr sz="4500">
                <a:solidFill>
                  <a:srgbClr val="000000"/>
                </a:solidFill>
                <a:latin typeface="Helvetica"/>
                <a:ea typeface="Helvetica"/>
                <a:cs typeface="Helvetica"/>
                <a:sym typeface="Helvetica"/>
              </a:defRPr>
            </a:pPr>
            <a:r>
              <a:t>The results generated on the validation tweets could be stored for each model to get key inferences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Thank you"/>
          <p:cNvSpPr txBox="1"/>
          <p:nvPr/>
        </p:nvSpPr>
        <p:spPr>
          <a:xfrm>
            <a:off x="8624214" y="5933216"/>
            <a:ext cx="7135572" cy="184956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80000"/>
              </a:lnSpc>
              <a:defRPr b="1" spc="-232" sz="11600">
                <a:solidFill>
                  <a:srgbClr val="000000"/>
                </a:solidFill>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Outline"/>
          <p:cNvSpPr txBox="1"/>
          <p:nvPr>
            <p:ph type="title"/>
          </p:nvPr>
        </p:nvSpPr>
        <p:spPr>
          <a:prstGeom prst="rect">
            <a:avLst/>
          </a:prstGeom>
        </p:spPr>
        <p:txBody>
          <a:bodyPr/>
          <a:lstStyle/>
          <a:p>
            <a:pPr/>
            <a:r>
              <a:t>Outline</a:t>
            </a:r>
          </a:p>
        </p:txBody>
      </p:sp>
      <p:sp>
        <p:nvSpPr>
          <p:cNvPr id="156" name="Introduction…"/>
          <p:cNvSpPr txBox="1"/>
          <p:nvPr>
            <p:ph type="body" idx="1"/>
          </p:nvPr>
        </p:nvSpPr>
        <p:spPr>
          <a:xfrm>
            <a:off x="1206500" y="2775304"/>
            <a:ext cx="21971000" cy="8256012"/>
          </a:xfrm>
          <a:prstGeom prst="rect">
            <a:avLst/>
          </a:prstGeom>
        </p:spPr>
        <p:txBody>
          <a:bodyPr/>
          <a:lstStyle/>
          <a:p>
            <a:pPr marL="457199" indent="-317499" defTabSz="457200">
              <a:lnSpc>
                <a:spcPct val="150000"/>
              </a:lnSpc>
              <a:spcBef>
                <a:spcPts val="0"/>
              </a:spcBef>
              <a:buSzPct val="100000"/>
              <a:buFont typeface="Helvetica"/>
              <a:buAutoNum type="arabicPeriod" startAt="1"/>
              <a:defRPr sz="5000">
                <a:latin typeface="Helvetica"/>
                <a:ea typeface="Helvetica"/>
                <a:cs typeface="Helvetica"/>
                <a:sym typeface="Helvetica"/>
              </a:defRPr>
            </a:pPr>
          </a:p>
          <a:p>
            <a:pPr marL="406400" indent="-406400" defTabSz="457200">
              <a:lnSpc>
                <a:spcPct val="150000"/>
              </a:lnSpc>
              <a:spcBef>
                <a:spcPts val="0"/>
              </a:spcBef>
              <a:tabLst>
                <a:tab pos="139700" algn="l"/>
                <a:tab pos="457200" algn="l"/>
              </a:tabLst>
              <a:defRPr sz="5000">
                <a:latin typeface="Helvetica"/>
                <a:ea typeface="Helvetica"/>
                <a:cs typeface="Helvetica"/>
                <a:sym typeface="Helvetica"/>
              </a:defRPr>
            </a:pPr>
            <a:r>
              <a:t>Introduction</a:t>
            </a:r>
          </a:p>
          <a:p>
            <a:pPr marL="406400" indent="-406400" defTabSz="457200">
              <a:lnSpc>
                <a:spcPct val="150000"/>
              </a:lnSpc>
              <a:spcBef>
                <a:spcPts val="0"/>
              </a:spcBef>
              <a:tabLst>
                <a:tab pos="139700" algn="l"/>
                <a:tab pos="457200" algn="l"/>
              </a:tabLst>
              <a:defRPr sz="5000">
                <a:latin typeface="Helvetica"/>
                <a:ea typeface="Helvetica"/>
                <a:cs typeface="Helvetica"/>
                <a:sym typeface="Helvetica"/>
              </a:defRPr>
            </a:pPr>
            <a:r>
              <a:t>Project Objective</a:t>
            </a:r>
          </a:p>
          <a:p>
            <a:pPr marL="406400" indent="-406400" defTabSz="457200">
              <a:lnSpc>
                <a:spcPct val="150000"/>
              </a:lnSpc>
              <a:spcBef>
                <a:spcPts val="0"/>
              </a:spcBef>
              <a:tabLst>
                <a:tab pos="139700" algn="l"/>
                <a:tab pos="457200" algn="l"/>
              </a:tabLst>
              <a:defRPr sz="5000">
                <a:latin typeface="Helvetica"/>
                <a:ea typeface="Helvetica"/>
                <a:cs typeface="Helvetica"/>
                <a:sym typeface="Helvetica"/>
              </a:defRPr>
            </a:pPr>
            <a:r>
              <a:t>Proposed Methodology</a:t>
            </a:r>
          </a:p>
          <a:p>
            <a:pPr marL="406400" indent="-406400" defTabSz="457200">
              <a:lnSpc>
                <a:spcPct val="150000"/>
              </a:lnSpc>
              <a:spcBef>
                <a:spcPts val="0"/>
              </a:spcBef>
              <a:tabLst>
                <a:tab pos="139700" algn="l"/>
                <a:tab pos="457200" algn="l"/>
              </a:tabLst>
              <a:defRPr sz="5000">
                <a:latin typeface="Helvetica"/>
                <a:ea typeface="Helvetica"/>
                <a:cs typeface="Helvetica"/>
                <a:sym typeface="Helvetica"/>
              </a:defRPr>
            </a:pPr>
            <a:r>
              <a:t>Results</a:t>
            </a:r>
          </a:p>
          <a:p>
            <a:pPr marL="406400" indent="-406400" defTabSz="457200">
              <a:lnSpc>
                <a:spcPct val="150000"/>
              </a:lnSpc>
              <a:spcBef>
                <a:spcPts val="0"/>
              </a:spcBef>
              <a:tabLst>
                <a:tab pos="139700" algn="l"/>
                <a:tab pos="457200" algn="l"/>
              </a:tabLst>
              <a:defRPr sz="5000">
                <a:latin typeface="Helvetica"/>
                <a:ea typeface="Helvetica"/>
                <a:cs typeface="Helvetica"/>
                <a:sym typeface="Helvetica"/>
              </a:defRPr>
            </a:pPr>
            <a:r>
              <a:t>Future Work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Introduction"/>
          <p:cNvSpPr txBox="1"/>
          <p:nvPr>
            <p:ph type="title"/>
          </p:nvPr>
        </p:nvSpPr>
        <p:spPr>
          <a:prstGeom prst="rect">
            <a:avLst/>
          </a:prstGeom>
        </p:spPr>
        <p:txBody>
          <a:bodyPr/>
          <a:lstStyle/>
          <a:p>
            <a:pPr/>
            <a:r>
              <a:t>Introduction</a:t>
            </a:r>
          </a:p>
        </p:txBody>
      </p:sp>
      <p:sp>
        <p:nvSpPr>
          <p:cNvPr id="159" name="The goal of contrastive learning is to learn such embedding space in which similar samples are close to each other while dissimilar ones are far apart. It assumes a set of the paired sentences that are related semantically to each other.…"/>
          <p:cNvSpPr txBox="1"/>
          <p:nvPr/>
        </p:nvSpPr>
        <p:spPr>
          <a:xfrm>
            <a:off x="1283953" y="3555000"/>
            <a:ext cx="22082867" cy="665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4500">
                <a:solidFill>
                  <a:srgbClr val="273239"/>
                </a:solidFill>
                <a:latin typeface="Helvetica"/>
                <a:ea typeface="Helvetica"/>
                <a:cs typeface="Helvetica"/>
                <a:sym typeface="Helvetica"/>
              </a:defRPr>
            </a:pPr>
            <a:r>
              <a:t>The goal of contrastive learning is to learn such embedding space in which similar samples are close to each other while dissimilar ones are far apart. It assumes a set of the paired sentences that are related semantically to each other. </a:t>
            </a:r>
          </a:p>
          <a:p>
            <a:pPr algn="l" defTabSz="457200">
              <a:spcBef>
                <a:spcPts val="1000"/>
              </a:spcBef>
              <a:defRPr sz="4500">
                <a:solidFill>
                  <a:srgbClr val="273239"/>
                </a:solidFill>
                <a:latin typeface="Helvetica"/>
                <a:ea typeface="Helvetica"/>
                <a:cs typeface="Helvetica"/>
                <a:sym typeface="Helvetica"/>
              </a:defRPr>
            </a:pPr>
            <a:r>
              <a:t>It can be applied to both supervised and unsupervised settings.</a:t>
            </a:r>
          </a:p>
          <a:p>
            <a:pPr algn="l" defTabSz="457200">
              <a:spcBef>
                <a:spcPts val="1000"/>
              </a:spcBef>
              <a:defRPr sz="4500">
                <a:solidFill>
                  <a:srgbClr val="273239"/>
                </a:solidFill>
                <a:latin typeface="Helvetica"/>
                <a:ea typeface="Helvetica"/>
                <a:cs typeface="Helvetica"/>
                <a:sym typeface="Helvetica"/>
              </a:defRPr>
            </a:pPr>
          </a:p>
          <a:p>
            <a:pPr algn="l" defTabSz="457200">
              <a:spcBef>
                <a:spcPts val="1000"/>
              </a:spcBef>
              <a:defRPr sz="4500">
                <a:solidFill>
                  <a:srgbClr val="273239"/>
                </a:solidFill>
                <a:latin typeface="Helvetica"/>
                <a:ea typeface="Helvetica"/>
                <a:cs typeface="Helvetica"/>
                <a:sym typeface="Helvetica"/>
              </a:defRPr>
            </a:pPr>
            <a:r>
              <a:t>Contrastive learning in computer vision is just generating the augmentation of images. It is more challenging to construct text augmentation than image augmentation because we need to keep the meaning of the sentence.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Introduction"/>
          <p:cNvSpPr txBox="1"/>
          <p:nvPr>
            <p:ph type="title"/>
          </p:nvPr>
        </p:nvSpPr>
        <p:spPr>
          <a:prstGeom prst="rect">
            <a:avLst/>
          </a:prstGeom>
        </p:spPr>
        <p:txBody>
          <a:bodyPr/>
          <a:lstStyle/>
          <a:p>
            <a:pPr/>
            <a:r>
              <a:t>Introduction</a:t>
            </a:r>
          </a:p>
        </p:txBody>
      </p:sp>
      <p:sp>
        <p:nvSpPr>
          <p:cNvPr id="162" name="Cutoff:…"/>
          <p:cNvSpPr txBox="1"/>
          <p:nvPr/>
        </p:nvSpPr>
        <p:spPr>
          <a:xfrm>
            <a:off x="1150566" y="3352799"/>
            <a:ext cx="22082867" cy="802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spcBef>
                <a:spcPts val="1000"/>
              </a:spcBef>
              <a:defRPr b="1" sz="4500">
                <a:solidFill>
                  <a:srgbClr val="273239"/>
                </a:solidFill>
                <a:latin typeface="Helvetica"/>
                <a:ea typeface="Helvetica"/>
                <a:cs typeface="Helvetica"/>
                <a:sym typeface="Helvetica"/>
              </a:defRPr>
            </a:pPr>
            <a:r>
              <a:t>Cutoff:</a:t>
            </a:r>
            <a:r>
              <a:rPr b="0"/>
              <a:t> </a:t>
            </a:r>
            <a:endParaRPr b="0"/>
          </a:p>
          <a:p>
            <a:pPr algn="l" defTabSz="457200">
              <a:spcBef>
                <a:spcPts val="1000"/>
              </a:spcBef>
              <a:defRPr sz="4500">
                <a:solidFill>
                  <a:srgbClr val="273239"/>
                </a:solidFill>
                <a:latin typeface="Helvetica"/>
                <a:ea typeface="Helvetica"/>
                <a:cs typeface="Helvetica"/>
                <a:sym typeface="Helvetica"/>
              </a:defRPr>
            </a:pPr>
            <a:r>
              <a:t>In 2009, Shen et al, at Microsoft and the University of Illinois researchers proposed a method that uses cutoff to perform text augmentation. They propose 3 different strategies for cutoff augmentation. We will be discussing these strategies one by one, but let’s consider the sentences are represented as the embedding of L*d  where L is the number of features, d is the length of sentence</a:t>
            </a:r>
          </a:p>
          <a:p>
            <a:pPr marL="457200" indent="-317500" algn="l" defTabSz="457200">
              <a:buClr>
                <a:srgbClr val="273239"/>
              </a:buClr>
              <a:buSzPct val="123000"/>
              <a:buFont typeface="Helvetica"/>
              <a:buChar char="•"/>
              <a:defRPr sz="4500">
                <a:solidFill>
                  <a:srgbClr val="273239"/>
                </a:solidFill>
                <a:latin typeface="Helvetica"/>
                <a:ea typeface="Helvetica"/>
                <a:cs typeface="Helvetica"/>
                <a:sym typeface="Helvetica"/>
              </a:defRPr>
            </a:pPr>
            <a:r>
              <a:t>Feature Cutoff: Removes some selected features.</a:t>
            </a:r>
          </a:p>
          <a:p>
            <a:pPr marL="457200" indent="-317500" algn="l" defTabSz="457200">
              <a:buClr>
                <a:srgbClr val="273239"/>
              </a:buClr>
              <a:buSzPct val="123000"/>
              <a:buFont typeface="Helvetica"/>
              <a:buChar char="•"/>
              <a:defRPr sz="4500">
                <a:solidFill>
                  <a:srgbClr val="273239"/>
                </a:solidFill>
                <a:latin typeface="Helvetica"/>
                <a:ea typeface="Helvetica"/>
                <a:cs typeface="Helvetica"/>
                <a:sym typeface="Helvetica"/>
              </a:defRPr>
            </a:pPr>
            <a:r>
              <a:t>Token Cutoff: Removes the information of few selected tokens.</a:t>
            </a:r>
          </a:p>
          <a:p>
            <a:pPr marL="457200" indent="-317500" algn="l" defTabSz="457200">
              <a:buClr>
                <a:srgbClr val="273239"/>
              </a:buClr>
              <a:buSzPct val="123000"/>
              <a:buFont typeface="Helvetica"/>
              <a:buChar char="•"/>
              <a:defRPr sz="4500">
                <a:solidFill>
                  <a:srgbClr val="273239"/>
                </a:solidFill>
                <a:latin typeface="Helvetica"/>
                <a:ea typeface="Helvetica"/>
                <a:cs typeface="Helvetica"/>
                <a:sym typeface="Helvetica"/>
              </a:defRPr>
            </a:pPr>
            <a:r>
              <a:t>Span Cutoff: Removes a continuous chunk of text.</a:t>
            </a:r>
          </a:p>
          <a:p>
            <a:pPr defTabSz="457200">
              <a:spcBef>
                <a:spcPts val="1000"/>
              </a:spcBef>
              <a:defRPr i="1" sz="4500">
                <a:solidFill>
                  <a:srgbClr val="273239"/>
                </a:solidFill>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Introduction"/>
          <p:cNvSpPr txBox="1"/>
          <p:nvPr>
            <p:ph type="title"/>
          </p:nvPr>
        </p:nvSpPr>
        <p:spPr>
          <a:prstGeom prst="rect">
            <a:avLst/>
          </a:prstGeom>
        </p:spPr>
        <p:txBody>
          <a:bodyPr/>
          <a:lstStyle/>
          <a:p>
            <a:pPr/>
            <a:r>
              <a:t>Introduction</a:t>
            </a:r>
          </a:p>
        </p:txBody>
      </p:sp>
      <p:pic>
        <p:nvPicPr>
          <p:cNvPr id="165" name="SentenceasaLxdmatrix.png" descr="SentenceasaLxdmatrix.png"/>
          <p:cNvPicPr>
            <a:picLocks noChangeAspect="1"/>
          </p:cNvPicPr>
          <p:nvPr/>
        </p:nvPicPr>
        <p:blipFill>
          <a:blip r:embed="rId2">
            <a:extLst/>
          </a:blip>
          <a:stretch>
            <a:fillRect/>
          </a:stretch>
        </p:blipFill>
        <p:spPr>
          <a:xfrm>
            <a:off x="5676122" y="4522059"/>
            <a:ext cx="12700001" cy="7708901"/>
          </a:xfrm>
          <a:prstGeom prst="rect">
            <a:avLst/>
          </a:prstGeom>
          <a:ln w="12700">
            <a:miter lim="400000"/>
          </a:ln>
        </p:spPr>
      </p:pic>
      <p:sp>
        <p:nvSpPr>
          <p:cNvPr id="166" name="Cutoff and DropOut:…"/>
          <p:cNvSpPr txBox="1"/>
          <p:nvPr/>
        </p:nvSpPr>
        <p:spPr>
          <a:xfrm>
            <a:off x="1065504" y="3499572"/>
            <a:ext cx="5637312" cy="228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1" sz="4500">
                <a:solidFill>
                  <a:srgbClr val="273239"/>
                </a:solidFill>
                <a:latin typeface="Helvetica"/>
                <a:ea typeface="Helvetica"/>
                <a:cs typeface="Helvetica"/>
                <a:sym typeface="Helvetica"/>
              </a:defRPr>
            </a:pPr>
            <a:r>
              <a:t>Cutoff and DropOut:</a:t>
            </a:r>
          </a:p>
          <a:p>
            <a:pPr algn="l" defTabSz="457200">
              <a:spcBef>
                <a:spcPts val="1000"/>
              </a:spcBef>
              <a:defRPr b="1" sz="4500">
                <a:solidFill>
                  <a:srgbClr val="273239"/>
                </a:solidFill>
                <a:latin typeface="Helvetica"/>
                <a:ea typeface="Helvetica"/>
                <a:cs typeface="Helvetica"/>
                <a:sym typeface="Helvetica"/>
              </a:defRPr>
            </a:pPr>
          </a:p>
          <a:p>
            <a:pPr algn="l" defTabSz="457200">
              <a:spcBef>
                <a:spcPts val="1000"/>
              </a:spcBef>
              <a:defRPr b="1" sz="4500">
                <a:solidFill>
                  <a:srgbClr val="273239"/>
                </a:solidFill>
                <a:latin typeface="Helvetica"/>
                <a:ea typeface="Helvetica"/>
                <a:cs typeface="Helvetica"/>
                <a:sym typeface="Helvetica"/>
              </a:defRPr>
            </a:pPr>
            <a:r>
              <a:t>Cutoff:</a:t>
            </a:r>
            <a:r>
              <a:rPr b="0"/>
              <a:t>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Introduction"/>
          <p:cNvSpPr txBox="1"/>
          <p:nvPr>
            <p:ph type="title"/>
          </p:nvPr>
        </p:nvSpPr>
        <p:spPr>
          <a:prstGeom prst="rect">
            <a:avLst/>
          </a:prstGeom>
        </p:spPr>
        <p:txBody>
          <a:bodyPr/>
          <a:lstStyle/>
          <a:p>
            <a:pPr/>
            <a:r>
              <a:t>Introduction</a:t>
            </a:r>
          </a:p>
        </p:txBody>
      </p:sp>
      <p:sp>
        <p:nvSpPr>
          <p:cNvPr id="169" name="Dropout:…"/>
          <p:cNvSpPr txBox="1"/>
          <p:nvPr/>
        </p:nvSpPr>
        <p:spPr>
          <a:xfrm>
            <a:off x="1150566" y="2833951"/>
            <a:ext cx="22082867" cy="1008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spcBef>
                <a:spcPts val="1000"/>
              </a:spcBef>
              <a:defRPr b="1" sz="4500">
                <a:solidFill>
                  <a:srgbClr val="273239"/>
                </a:solidFill>
                <a:latin typeface="Helvetica"/>
                <a:ea typeface="Helvetica"/>
                <a:cs typeface="Helvetica"/>
                <a:sym typeface="Helvetica"/>
              </a:defRPr>
            </a:pPr>
            <a:r>
              <a:t>Dropout: </a:t>
            </a:r>
            <a:endParaRPr b="0"/>
          </a:p>
          <a:p>
            <a:pPr algn="l" defTabSz="457200">
              <a:spcBef>
                <a:spcPts val="1000"/>
              </a:spcBef>
              <a:defRPr sz="4500">
                <a:solidFill>
                  <a:srgbClr val="273239"/>
                </a:solidFill>
                <a:latin typeface="Helvetica"/>
                <a:ea typeface="Helvetica"/>
                <a:cs typeface="Helvetica"/>
                <a:sym typeface="Helvetica"/>
              </a:defRPr>
            </a:pPr>
            <a:r>
              <a:t>In 2021, the researchers from the Stanford NLP group propose SimCSE.</a:t>
            </a:r>
            <a:r>
              <a:rPr b="1"/>
              <a:t>  </a:t>
            </a:r>
            <a:r>
              <a:t>In the unsupervised scenario, it learns to predict the sentence itself using the DropOut noise In other words, they treat dropout as data augmentation for text sequences.</a:t>
            </a:r>
          </a:p>
          <a:p>
            <a:pPr algn="l" defTabSz="457200">
              <a:spcBef>
                <a:spcPts val="1000"/>
              </a:spcBef>
              <a:defRPr sz="4500">
                <a:solidFill>
                  <a:srgbClr val="273239"/>
                </a:solidFill>
                <a:latin typeface="Helvetica"/>
                <a:ea typeface="Helvetica"/>
                <a:cs typeface="Helvetica"/>
                <a:sym typeface="Helvetica"/>
              </a:defRPr>
            </a:pPr>
          </a:p>
          <a:p>
            <a:pPr algn="l" defTabSz="457200">
              <a:defRPr sz="4500">
                <a:solidFill>
                  <a:srgbClr val="273239"/>
                </a:solidFill>
                <a:latin typeface="Helvetica"/>
                <a:ea typeface="Helvetica"/>
                <a:cs typeface="Helvetica"/>
                <a:sym typeface="Helvetica"/>
              </a:defRPr>
            </a:pPr>
            <a:r>
              <a:t>In the above approach, we take a collection of sentences and treat positive pair as itself. During training of Transformers, there is a dropout mask and attention probabilities applied on fully-connected layers. It simply feed the same input to the encoder twice by applying different dropout masks</a:t>
            </a:r>
          </a:p>
          <a:p>
            <a:pPr algn="l" defTabSz="457200">
              <a:defRPr sz="4500">
                <a:solidFill>
                  <a:srgbClr val="273239"/>
                </a:solidFill>
                <a:latin typeface="Helvetica"/>
                <a:ea typeface="Helvetica"/>
                <a:cs typeface="Helvetica"/>
                <a:sym typeface="Helvetica"/>
              </a:defRPr>
            </a:pPr>
          </a:p>
          <a:p>
            <a:pPr algn="l" defTabSz="457200">
              <a:defRPr sz="4500">
                <a:solidFill>
                  <a:srgbClr val="273239"/>
                </a:solidFill>
                <a:latin typeface="Helvetica"/>
                <a:ea typeface="Helvetica"/>
                <a:cs typeface="Helvetica"/>
                <a:sym typeface="Helvetica"/>
              </a:defRPr>
            </a:pPr>
            <a:r>
              <a:t>In supervised setting, we try to leverage the Natural Language Inference dataset (NLI) to predict whether there is entailment (positive pairs) or contradiction (negative pairs) between a given pair of sentences.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Introduction"/>
          <p:cNvSpPr txBox="1"/>
          <p:nvPr>
            <p:ph type="title"/>
          </p:nvPr>
        </p:nvSpPr>
        <p:spPr>
          <a:prstGeom prst="rect">
            <a:avLst/>
          </a:prstGeom>
        </p:spPr>
        <p:txBody>
          <a:bodyPr/>
          <a:lstStyle/>
          <a:p>
            <a:pPr/>
            <a:r>
              <a:t>Introduction</a:t>
            </a:r>
          </a:p>
        </p:txBody>
      </p:sp>
      <p:pic>
        <p:nvPicPr>
          <p:cNvPr id="172" name="Image" descr="Image"/>
          <p:cNvPicPr>
            <a:picLocks noChangeAspect="1"/>
          </p:cNvPicPr>
          <p:nvPr/>
        </p:nvPicPr>
        <p:blipFill>
          <a:blip r:embed="rId2">
            <a:extLst/>
          </a:blip>
          <a:stretch>
            <a:fillRect/>
          </a:stretch>
        </p:blipFill>
        <p:spPr>
          <a:xfrm>
            <a:off x="1206500" y="3312679"/>
            <a:ext cx="21971000" cy="709064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Project Objective"/>
          <p:cNvSpPr txBox="1"/>
          <p:nvPr>
            <p:ph type="title"/>
          </p:nvPr>
        </p:nvSpPr>
        <p:spPr>
          <a:prstGeom prst="rect">
            <a:avLst/>
          </a:prstGeom>
        </p:spPr>
        <p:txBody>
          <a:bodyPr/>
          <a:lstStyle/>
          <a:p>
            <a:pPr/>
            <a:r>
              <a:t>Project Objective</a:t>
            </a:r>
          </a:p>
        </p:txBody>
      </p:sp>
      <p:sp>
        <p:nvSpPr>
          <p:cNvPr id="175" name="Scrape tweets from Twitter or crawl the web to find related tweets or news items…"/>
          <p:cNvSpPr txBox="1"/>
          <p:nvPr/>
        </p:nvSpPr>
        <p:spPr>
          <a:xfrm>
            <a:off x="1150566" y="3646751"/>
            <a:ext cx="22082867" cy="4902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4500">
                <a:solidFill>
                  <a:srgbClr val="000000"/>
                </a:solidFill>
                <a:latin typeface="Helvetica"/>
                <a:ea typeface="Helvetica"/>
                <a:cs typeface="Helvetica"/>
                <a:sym typeface="Helvetica"/>
              </a:defRPr>
            </a:pPr>
            <a:r>
              <a:t>Scrape tweets from Twitter or crawl the web to find related tweets or news items</a:t>
            </a:r>
          </a:p>
          <a:p>
            <a:pPr algn="l" defTabSz="457200">
              <a:defRPr sz="4500">
                <a:solidFill>
                  <a:srgbClr val="000000"/>
                </a:solidFill>
                <a:latin typeface="Helvetica"/>
                <a:ea typeface="Helvetica"/>
                <a:cs typeface="Helvetica"/>
                <a:sym typeface="Helvetica"/>
              </a:defRPr>
            </a:pPr>
          </a:p>
          <a:p>
            <a:pPr algn="l" defTabSz="457200">
              <a:defRPr sz="4500">
                <a:solidFill>
                  <a:srgbClr val="000000"/>
                </a:solidFill>
                <a:latin typeface="Helvetica"/>
                <a:ea typeface="Helvetica"/>
                <a:cs typeface="Helvetica"/>
                <a:sym typeface="Helvetica"/>
              </a:defRPr>
            </a:pPr>
            <a:r>
              <a:t>Train a classifier to separate opinions that either support or are against this decision.</a:t>
            </a:r>
          </a:p>
          <a:p>
            <a:pPr algn="l" defTabSz="457200">
              <a:defRPr sz="4500">
                <a:solidFill>
                  <a:srgbClr val="000000"/>
                </a:solidFill>
                <a:latin typeface="Helvetica"/>
                <a:ea typeface="Helvetica"/>
                <a:cs typeface="Helvetica"/>
                <a:sym typeface="Helvetica"/>
              </a:defRPr>
            </a:pPr>
          </a:p>
          <a:p>
            <a:pPr algn="l" defTabSz="457200">
              <a:defRPr sz="4500">
                <a:solidFill>
                  <a:srgbClr val="000000"/>
                </a:solidFill>
                <a:latin typeface="Helvetica"/>
                <a:ea typeface="Helvetica"/>
                <a:cs typeface="Helvetica"/>
                <a:sym typeface="Helvetica"/>
              </a:defRPr>
            </a:pPr>
            <a:r>
              <a:t>AI Model to use:  (1) contrastive learning for NLP; (2) locate entities/evidences to help explain the results.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Proposed Methodology"/>
          <p:cNvSpPr txBox="1"/>
          <p:nvPr>
            <p:ph type="title"/>
          </p:nvPr>
        </p:nvSpPr>
        <p:spPr>
          <a:prstGeom prst="rect">
            <a:avLst/>
          </a:prstGeom>
        </p:spPr>
        <p:txBody>
          <a:bodyPr/>
          <a:lstStyle/>
          <a:p>
            <a:pPr/>
            <a:r>
              <a:t>Proposed Methodology</a:t>
            </a:r>
          </a:p>
        </p:txBody>
      </p:sp>
      <p:sp>
        <p:nvSpPr>
          <p:cNvPr id="178" name="Develop a Scraping Bot…"/>
          <p:cNvSpPr txBox="1"/>
          <p:nvPr/>
        </p:nvSpPr>
        <p:spPr>
          <a:xfrm>
            <a:off x="1150566" y="4063999"/>
            <a:ext cx="22082867" cy="558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833437" indent="-833437" algn="l" defTabSz="457200">
              <a:buSzPct val="100000"/>
              <a:buAutoNum type="arabicPeriod" startAt="1"/>
              <a:defRPr sz="4500">
                <a:solidFill>
                  <a:srgbClr val="000000"/>
                </a:solidFill>
                <a:latin typeface="Helvetica"/>
                <a:ea typeface="Helvetica"/>
                <a:cs typeface="Helvetica"/>
                <a:sym typeface="Helvetica"/>
              </a:defRPr>
            </a:pPr>
            <a:r>
              <a:t>Develop a Scraping Bot </a:t>
            </a:r>
          </a:p>
          <a:p>
            <a:pPr marL="833437" indent="-833437" algn="l" defTabSz="457200">
              <a:buSzPct val="100000"/>
              <a:buAutoNum type="arabicPeriod" startAt="1"/>
              <a:defRPr sz="4500">
                <a:solidFill>
                  <a:srgbClr val="000000"/>
                </a:solidFill>
                <a:latin typeface="Helvetica"/>
                <a:ea typeface="Helvetica"/>
                <a:cs typeface="Helvetica"/>
                <a:sym typeface="Helvetica"/>
              </a:defRPr>
            </a:pPr>
            <a:r>
              <a:t>Search relevant topics related the data required</a:t>
            </a:r>
          </a:p>
          <a:p>
            <a:pPr marL="833437" indent="-833437" algn="l" defTabSz="457200">
              <a:buSzPct val="100000"/>
              <a:buAutoNum type="arabicPeriod" startAt="1"/>
              <a:defRPr sz="4500">
                <a:solidFill>
                  <a:srgbClr val="000000"/>
                </a:solidFill>
                <a:latin typeface="Helvetica"/>
                <a:ea typeface="Helvetica"/>
                <a:cs typeface="Helvetica"/>
                <a:sym typeface="Helvetica"/>
              </a:defRPr>
            </a:pPr>
            <a:r>
              <a:t>Data Cleaning</a:t>
            </a:r>
          </a:p>
          <a:p>
            <a:pPr marL="833437" indent="-833437" algn="l" defTabSz="457200">
              <a:buSzPct val="100000"/>
              <a:buAutoNum type="arabicPeriod" startAt="1"/>
              <a:defRPr sz="4500">
                <a:solidFill>
                  <a:srgbClr val="000000"/>
                </a:solidFill>
                <a:latin typeface="Helvetica"/>
                <a:ea typeface="Helvetica"/>
                <a:cs typeface="Helvetica"/>
                <a:sym typeface="Helvetica"/>
              </a:defRPr>
            </a:pPr>
            <a:r>
              <a:t>Filtering Relevant Factors from the cleaned data</a:t>
            </a:r>
          </a:p>
          <a:p>
            <a:pPr marL="833437" indent="-833437" algn="l" defTabSz="457200">
              <a:buSzPct val="100000"/>
              <a:buAutoNum type="arabicPeriod" startAt="1"/>
              <a:defRPr sz="4500">
                <a:solidFill>
                  <a:srgbClr val="000000"/>
                </a:solidFill>
                <a:latin typeface="Helvetica"/>
                <a:ea typeface="Helvetica"/>
                <a:cs typeface="Helvetica"/>
                <a:sym typeface="Helvetica"/>
              </a:defRPr>
            </a:pPr>
            <a:r>
              <a:t>Develop NLP model </a:t>
            </a:r>
          </a:p>
          <a:p>
            <a:pPr marL="833437" indent="-833437" algn="l" defTabSz="457200">
              <a:buSzPct val="100000"/>
              <a:buAutoNum type="arabicPeriod" startAt="1"/>
              <a:defRPr sz="4500">
                <a:solidFill>
                  <a:srgbClr val="000000"/>
                </a:solidFill>
                <a:latin typeface="Helvetica"/>
                <a:ea typeface="Helvetica"/>
                <a:cs typeface="Helvetica"/>
                <a:sym typeface="Helvetica"/>
              </a:defRPr>
            </a:pPr>
            <a:r>
              <a:t>Train the NLP model with our Data</a:t>
            </a:r>
          </a:p>
          <a:p>
            <a:pPr marL="833437" indent="-833437" algn="l" defTabSz="457200">
              <a:buSzPct val="100000"/>
              <a:buAutoNum type="arabicPeriod" startAt="1"/>
              <a:defRPr sz="4500">
                <a:solidFill>
                  <a:srgbClr val="000000"/>
                </a:solidFill>
                <a:latin typeface="Helvetica"/>
                <a:ea typeface="Helvetica"/>
                <a:cs typeface="Helvetica"/>
                <a:sym typeface="Helvetica"/>
              </a:defRPr>
            </a:pPr>
            <a:r>
              <a:t>Get inferences from Results </a:t>
            </a:r>
          </a:p>
          <a:p>
            <a:pPr marL="833437" indent="-833437" algn="l" defTabSz="457200">
              <a:buSzPct val="100000"/>
              <a:buAutoNum type="arabicPeriod" startAt="1"/>
              <a:defRPr sz="4500">
                <a:solidFill>
                  <a:srgbClr val="000000"/>
                </a:solidFill>
                <a:latin typeface="Helvetica"/>
                <a:ea typeface="Helvetica"/>
                <a:cs typeface="Helvetica"/>
                <a:sym typeface="Helvetica"/>
              </a:defRPr>
            </a:pPr>
            <a:r>
              <a:t>Optimize model based on results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