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6858000" cy="9144000"/>
  <p:embeddedFontLst>
    <p:embeddedFont>
      <p:font typeface="Corbel" panose="020B0503020204020204"/>
      <p:regular r:id="rId23"/>
      <p:bold r:id="rId24"/>
      <p:italic r:id="rId25"/>
      <p:boldItalic r:id="rId26"/>
    </p:embeddedFont>
    <p:embeddedFont>
      <p:font typeface="Calibri" panose="020F0502020204030204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A2B3AFA-6592-42A7-A8E1-C0D750CD29BC}" styleName="Table_0">
    <a:wholeTbl>
      <a:tcTxStyle>
        <a:schemeClr val="dk1"/>
        <a:latin typeface="Corbel"/>
        <a:ea typeface="Corbel"/>
        <a:cs typeface="Corbel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F2F6"/>
          </a:solidFill>
        </a:fill>
      </a:tcStyle>
    </a:wholeTbl>
    <a:band1H>
      <a:tcStyle>
        <a:tcBdr/>
        <a:fill>
          <a:solidFill>
            <a:srgbClr val="D1E5EC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1E5EC"/>
          </a:solidFill>
        </a:fill>
      </a:tcStyle>
    </a:band1V>
    <a:band2V>
      <a:tcStyle>
        <a:tcBdr/>
      </a:tcStyle>
    </a:band2V>
    <a:lastCol>
      <a:tcTxStyle b="on">
        <a:schemeClr val="lt1"/>
        <a:latin typeface="Corbel"/>
        <a:ea typeface="Corbel"/>
        <a:cs typeface="Corbel"/>
      </a:tcTxStyle>
      <a:tcStyle>
        <a:tcBdr/>
        <a:fill>
          <a:solidFill>
            <a:schemeClr val="accent2"/>
          </a:solidFill>
        </a:fill>
      </a:tcStyle>
    </a:lastCol>
    <a:firstCol>
      <a:tcTxStyle b="on">
        <a:schemeClr val="lt1"/>
        <a:latin typeface="Corbel"/>
        <a:ea typeface="Corbel"/>
        <a:cs typeface="Corbel"/>
      </a:tcTxStyle>
      <a:tcStyle>
        <a:tcBdr/>
        <a:fill>
          <a:solidFill>
            <a:schemeClr val="accent2"/>
          </a:solidFill>
        </a:fill>
      </a:tcStyle>
    </a:firstCol>
    <a:lastRow>
      <a:tcTxStyle b="on">
        <a:schemeClr val="lt1"/>
        <a:latin typeface="Corbel"/>
        <a:ea typeface="Corbel"/>
        <a:cs typeface="Corbel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schemeClr val="lt1"/>
        <a:latin typeface="Corbel"/>
        <a:ea typeface="Corbel"/>
        <a:cs typeface="Corbel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font" Target="fonts/font8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1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1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1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" name="Google Shape;211;p14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" name="Google Shape;218;p1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1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p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1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type="body" idx="1"/>
          </p:nvPr>
        </p:nvSpPr>
        <p:spPr>
          <a:xfrm rot="5400000">
            <a:off x="2259195" y="-26805"/>
            <a:ext cx="4625609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20040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marL="914400" lvl="1" indent="-331470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showMasterSp="0" matchingName="Vertical Title and Text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/>
          <p:nvPr/>
        </p:nvSpPr>
        <p:spPr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808537" y="2247903"/>
            <a:ext cx="5851525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type="body" idx="1"/>
          </p:nvPr>
        </p:nvSpPr>
        <p:spPr>
          <a:xfrm rot="5400000">
            <a:off x="541338" y="2206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20040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marL="914400" lvl="1" indent="-331470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type="ftr" idx="11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106" name="Google Shape;106;p14"/>
          <p:cNvSpPr txBox="1"/>
          <p:nvPr>
            <p:ph type="ctrTitle"/>
          </p:nvPr>
        </p:nvSpPr>
        <p:spPr>
          <a:xfrm>
            <a:off x="685800" y="3355848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4570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 panose="020B0503020204020204"/>
              <a:buNone/>
              <a:defRPr sz="47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type="subTitle" idx="1"/>
          </p:nvPr>
        </p:nvSpPr>
        <p:spPr>
          <a:xfrm>
            <a:off x="685800" y="1828800"/>
            <a:ext cx="8077200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50" tIns="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52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1" name="Google Shape;111;p14"/>
          <p:cNvSpPr/>
          <p:nvPr/>
        </p:nvSpPr>
        <p:spPr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 matchingName="Section Header">
  <p:cSld name="SECTION_HEADER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 panose="020B0503020204020204"/>
              <a:buNone/>
              <a:defRPr sz="47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type="body" idx="1"/>
          </p:nvPr>
        </p:nvSpPr>
        <p:spPr>
          <a:xfrm>
            <a:off x="740664" y="1828800"/>
            <a:ext cx="802233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0" rIns="4570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20040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marL="914400" lvl="1" indent="-331470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67838" y="152400"/>
            <a:ext cx="2523744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2000"/>
              <a:buFont typeface="Corbel" panose="020B0503020204020204"/>
              <a:buNone/>
              <a:defRPr sz="2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body" idx="1"/>
          </p:nvPr>
        </p:nvSpPr>
        <p:spPr>
          <a:xfrm>
            <a:off x="3019377" y="1743133"/>
            <a:ext cx="5920641" cy="4558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91160" algn="l">
              <a:spcBef>
                <a:spcPts val="0"/>
              </a:spcBef>
              <a:spcAft>
                <a:spcPts val="0"/>
              </a:spcAft>
              <a:buSzPts val="2560"/>
              <a:buChar char="◼"/>
              <a:defRPr sz="3200"/>
            </a:lvl1pPr>
            <a:lvl2pPr marL="914400" lvl="1" indent="-388620" algn="l">
              <a:spcBef>
                <a:spcPts val="560"/>
              </a:spcBef>
              <a:spcAft>
                <a:spcPts val="0"/>
              </a:spcAft>
              <a:buSzPts val="2520"/>
              <a:buChar char="▪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⚫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⚫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⚫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⚫"/>
              <a:defRPr sz="2000"/>
            </a:lvl9pPr>
          </a:lstStyle>
          <a:p/>
        </p:txBody>
      </p:sp>
      <p:sp>
        <p:nvSpPr>
          <p:cNvPr id="30" name="Google Shape;30;p4"/>
          <p:cNvSpPr txBox="1"/>
          <p:nvPr>
            <p:ph type="body" idx="2"/>
          </p:nvPr>
        </p:nvSpPr>
        <p:spPr>
          <a:xfrm>
            <a:off x="167838" y="1730018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" name="Google Shape;31;p4"/>
          <p:cNvSpPr txBox="1"/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4" name="Google Shape;34;p4"/>
          <p:cNvSpPr/>
          <p:nvPr/>
        </p:nvSpPr>
        <p:spPr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685800" y="3355848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4570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 panose="020B0503020204020204"/>
              <a:buNone/>
              <a:defRPr sz="47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subTitle" idx="1"/>
          </p:nvPr>
        </p:nvSpPr>
        <p:spPr>
          <a:xfrm>
            <a:off x="685800" y="1828800"/>
            <a:ext cx="8077200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50" tIns="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52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3" name="Google Shape;43;p5"/>
          <p:cNvSpPr/>
          <p:nvPr/>
        </p:nvSpPr>
        <p:spPr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 matchingName="Section Header">
  <p:cSld name="SECTION_HEADER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 panose="020B0503020204020204"/>
              <a:buNone/>
              <a:defRPr sz="47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type="body" idx="1"/>
          </p:nvPr>
        </p:nvSpPr>
        <p:spPr>
          <a:xfrm>
            <a:off x="740664" y="1828800"/>
            <a:ext cx="802233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0" rIns="4570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type="body" idx="1"/>
          </p:nvPr>
        </p:nvSpPr>
        <p:spPr>
          <a:xfrm>
            <a:off x="457200" y="1773936"/>
            <a:ext cx="4038600" cy="462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Autofit/>
          </a:bodyPr>
          <a:lstStyle>
            <a:lvl1pPr marL="457200" lvl="0" indent="-370840" algn="l">
              <a:spcBef>
                <a:spcPts val="0"/>
              </a:spcBef>
              <a:spcAft>
                <a:spcPts val="0"/>
              </a:spcAft>
              <a:buSzPts val="2240"/>
              <a:buChar char="◼"/>
              <a:defRPr sz="2800"/>
            </a:lvl1pPr>
            <a:lvl2pPr marL="914400" lvl="1" indent="-365760" algn="l"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type="body" idx="2"/>
          </p:nvPr>
        </p:nvSpPr>
        <p:spPr>
          <a:xfrm>
            <a:off x="4648200" y="1773936"/>
            <a:ext cx="4038600" cy="462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70840" algn="l">
              <a:spcBef>
                <a:spcPts val="0"/>
              </a:spcBef>
              <a:spcAft>
                <a:spcPts val="0"/>
              </a:spcAft>
              <a:buSzPts val="2240"/>
              <a:buChar char="◼"/>
              <a:defRPr sz="2800"/>
            </a:lvl1pPr>
            <a:lvl2pPr marL="914400" lvl="1" indent="-365760" algn="l"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9pPr>
          </a:lstStyle>
          <a:p/>
        </p:txBody>
      </p:sp>
      <p:sp>
        <p:nvSpPr>
          <p:cNvPr id="56" name="Google Shape;56;p7"/>
          <p:cNvSpPr txBox="1"/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 panose="020B050302020402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type="body" idx="1"/>
          </p:nvPr>
        </p:nvSpPr>
        <p:spPr>
          <a:xfrm>
            <a:off x="457200" y="1698987"/>
            <a:ext cx="4040188" cy="71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91425" bIns="45700" anchor="ctr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40"/>
              <a:buNone/>
              <a:defRPr sz="2300" b="1" cap="none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62" name="Google Shape;62;p8"/>
          <p:cNvSpPr txBox="1"/>
          <p:nvPr>
            <p:ph type="body" idx="2"/>
          </p:nvPr>
        </p:nvSpPr>
        <p:spPr>
          <a:xfrm>
            <a:off x="457200" y="2449512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50520" algn="l">
              <a:spcBef>
                <a:spcPts val="0"/>
              </a:spcBef>
              <a:spcAft>
                <a:spcPts val="0"/>
              </a:spcAft>
              <a:buSzPts val="1920"/>
              <a:buChar char="◼"/>
              <a:defRPr sz="24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⚫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⚫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⚫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⚫"/>
              <a:defRPr sz="1600"/>
            </a:lvl9pPr>
          </a:lstStyle>
          <a:p/>
        </p:txBody>
      </p:sp>
      <p:sp>
        <p:nvSpPr>
          <p:cNvPr id="63" name="Google Shape;63;p8"/>
          <p:cNvSpPr txBox="1"/>
          <p:nvPr>
            <p:ph type="body" idx="3"/>
          </p:nvPr>
        </p:nvSpPr>
        <p:spPr>
          <a:xfrm>
            <a:off x="4645025" y="1698987"/>
            <a:ext cx="4041775" cy="71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91425" bIns="45700" anchor="ctr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40"/>
              <a:buNone/>
              <a:defRPr sz="2300" b="1" cap="none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64" name="Google Shape;64;p8"/>
          <p:cNvSpPr txBox="1"/>
          <p:nvPr>
            <p:ph type="body" idx="4"/>
          </p:nvPr>
        </p:nvSpPr>
        <p:spPr>
          <a:xfrm>
            <a:off x="4645025" y="2449512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50520" algn="l">
              <a:spcBef>
                <a:spcPts val="0"/>
              </a:spcBef>
              <a:spcAft>
                <a:spcPts val="0"/>
              </a:spcAft>
              <a:buSzPts val="1920"/>
              <a:buChar char="◼"/>
              <a:defRPr sz="24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⚫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⚫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⚫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⚫"/>
              <a:defRPr sz="1600"/>
            </a:lvl9pPr>
          </a:lstStyle>
          <a:p/>
        </p:txBody>
      </p:sp>
      <p:sp>
        <p:nvSpPr>
          <p:cNvPr id="65" name="Google Shape;65;p8"/>
          <p:cNvSpPr txBox="1"/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bg>
      <p:bgPr>
        <a:solidFill>
          <a:schemeClr val="lt2"/>
        </a:solidFill>
        <a:effectLst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64592" y="155448"/>
            <a:ext cx="2525150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2000"/>
              <a:buFont typeface="Corbel" panose="020B0503020204020204"/>
              <a:buNone/>
              <a:defRPr sz="2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type="pic" idx="2"/>
          </p:nvPr>
        </p:nvSpPr>
        <p:spPr>
          <a:xfrm>
            <a:off x="2903805" y="1484808"/>
            <a:ext cx="6247397" cy="5373192"/>
          </a:xfrm>
          <a:prstGeom prst="rect">
            <a:avLst/>
          </a:prstGeom>
          <a:solidFill>
            <a:srgbClr val="BABABB"/>
          </a:solidFill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type="body" idx="1"/>
          </p:nvPr>
        </p:nvSpPr>
        <p:spPr>
          <a:xfrm>
            <a:off x="164592" y="1728216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0"/>
          <p:cNvSpPr txBox="1"/>
          <p:nvPr>
            <p:ph type="dt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80" name="Google Shape;80;p10"/>
          <p:cNvSpPr txBox="1"/>
          <p:nvPr>
            <p:ph type="ft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ABAB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type="sldNum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 panose="020B0503020204020204"/>
              <a:buNone/>
              <a:defRPr sz="4500" b="1" i="0" u="none" strike="noStrike" cap="none">
                <a:solidFill>
                  <a:srgbClr val="FFC7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marR="0" lvl="0" indent="-391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  <a:defRPr sz="32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914400" marR="0" lvl="1" indent="-38862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 panose="020B0604020202020204"/>
              <a:buChar char="▪"/>
              <a:defRPr sz="24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 panose="020B0604020202020204"/>
              <a:buChar char="▪"/>
              <a:defRPr sz="2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1414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1414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14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14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14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14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14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14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14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14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14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 panose="020B0503020204020204"/>
              <a:buNone/>
              <a:defRPr sz="4500" b="1" i="0" u="none" strike="noStrike" cap="none">
                <a:solidFill>
                  <a:srgbClr val="FFC7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13"/>
          <p:cNvSpPr txBox="1"/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marR="0" lvl="0" indent="-391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  <a:defRPr sz="32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914400" marR="0" lvl="1" indent="-38862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 panose="020B0604020202020204"/>
              <a:buChar char="▪"/>
              <a:defRPr sz="24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 panose="020B0604020202020204"/>
              <a:buChar char="▪"/>
              <a:defRPr sz="20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ctrTitle"/>
          </p:nvPr>
        </p:nvSpPr>
        <p:spPr>
          <a:xfrm>
            <a:off x="762000" y="762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457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6000"/>
              <a:buFont typeface="Corbel" panose="020B0503020204020204"/>
              <a:buNone/>
            </a:pPr>
            <a:r>
              <a:rPr lang="en-US" sz="6000"/>
              <a:t>Credit Card Fraud Detection</a:t>
            </a:r>
            <a:endParaRPr sz="6000"/>
          </a:p>
        </p:txBody>
      </p:sp>
      <p:sp>
        <p:nvSpPr>
          <p:cNvPr id="133" name="Google Shape;133;p17"/>
          <p:cNvSpPr txBox="1"/>
          <p:nvPr>
            <p:ph type="subTitle" idx="1"/>
          </p:nvPr>
        </p:nvSpPr>
        <p:spPr>
          <a:xfrm>
            <a:off x="838200" y="4267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5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u="sng">
                <a:solidFill>
                  <a:schemeClr val="lt1"/>
                </a:solidFill>
              </a:rPr>
              <a:t>Technology</a:t>
            </a:r>
            <a:endParaRPr lang="en-US" sz="2400" u="sng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solidFill>
                  <a:schemeClr val="lt1"/>
                </a:solidFill>
              </a:rPr>
              <a:t>Machine Learning in Artificial Neural Networks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152400" y="381000"/>
            <a:ext cx="2523744" cy="59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4570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2400"/>
              <a:buFont typeface="Corbel" panose="020B0503020204020204"/>
              <a:buNone/>
            </a:pPr>
            <a:r>
              <a:rPr lang="en-US" sz="2400"/>
              <a:t>BackPropagation</a:t>
            </a:r>
            <a:endParaRPr sz="2400"/>
          </a:p>
        </p:txBody>
      </p:sp>
      <p:sp>
        <p:nvSpPr>
          <p:cNvPr id="191" name="Google Shape;191;p26"/>
          <p:cNvSpPr txBox="1"/>
          <p:nvPr>
            <p:ph type="body" idx="2"/>
          </p:nvPr>
        </p:nvSpPr>
        <p:spPr>
          <a:xfrm>
            <a:off x="167838" y="1730018"/>
            <a:ext cx="7147362" cy="451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0" lvl="0" indent="-711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20"/>
              <a:buFont typeface="Arial" panose="020B0604020202020204"/>
              <a:buChar char="•"/>
            </a:pPr>
            <a:r>
              <a:rPr lang="en-US" b="1"/>
              <a:t>Backpropagation</a:t>
            </a:r>
            <a:r>
              <a:rPr lang="en-US"/>
              <a:t> is a method used in artificial neural networks. </a:t>
            </a:r>
            <a:endParaRPr lang="en-US"/>
          </a:p>
          <a:p>
            <a:pPr marL="0" lvl="0" indent="-711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20"/>
              <a:buFont typeface="Arial" panose="020B0604020202020204"/>
              <a:buChar char="•"/>
            </a:pPr>
            <a:r>
              <a:rPr lang="en-US"/>
              <a:t>It is used to calculate the error contribution of each neuron after a batch of data is processed.</a:t>
            </a:r>
            <a:endParaRPr lang="en-US"/>
          </a:p>
          <a:p>
            <a:pPr marL="0" lvl="0" indent="-711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20"/>
              <a:buFont typeface="Arial" panose="020B0604020202020204"/>
              <a:buChar char="•"/>
            </a:pPr>
            <a:r>
              <a:rPr lang="en-US"/>
              <a:t> This is used by an enveloping optimization algorithm to adjust the weight of each neuron, completing the learning process.</a:t>
            </a:r>
            <a:endParaRPr lang="en-US"/>
          </a:p>
          <a:p>
            <a:pPr marL="0" lvl="0" indent="-711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20"/>
              <a:buFont typeface="Arial" panose="020B0604020202020204"/>
              <a:buChar char="•"/>
            </a:pPr>
            <a:r>
              <a:rPr lang="en-US"/>
              <a:t>It calculates Error function.</a:t>
            </a:r>
            <a:endParaRPr lang="en-US"/>
          </a:p>
          <a:p>
            <a:pPr marL="457200" lvl="1" indent="0" algn="l" rtl="0">
              <a:lnSpc>
                <a:spcPct val="200000"/>
              </a:lnSpc>
              <a:spcBef>
                <a:spcPts val="240"/>
              </a:spcBef>
              <a:spcAft>
                <a:spcPts val="0"/>
              </a:spcAft>
              <a:buSzPts val="1080"/>
              <a:buNone/>
            </a:pPr>
            <a:r>
              <a:rPr lang="en-US" b="1"/>
              <a:t>Error Function=(Predicted Output)-(Excepted Output)</a:t>
            </a:r>
            <a:endParaRPr b="1"/>
          </a:p>
          <a:p>
            <a:pPr marL="0" lvl="0" indent="-711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20"/>
              <a:buFont typeface="Arial" panose="020B0604020202020204"/>
              <a:buChar char="•"/>
            </a:pPr>
            <a:r>
              <a:rPr lang="en-US"/>
              <a:t> It is commonly used in the </a:t>
            </a:r>
            <a:r>
              <a:rPr lang="en-US" b="1"/>
              <a:t>gradient descent</a:t>
            </a:r>
            <a:r>
              <a:rPr lang="en-US"/>
              <a:t> optimization algorithm.</a:t>
            </a:r>
            <a:endParaRPr lang="en-US"/>
          </a:p>
          <a:p>
            <a:pPr marL="0" lvl="0" indent="-711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20"/>
              <a:buFont typeface="Arial" panose="020B0604020202020204"/>
              <a:buChar char="•"/>
            </a:pPr>
            <a:r>
              <a:rPr lang="en-US"/>
              <a:t> It is also called </a:t>
            </a:r>
            <a:r>
              <a:rPr lang="en-US" b="1"/>
              <a:t>backward propagation of errors</a:t>
            </a:r>
            <a:r>
              <a:rPr lang="en-US"/>
              <a:t>, because the error is calculated at the output and distributed back through the network layers.</a:t>
            </a:r>
            <a:endParaRPr lang="en-US"/>
          </a:p>
          <a:p>
            <a:pPr marL="0" lvl="0" indent="-711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20"/>
              <a:buFont typeface="Arial" panose="020B0604020202020204"/>
              <a:buChar char="•"/>
            </a:pPr>
            <a:r>
              <a:rPr lang="en-US"/>
              <a:t>It is considered as supervised learning method.</a:t>
            </a:r>
            <a:endParaRPr lang="en-US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0"/>
              <a:buFont typeface="Arial" panose="020B0604020202020204"/>
              <a:buNone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152400" y="381000"/>
            <a:ext cx="2523744" cy="59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4570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2400"/>
              <a:buFont typeface="Corbel" panose="020B0503020204020204"/>
              <a:buNone/>
            </a:pPr>
            <a:r>
              <a:rPr lang="en-US" sz="2400"/>
              <a:t>BackPropagation</a:t>
            </a:r>
            <a:endParaRPr sz="2400"/>
          </a:p>
        </p:txBody>
      </p:sp>
      <p:pic>
        <p:nvPicPr>
          <p:cNvPr id="197" name="Google Shape;197;p2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410200" y="1676400"/>
            <a:ext cx="358140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>
            <p:ph type="body" idx="2"/>
          </p:nvPr>
        </p:nvSpPr>
        <p:spPr>
          <a:xfrm>
            <a:off x="167838" y="1730018"/>
            <a:ext cx="5013762" cy="451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0" lvl="0" indent="-711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20"/>
              <a:buFont typeface="Arial" panose="020B0604020202020204"/>
              <a:buChar char="•"/>
            </a:pPr>
            <a:r>
              <a:rPr lang="en-US"/>
              <a:t>Calculate Average Cost Function(J)</a:t>
            </a:r>
            <a:endParaRPr lang="en-US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	J=1/2</a:t>
            </a:r>
            <a:r>
              <a:rPr lang="en-US" sz="2400"/>
              <a:t>∑</a:t>
            </a:r>
            <a:r>
              <a:rPr lang="en-US" sz="2000"/>
              <a:t>(e1</a:t>
            </a:r>
            <a:r>
              <a:rPr lang="en-US" sz="1600"/>
              <a:t>^</a:t>
            </a:r>
            <a:r>
              <a:rPr lang="en-US" sz="2000"/>
              <a:t>2+e2</a:t>
            </a:r>
            <a:r>
              <a:rPr lang="en-US" sz="1600"/>
              <a:t>^</a:t>
            </a:r>
            <a:r>
              <a:rPr lang="en-US" sz="2000"/>
              <a:t>2)</a:t>
            </a:r>
            <a:endParaRPr lang="en-US" sz="2000"/>
          </a:p>
          <a:p>
            <a:pPr marL="0" lvl="0" indent="-711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20"/>
              <a:buFont typeface="Arial" panose="020B0604020202020204"/>
              <a:buChar char="•"/>
            </a:pPr>
            <a:r>
              <a:rPr lang="en-US"/>
              <a:t>J is Minimized by using the</a:t>
            </a:r>
            <a:r>
              <a:rPr lang="en-US" b="1"/>
              <a:t> Gradient Descent Optimization Algorithm.</a:t>
            </a:r>
            <a:endParaRPr lang="en-US" b="1"/>
          </a:p>
          <a:p>
            <a:pPr marL="0" lvl="0" indent="-711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20"/>
              <a:buFont typeface="Arial" panose="020B0604020202020204"/>
              <a:buChar char="•"/>
            </a:pPr>
            <a:r>
              <a:rPr lang="en-US"/>
              <a:t>Once  Cost function minimized weights are set in the network such that predictions match the excepted output.</a:t>
            </a:r>
            <a:endParaRPr lang="en-US"/>
          </a:p>
        </p:txBody>
      </p:sp>
      <p:sp>
        <p:nvSpPr>
          <p:cNvPr id="199" name="Google Shape;199;p27"/>
          <p:cNvSpPr/>
          <p:nvPr/>
        </p:nvSpPr>
        <p:spPr>
          <a:xfrm>
            <a:off x="6400800" y="2743200"/>
            <a:ext cx="228600" cy="685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152400" y="381000"/>
            <a:ext cx="2523744" cy="59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4570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2400"/>
              <a:buFont typeface="Corbel" panose="020B0503020204020204"/>
              <a:buNone/>
            </a:pPr>
            <a:r>
              <a:rPr lang="en-US" sz="2400"/>
              <a:t>Gradient Descent</a:t>
            </a:r>
            <a:endParaRPr sz="2400"/>
          </a:p>
        </p:txBody>
      </p:sp>
      <p:sp>
        <p:nvSpPr>
          <p:cNvPr id="205" name="Google Shape;205;p28"/>
          <p:cNvSpPr txBox="1"/>
          <p:nvPr>
            <p:ph type="body" idx="2"/>
          </p:nvPr>
        </p:nvSpPr>
        <p:spPr>
          <a:xfrm>
            <a:off x="167838" y="1730018"/>
            <a:ext cx="5013762" cy="451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0" lvl="0" indent="-711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20"/>
              <a:buFont typeface="Arial" panose="020B0604020202020204"/>
              <a:buChar char="•"/>
            </a:pPr>
            <a:r>
              <a:rPr lang="en-US" b="1"/>
              <a:t>Gradient descent</a:t>
            </a:r>
            <a:r>
              <a:rPr lang="en-US"/>
              <a:t> is a iterative optimization algorithm for finding the minimum of a cost function. </a:t>
            </a:r>
            <a:endParaRPr lang="en-US"/>
          </a:p>
          <a:p>
            <a:pPr marL="0" lvl="0" indent="-711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20"/>
              <a:buFont typeface="Arial" panose="020B0604020202020204"/>
              <a:buChar char="•"/>
            </a:pPr>
            <a:r>
              <a:rPr lang="en-US"/>
              <a:t>To find a local minimum of a function using gradient descent, one takes steps proportional to the negative of the gradient of the function at the current point. </a:t>
            </a:r>
            <a:endParaRPr lang="en-US"/>
          </a:p>
          <a:p>
            <a:pPr marL="0" lvl="0" indent="-711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20"/>
              <a:buFont typeface="Arial" panose="020B0604020202020204"/>
              <a:buChar char="•"/>
            </a:pPr>
            <a:r>
              <a:rPr lang="en-US"/>
              <a:t>If instead one takes steps proportional to the positive of the gradient, one approaches a local maximum of that function.</a:t>
            </a:r>
            <a:endParaRPr lang="en-US"/>
          </a:p>
          <a:p>
            <a:pPr marL="0" lvl="0" indent="-711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20"/>
              <a:buFont typeface="Arial" panose="020B0604020202020204"/>
              <a:buChar char="•"/>
            </a:pPr>
            <a:r>
              <a:rPr lang="en-US"/>
              <a:t>Cost minimum can be achieved by derivative of  cost function using the chain rule.</a:t>
            </a:r>
            <a:endParaRPr lang="en-US"/>
          </a:p>
        </p:txBody>
      </p:sp>
      <p:sp>
        <p:nvSpPr>
          <p:cNvPr id="206" name="Google Shape;206;p28"/>
          <p:cNvSpPr txBox="1"/>
          <p:nvPr/>
        </p:nvSpPr>
        <p:spPr>
          <a:xfrm>
            <a:off x="3124200" y="914400"/>
            <a:ext cx="14462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Optimization</a:t>
            </a:r>
            <a:endParaRPr sz="1800">
              <a:solidFill>
                <a:srgbClr val="FFC000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pic>
        <p:nvPicPr>
          <p:cNvPr id="207" name="Google Shape;207;p28" descr="ball.png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5410200" y="1981200"/>
            <a:ext cx="35052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167838" y="152400"/>
            <a:ext cx="2523744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4570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2000"/>
              <a:buFont typeface="Corbel" panose="020B0503020204020204"/>
              <a:buNone/>
            </a:pPr>
            <a:r>
              <a:rPr lang="en-US"/>
              <a:t>Dataset Information</a:t>
            </a:r>
            <a:endParaRPr lang="en-US"/>
          </a:p>
        </p:txBody>
      </p:sp>
      <p:pic>
        <p:nvPicPr>
          <p:cNvPr id="214" name="Google Shape;214;p29" descr="Screenshot (248).png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3400651" y="1743075"/>
            <a:ext cx="5158923" cy="45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 txBox="1"/>
          <p:nvPr>
            <p:ph type="body" idx="2"/>
          </p:nvPr>
        </p:nvSpPr>
        <p:spPr>
          <a:xfrm>
            <a:off x="167838" y="1730018"/>
            <a:ext cx="3032562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0" lvl="0" indent="-711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0"/>
              <a:buFont typeface="Arial" panose="020B0604020202020204"/>
              <a:buChar char="•"/>
            </a:pPr>
            <a:r>
              <a:rPr lang="en-US"/>
              <a:t>Dataset : German Credit Card consist</a:t>
            </a:r>
            <a:endParaRPr lang="en-US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/>
              <a:t>of  1000 instance.</a:t>
            </a:r>
            <a:endParaRPr lang="en-US"/>
          </a:p>
          <a:p>
            <a:pPr marL="0" lvl="0" indent="-711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0"/>
              <a:buFont typeface="Arial" panose="020B0604020202020204"/>
              <a:buChar char="•"/>
            </a:pPr>
            <a:r>
              <a:rPr lang="en-US"/>
              <a:t>We have divided the dataset into two parts: </a:t>
            </a:r>
            <a:endParaRPr lang="en-US"/>
          </a:p>
          <a:p>
            <a:pPr marL="0" lvl="0" indent="-711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0"/>
              <a:buFont typeface="Arial" panose="020B0604020202020204"/>
              <a:buChar char="•"/>
            </a:pPr>
            <a:r>
              <a:rPr lang="en-US"/>
              <a:t>75% data is taken from dataset for the training purpose. </a:t>
            </a:r>
            <a:endParaRPr lang="en-US"/>
          </a:p>
          <a:p>
            <a:pPr marL="0" lvl="0" indent="-711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0"/>
              <a:buFont typeface="Arial" panose="020B0604020202020204"/>
              <a:buChar char="•"/>
            </a:pPr>
            <a:r>
              <a:rPr lang="en-US"/>
              <a:t>25% data is taken for the evaluation of trained neural network.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167838" y="152400"/>
            <a:ext cx="2523744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4570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2400"/>
              <a:buFont typeface="Corbel" panose="020B0503020204020204"/>
              <a:buNone/>
            </a:pPr>
            <a:r>
              <a:rPr lang="en-US" sz="2400"/>
              <a:t>    Output</a:t>
            </a:r>
            <a:endParaRPr sz="2400"/>
          </a:p>
        </p:txBody>
      </p:sp>
      <p:graphicFrame>
        <p:nvGraphicFramePr>
          <p:cNvPr id="221" name="Google Shape;221;p30"/>
          <p:cNvGraphicFramePr/>
          <p:nvPr/>
        </p:nvGraphicFramePr>
        <p:xfrm>
          <a:off x="1295400" y="2590800"/>
          <a:ext cx="6096000" cy="3000000"/>
        </p:xfrm>
        <a:graphic>
          <a:graphicData uri="http://schemas.openxmlformats.org/drawingml/2006/table">
            <a:tbl>
              <a:tblPr firstRow="1" bandRow="1">
                <a:noFill/>
                <a:tableStyleId>{3A2B3AFA-6592-42A7-A8E1-C0D750CD29BC}</a:tableStyleId>
              </a:tblPr>
              <a:tblGrid>
                <a:gridCol w="1804275"/>
                <a:gridCol w="1243725"/>
                <a:gridCol w="1524000"/>
                <a:gridCol w="1524000"/>
              </a:tblGrid>
              <a:tr h="43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Observed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Total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Correct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Percentage</a:t>
                      </a:r>
                      <a:endParaRPr lang="en-US"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correct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Total Case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250</a:t>
                      </a:r>
                      <a:endParaRPr sz="16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162</a:t>
                      </a: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65%</a:t>
                      </a: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/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Fraud Case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173</a:t>
                      </a:r>
                      <a:endParaRPr sz="16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97</a:t>
                      </a: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57%</a:t>
                      </a: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/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Non-Fraud Case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77</a:t>
                      </a:r>
                      <a:endParaRPr sz="16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65</a:t>
                      </a:r>
                      <a:endParaRPr sz="18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84%</a:t>
                      </a:r>
                      <a:endParaRPr sz="18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167838" y="152400"/>
            <a:ext cx="2523744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4570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2400"/>
              <a:buFont typeface="Corbel" panose="020B0503020204020204"/>
              <a:buNone/>
            </a:pPr>
            <a:r>
              <a:rPr lang="en-US" sz="2400"/>
              <a:t>    Output</a:t>
            </a:r>
            <a:endParaRPr sz="2400"/>
          </a:p>
        </p:txBody>
      </p:sp>
      <p:graphicFrame>
        <p:nvGraphicFramePr>
          <p:cNvPr id="227" name="Google Shape;227;p31"/>
          <p:cNvGraphicFramePr/>
          <p:nvPr/>
        </p:nvGraphicFramePr>
        <p:xfrm>
          <a:off x="1295400" y="3276600"/>
          <a:ext cx="6096000" cy="3000000"/>
        </p:xfrm>
        <a:graphic>
          <a:graphicData uri="http://schemas.openxmlformats.org/drawingml/2006/table">
            <a:tbl>
              <a:tblPr firstRow="1" bandRow="1">
                <a:noFill/>
                <a:tableStyleId>{3A2B3AFA-6592-42A7-A8E1-C0D750CD29BC}</a:tableStyleId>
              </a:tblPr>
              <a:tblGrid>
                <a:gridCol w="1804275"/>
                <a:gridCol w="1243725"/>
                <a:gridCol w="1524000"/>
                <a:gridCol w="1524000"/>
              </a:tblGrid>
              <a:tr h="43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Observed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Correct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Percentage</a:t>
                      </a:r>
                      <a:endParaRPr lang="en-US"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correct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 Case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5</a:t>
                      </a:r>
                      <a:endParaRPr sz="16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5</a:t>
                      </a:r>
                      <a:endParaRPr sz="18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100%</a:t>
                      </a:r>
                      <a:endParaRPr sz="18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/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Fraud</a:t>
                      </a:r>
                      <a:r>
                        <a:rPr lang="en-US" sz="1800"/>
                        <a:t> Case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4</a:t>
                      </a:r>
                      <a:endParaRPr sz="16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4</a:t>
                      </a:r>
                      <a:endParaRPr sz="18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100%</a:t>
                      </a:r>
                      <a:endParaRPr sz="18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/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Non-Fraud</a:t>
                      </a:r>
                      <a:r>
                        <a:rPr lang="en-US" sz="1800"/>
                        <a:t> Case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</a:t>
                      </a:r>
                      <a:endParaRPr sz="16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</a:t>
                      </a:r>
                      <a:endParaRPr sz="18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100%</a:t>
                      </a:r>
                      <a:endParaRPr sz="180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28" name="Google Shape;228;p31"/>
          <p:cNvSpPr txBox="1"/>
          <p:nvPr/>
        </p:nvSpPr>
        <p:spPr>
          <a:xfrm>
            <a:off x="3200400" y="914400"/>
            <a:ext cx="19415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Synthetic  Dataset</a:t>
            </a:r>
            <a:endParaRPr sz="1800">
              <a:solidFill>
                <a:srgbClr val="FFC000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1143000" y="1600200"/>
            <a:ext cx="2971800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Total Instance:20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Training Instance:15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Test Instance:5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609600" y="152400"/>
            <a:ext cx="8013192" cy="163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 panose="020B0503020204020204"/>
              <a:buNone/>
            </a:pPr>
            <a:r>
              <a:rPr lang="en-US"/>
              <a:t>Overview of  Topics </a:t>
            </a:r>
            <a:endParaRPr lang="en-US"/>
          </a:p>
        </p:txBody>
      </p:sp>
      <p:sp>
        <p:nvSpPr>
          <p:cNvPr id="139" name="Google Shape;139;p18"/>
          <p:cNvSpPr txBox="1"/>
          <p:nvPr>
            <p:ph type="body" idx="1"/>
          </p:nvPr>
        </p:nvSpPr>
        <p:spPr>
          <a:xfrm>
            <a:off x="457200" y="2971800"/>
            <a:ext cx="8022336" cy="3276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300" tIns="0" rIns="45700" bIns="0" anchor="t" anchorCtr="0">
            <a:noAutofit/>
          </a:bodyPr>
          <a:lstStyle/>
          <a:p>
            <a:pPr marL="0" lvl="0" indent="-952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96"/>
              <a:buFont typeface="Arial" panose="020B0604020202020204"/>
              <a:buChar char="•"/>
            </a:pPr>
            <a:r>
              <a:rPr lang="en-US" sz="1870"/>
              <a:t>Introduction</a:t>
            </a:r>
            <a:endParaRPr lang="en-US" sz="1870"/>
          </a:p>
          <a:p>
            <a:pPr marL="0" lvl="0" indent="-952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96"/>
              <a:buFont typeface="Arial" panose="020B0604020202020204"/>
              <a:buChar char="•"/>
            </a:pPr>
            <a:r>
              <a:rPr lang="en-US" sz="1870"/>
              <a:t>Types of fraud get solved</a:t>
            </a:r>
            <a:endParaRPr lang="en-US" sz="1870"/>
          </a:p>
          <a:p>
            <a:pPr marL="0" lvl="0" indent="-952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96"/>
              <a:buFont typeface="Arial" panose="020B0604020202020204"/>
              <a:buChar char="•"/>
            </a:pPr>
            <a:r>
              <a:rPr lang="en-US" sz="1870"/>
              <a:t>Implementation</a:t>
            </a:r>
            <a:endParaRPr lang="en-US" sz="1870"/>
          </a:p>
          <a:p>
            <a:pPr marL="457200" lvl="1" indent="-106680" algn="l" rtl="0">
              <a:lnSpc>
                <a:spcPct val="130000"/>
              </a:lnSpc>
              <a:spcBef>
                <a:spcPts val="375"/>
              </a:spcBef>
              <a:spcAft>
                <a:spcPts val="0"/>
              </a:spcAft>
              <a:buSzPts val="1683"/>
              <a:buFont typeface="Noto Sans Symbols"/>
              <a:buChar char="➢"/>
            </a:pPr>
            <a:r>
              <a:rPr lang="en-US" sz="1870"/>
              <a:t>Neural Networks</a:t>
            </a:r>
            <a:endParaRPr lang="en-US" sz="1870"/>
          </a:p>
          <a:p>
            <a:pPr marL="457200" lvl="1" indent="-106680" algn="l" rtl="0">
              <a:lnSpc>
                <a:spcPct val="130000"/>
              </a:lnSpc>
              <a:spcBef>
                <a:spcPts val="375"/>
              </a:spcBef>
              <a:spcAft>
                <a:spcPts val="0"/>
              </a:spcAft>
              <a:buSzPts val="1683"/>
              <a:buFont typeface="Noto Sans Symbols"/>
              <a:buChar char="➢"/>
            </a:pPr>
            <a:r>
              <a:rPr lang="en-US" sz="1870"/>
              <a:t>BackPropagation</a:t>
            </a:r>
            <a:endParaRPr lang="en-US" sz="1870"/>
          </a:p>
          <a:p>
            <a:pPr marL="457200" lvl="1" indent="-106680" algn="l" rtl="0">
              <a:lnSpc>
                <a:spcPct val="130000"/>
              </a:lnSpc>
              <a:spcBef>
                <a:spcPts val="375"/>
              </a:spcBef>
              <a:spcAft>
                <a:spcPts val="0"/>
              </a:spcAft>
              <a:buSzPts val="1683"/>
              <a:buFont typeface="Noto Sans Symbols"/>
              <a:buChar char="➢"/>
            </a:pPr>
            <a:r>
              <a:rPr lang="en-US" sz="1870"/>
              <a:t>Gradient Descent</a:t>
            </a:r>
            <a:endParaRPr lang="en-US" sz="1870"/>
          </a:p>
          <a:p>
            <a:pPr marL="0" lvl="0" indent="-952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96"/>
              <a:buFont typeface="Arial" panose="020B0604020202020204"/>
              <a:buChar char="•"/>
            </a:pPr>
            <a:r>
              <a:rPr lang="en-US" sz="1870"/>
              <a:t>Dataset Information</a:t>
            </a:r>
            <a:endParaRPr lang="en-US" sz="1870"/>
          </a:p>
          <a:p>
            <a:pPr marL="0" lvl="0" indent="-952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96"/>
              <a:buFont typeface="Arial" panose="020B0604020202020204"/>
              <a:buChar char="•"/>
            </a:pPr>
            <a:r>
              <a:rPr lang="en-US" sz="1870"/>
              <a:t>Output	</a:t>
            </a:r>
            <a:endParaRPr sz="187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60"/>
              <a:buFont typeface="Noto Sans Symbols"/>
              <a:buNone/>
            </a:pP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 panose="020B0503020204020204"/>
              <a:buNone/>
            </a:pPr>
            <a:r>
              <a:rPr lang="en-US"/>
              <a:t>Introduction</a:t>
            </a:r>
            <a:endParaRPr lang="en-US"/>
          </a:p>
        </p:txBody>
      </p:sp>
      <p:sp>
        <p:nvSpPr>
          <p:cNvPr id="145" name="Google Shape;145;p19"/>
          <p:cNvSpPr txBox="1"/>
          <p:nvPr/>
        </p:nvSpPr>
        <p:spPr>
          <a:xfrm>
            <a:off x="304800" y="1600201"/>
            <a:ext cx="8305800" cy="3831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 Online banking and e-commerce organizations have been experiencing the increase in credit card transaction and other modes of on-line transaction.</a:t>
            </a:r>
            <a:endParaRPr lang="en-US" sz="1800" b="0" i="0" u="none" strike="noStrike" cap="none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 Due to this credit card fraud becomes a very popular issue for credit card industry, it causes many financial losses for customer and also for the organization.</a:t>
            </a:r>
            <a:endParaRPr lang="en-US" sz="1800" b="0" i="0" u="none" strike="noStrike" cap="none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In this project, Back Propagation algorithm is used to train the Neural Networks for Credit Card fraud detection in real-time scenario. </a:t>
            </a:r>
            <a:endParaRPr lang="en-US" sz="1800" b="0" i="0" u="none" strike="noStrike" cap="none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This project is likely beneficial for the organizations and for individual users in terms of cost and time efficiency. </a:t>
            </a:r>
            <a:endParaRPr lang="en-US" sz="1800" b="0" i="0" u="none" strike="noStrike" cap="none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000"/>
              <a:buFont typeface="Corbel" panose="020B0503020204020204"/>
              <a:buNone/>
            </a:pPr>
            <a:r>
              <a:rPr lang="en-US" sz="4000"/>
              <a:t>Types of Fraud Get Solved</a:t>
            </a:r>
            <a:endParaRPr sz="4000"/>
          </a:p>
        </p:txBody>
      </p:sp>
      <p:sp>
        <p:nvSpPr>
          <p:cNvPr id="151" name="Google Shape;151;p20"/>
          <p:cNvSpPr txBox="1"/>
          <p:nvPr/>
        </p:nvSpPr>
        <p:spPr>
          <a:xfrm>
            <a:off x="609600" y="1875472"/>
            <a:ext cx="6934200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Bankruptcy Fraud</a:t>
            </a:r>
            <a:endParaRPr lang="en-US" sz="3200" b="0" i="0" u="none" strike="noStrike" cap="none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  <a:p>
            <a:pPr marL="0" marR="0" lvl="0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Application Fraud</a:t>
            </a:r>
            <a:endParaRPr sz="3200" b="0" i="0" u="none" strike="noStrike" cap="none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  <a:p>
            <a:pPr marL="0" marR="0" lvl="0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Behavioral Fraud</a:t>
            </a:r>
            <a:endParaRPr sz="3200" b="0" i="0" u="none" strike="noStrike" cap="none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  <a:p>
            <a:pPr marL="0" marR="0" lvl="0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Theft Fraud</a:t>
            </a:r>
            <a:endParaRPr sz="3200" b="0" i="0" u="none" strike="noStrike" cap="none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1905000" y="2057400"/>
            <a:ext cx="5334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C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 Implementation</a:t>
            </a:r>
            <a:endParaRPr sz="5400">
              <a:solidFill>
                <a:srgbClr val="FFC000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167838" y="152400"/>
            <a:ext cx="2523744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4570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2400"/>
              <a:buFont typeface="Corbel" panose="020B0503020204020204"/>
              <a:buNone/>
            </a:pPr>
            <a:r>
              <a:rPr lang="en-US" sz="2400"/>
              <a:t>Neural</a:t>
            </a:r>
            <a:r>
              <a:rPr lang="en-US"/>
              <a:t> </a:t>
            </a:r>
            <a:r>
              <a:rPr lang="en-US" sz="2400"/>
              <a:t>Network</a:t>
            </a:r>
            <a:endParaRPr sz="2400"/>
          </a:p>
        </p:txBody>
      </p:sp>
      <p:pic>
        <p:nvPicPr>
          <p:cNvPr id="162" name="Google Shape;162;p22" descr="Screenshot (243).png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371600" y="1828800"/>
            <a:ext cx="6553200" cy="454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152400" y="304800"/>
            <a:ext cx="2523744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4570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2400"/>
              <a:buFont typeface="Corbel" panose="020B0503020204020204"/>
              <a:buNone/>
            </a:pPr>
            <a:r>
              <a:rPr lang="en-US" sz="2400"/>
              <a:t>Neural Network</a:t>
            </a:r>
            <a:endParaRPr sz="2400"/>
          </a:p>
        </p:txBody>
      </p:sp>
      <p:pic>
        <p:nvPicPr>
          <p:cNvPr id="168" name="Google Shape;168;p23" descr="Nnactual.png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4648200" y="2795061"/>
            <a:ext cx="4114800" cy="245532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>
            <p:ph type="body" idx="2"/>
          </p:nvPr>
        </p:nvSpPr>
        <p:spPr>
          <a:xfrm>
            <a:off x="228600" y="1752600"/>
            <a:ext cx="4038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0" lvl="0" indent="-711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0"/>
              <a:buFont typeface="Arial" panose="020B0604020202020204"/>
              <a:buChar char="•"/>
            </a:pPr>
            <a:r>
              <a:rPr lang="en-US"/>
              <a:t> The network architecture has an input layer, hidden  layer and the output layer.</a:t>
            </a:r>
            <a:endParaRPr lang="en-US"/>
          </a:p>
          <a:p>
            <a:pPr marL="0" lvl="0" indent="-711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0"/>
              <a:buFont typeface="Arial" panose="020B0604020202020204"/>
              <a:buChar char="•"/>
            </a:pPr>
            <a:r>
              <a:rPr lang="en-US"/>
              <a:t> The hidden layer  finds some of the important patterns from the inputs and passes it onto the next layer .</a:t>
            </a:r>
            <a:endParaRPr lang="en-US"/>
          </a:p>
          <a:p>
            <a:pPr marL="0" lvl="0" indent="-711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0"/>
              <a:buFont typeface="Arial" panose="020B0604020202020204"/>
              <a:buChar char="•"/>
            </a:pPr>
            <a:r>
              <a:rPr lang="en-US"/>
              <a:t>Hidden Layer makes network faster and efficient .</a:t>
            </a:r>
            <a:endParaRPr lang="en-US"/>
          </a:p>
          <a:p>
            <a:pPr marL="0" lvl="0" indent="-711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0"/>
              <a:buFont typeface="Arial" panose="020B0604020202020204"/>
              <a:buChar char="•"/>
            </a:pPr>
            <a:r>
              <a:rPr lang="en-US"/>
              <a:t>Finally, output layer gives  the final prediction.</a:t>
            </a:r>
            <a:endParaRPr lang="en-US"/>
          </a:p>
          <a:p>
            <a:pPr marL="0" lvl="0" indent="-711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0"/>
              <a:buFont typeface="Arial" panose="020B0604020202020204"/>
              <a:buChar char="•"/>
            </a:pPr>
            <a:r>
              <a:rPr lang="en-US"/>
              <a:t> Network architecture is called </a:t>
            </a:r>
            <a:r>
              <a:rPr lang="en-US" b="1"/>
              <a:t>“feed-forward network”, </a:t>
            </a:r>
            <a:r>
              <a:rPr lang="en-US"/>
              <a:t>as you can see that input signals are flowing in only one direction.</a:t>
            </a:r>
            <a:endParaRPr lang="en-US"/>
          </a:p>
          <a:p>
            <a:pPr marL="0" lvl="0" indent="-711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0"/>
              <a:buFont typeface="Arial" panose="020B0604020202020204"/>
              <a:buChar char="•"/>
            </a:pPr>
            <a:r>
              <a:rPr lang="en-US"/>
              <a:t>A good model with high accuracy gives predictions that are very close to the actual values.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2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20"/>
              <a:buFont typeface="Arial" panose="020B0604020202020204"/>
              <a:buNone/>
            </a:pPr>
          </a:p>
        </p:txBody>
      </p:sp>
      <p:sp>
        <p:nvSpPr>
          <p:cNvPr id="170" name="Google Shape;170;p23"/>
          <p:cNvSpPr txBox="1"/>
          <p:nvPr/>
        </p:nvSpPr>
        <p:spPr>
          <a:xfrm>
            <a:off x="3124200" y="838200"/>
            <a:ext cx="3886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A Simple ANN Architecture</a:t>
            </a:r>
            <a:endParaRPr sz="1800">
              <a:solidFill>
                <a:srgbClr val="FFC000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152400" y="304800"/>
            <a:ext cx="2523744" cy="59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4570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2400"/>
              <a:buFont typeface="Corbel" panose="020B0503020204020204"/>
              <a:buNone/>
            </a:pPr>
            <a:r>
              <a:rPr lang="en-US" sz="2400"/>
              <a:t>Neural Network</a:t>
            </a:r>
            <a:endParaRPr sz="2400"/>
          </a:p>
        </p:txBody>
      </p:sp>
      <p:pic>
        <p:nvPicPr>
          <p:cNvPr id="176" name="Google Shape;176;p24" descr="percepton.png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4191000" y="2286000"/>
            <a:ext cx="48006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>
            <p:ph type="body" idx="2"/>
          </p:nvPr>
        </p:nvSpPr>
        <p:spPr>
          <a:xfrm>
            <a:off x="167838" y="1730018"/>
            <a:ext cx="3642162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0" lvl="0" indent="-711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0"/>
              <a:buFont typeface="Arial" panose="020B0604020202020204"/>
              <a:buChar char="•"/>
            </a:pPr>
            <a:r>
              <a:rPr lang="en-US"/>
              <a:t>The activation function serves two notable purposes:</a:t>
            </a:r>
            <a:endParaRPr lang="en-US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/>
              <a:t>- It captures non-linear relationship between the inputs</a:t>
            </a:r>
            <a:endParaRPr lang="en-US"/>
          </a:p>
          <a:p>
            <a:pPr marL="0" lvl="0" indent="-711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0"/>
              <a:buFont typeface="Corbel" panose="020B0503020204020204"/>
              <a:buChar char="-"/>
            </a:pPr>
            <a:r>
              <a:rPr lang="en-US"/>
              <a:t>It helps convert the input into a more useful output</a:t>
            </a:r>
            <a:endParaRPr lang="en-US"/>
          </a:p>
          <a:p>
            <a:pPr marL="0" lvl="0" indent="-711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0"/>
              <a:buFont typeface="Arial" panose="020B0604020202020204"/>
              <a:buChar char="•"/>
            </a:pPr>
            <a:r>
              <a:rPr lang="en-US"/>
              <a:t>The activation function used is sigmoid:</a:t>
            </a:r>
            <a:endParaRPr lang="en-US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/>
              <a:t>O1 = 1 / (1+exp(-F))</a:t>
            </a:r>
            <a:endParaRPr lang="en-US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/>
              <a:t>Where F = W1*X1 + W2*X2 + W3*X3</a:t>
            </a:r>
            <a:endParaRPr lang="en-US"/>
          </a:p>
          <a:p>
            <a:pPr marL="0" lvl="0" indent="-711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0"/>
              <a:buFont typeface="Arial" panose="020B0604020202020204"/>
              <a:buChar char="•"/>
            </a:pPr>
            <a:r>
              <a:rPr lang="en-US"/>
              <a:t>. Sigmoid activation function creates an output with values between 0 and 1.</a:t>
            </a:r>
            <a:endParaRPr lang="en-US"/>
          </a:p>
          <a:p>
            <a:pPr marL="0" lvl="0" indent="-711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0"/>
              <a:buFont typeface="Arial" panose="020B0604020202020204"/>
              <a:buChar char="•"/>
            </a:pPr>
            <a:r>
              <a:rPr lang="en-US"/>
              <a:t>Similar calculations are happened in between hidden and output layer. 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2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</a:p>
        </p:txBody>
      </p:sp>
      <p:sp>
        <p:nvSpPr>
          <p:cNvPr id="178" name="Google Shape;178;p24"/>
          <p:cNvSpPr/>
          <p:nvPr/>
        </p:nvSpPr>
        <p:spPr>
          <a:xfrm>
            <a:off x="3048000" y="914400"/>
            <a:ext cx="35237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What happens in each percepton?</a:t>
            </a:r>
            <a:endParaRPr sz="1800">
              <a:solidFill>
                <a:srgbClr val="FFC000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152400" y="304800"/>
            <a:ext cx="2523744" cy="59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4570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2400"/>
              <a:buFont typeface="Corbel" panose="020B0503020204020204"/>
              <a:buNone/>
            </a:pPr>
            <a:r>
              <a:rPr lang="en-US" sz="2400"/>
              <a:t>Neural Network</a:t>
            </a:r>
            <a:endParaRPr sz="2400"/>
          </a:p>
        </p:txBody>
      </p:sp>
      <p:pic>
        <p:nvPicPr>
          <p:cNvPr id="184" name="Google Shape;184;p25" descr="percepton.png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968789" y="1752600"/>
            <a:ext cx="7282621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/>
          <p:nvPr/>
        </p:nvSpPr>
        <p:spPr>
          <a:xfrm>
            <a:off x="3048000" y="914400"/>
            <a:ext cx="26522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Internal ANN Architecture</a:t>
            </a:r>
            <a:endParaRPr sz="1800">
              <a:solidFill>
                <a:srgbClr val="FFC000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3823</Words>
  <Application>WPS Presentation</Application>
  <PresentationFormat/>
  <Paragraphs>182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Arial</vt:lpstr>
      <vt:lpstr>Corbel</vt:lpstr>
      <vt:lpstr>Noto Sans Symbols</vt:lpstr>
      <vt:lpstr>Calibri</vt:lpstr>
      <vt:lpstr>Segoe Print</vt:lpstr>
      <vt:lpstr>Microsoft YaHei</vt:lpstr>
      <vt:lpstr>Arial Unicode MS</vt:lpstr>
      <vt:lpstr>Module</vt:lpstr>
      <vt:lpstr>Module</vt:lpstr>
      <vt:lpstr>Credit Card Fraud Detection</vt:lpstr>
      <vt:lpstr>Overview of  Topics </vt:lpstr>
      <vt:lpstr>Introduction</vt:lpstr>
      <vt:lpstr>Types of Fraud Get Solved</vt:lpstr>
      <vt:lpstr>PowerPoint 演示文稿</vt:lpstr>
      <vt:lpstr>Neural Network</vt:lpstr>
      <vt:lpstr>Neural Network</vt:lpstr>
      <vt:lpstr>Neural Network</vt:lpstr>
      <vt:lpstr>Neural Network</vt:lpstr>
      <vt:lpstr>BackPropagation</vt:lpstr>
      <vt:lpstr>BackPropagation</vt:lpstr>
      <vt:lpstr>Gradient Descent</vt:lpstr>
      <vt:lpstr>Dataset Information</vt:lpstr>
      <vt:lpstr>    Output</vt:lpstr>
      <vt:lpstr>    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/>
  <cp:lastModifiedBy>google1580375467</cp:lastModifiedBy>
  <cp:revision>1</cp:revision>
  <dcterms:created xsi:type="dcterms:W3CDTF">2020-08-11T05:28:35Z</dcterms:created>
  <dcterms:modified xsi:type="dcterms:W3CDTF">2020-08-11T05:28:37Z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