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40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PRASHANTH K</a:t>
            </a:r>
            <a:endParaRPr sz="3200" dirty="0">
              <a:latin typeface="Trebuchet MS"/>
              <a:cs typeface="Trebuchet MS"/>
            </a:endParaRPr>
          </a:p>
        </p:txBody>
      </p:sp>
      <p:sp>
        <p:nvSpPr>
          <p:cNvPr id="8" name="object 8"/>
          <p:cNvSpPr txBox="1"/>
          <p:nvPr/>
        </p:nvSpPr>
        <p:spPr>
          <a:xfrm>
            <a:off x="6484620" y="2821622"/>
            <a:ext cx="5250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2D936B"/>
                </a:solidFill>
                <a:latin typeface="Trebuchet MS"/>
                <a:cs typeface="Trebuchet MS"/>
              </a:rPr>
              <a:t>MUSIC RECOMMENDATION SYSTEM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5909310"/>
          </a:xfrm>
        </p:spPr>
        <p:txBody>
          <a:bodyPr/>
          <a:lstStyle/>
          <a:p>
            <a:r>
              <a:rPr lang="en-US" dirty="0" smtClean="0"/>
              <a:t>APPLICATIONS:</a:t>
            </a:r>
            <a:br>
              <a:rPr lang="en-US" dirty="0" smtClean="0"/>
            </a:br>
            <a:r>
              <a:rPr lang="en-US" dirty="0"/>
              <a:t> </a:t>
            </a:r>
            <a:r>
              <a:rPr lang="en-IN" sz="2400" dirty="0"/>
              <a:t>Music Streaming Platforms</a:t>
            </a:r>
            <a:r>
              <a:rPr lang="en-IN" sz="2400" dirty="0" smtClean="0"/>
              <a:t>:  </a:t>
            </a:r>
            <a:r>
              <a:rPr lang="en-IN" sz="2400" b="0" dirty="0" err="1"/>
              <a:t>S</a:t>
            </a:r>
            <a:r>
              <a:rPr lang="en-IN" sz="2400" b="0" dirty="0" err="1" smtClean="0"/>
              <a:t>potify</a:t>
            </a:r>
            <a:r>
              <a:rPr lang="en-IN" sz="2400" b="0" dirty="0" smtClean="0"/>
              <a:t>, Amazon Music , </a:t>
            </a:r>
            <a:r>
              <a:rPr lang="en-IN" sz="2400" b="0" dirty="0" err="1" smtClean="0"/>
              <a:t>Jio</a:t>
            </a:r>
            <a:r>
              <a:rPr lang="en-IN" sz="2400" b="0" dirty="0" smtClean="0"/>
              <a:t> </a:t>
            </a:r>
            <a:r>
              <a:rPr lang="en-IN" sz="2400" b="0" dirty="0" err="1" smtClean="0"/>
              <a:t>Savaan</a:t>
            </a:r>
            <a:r>
              <a:rPr lang="en-IN" sz="2400" b="0" dirty="0" smtClean="0"/>
              <a:t/>
            </a:r>
            <a:br>
              <a:rPr lang="en-IN" sz="2400" b="0" dirty="0" smtClean="0"/>
            </a:br>
            <a:r>
              <a:rPr lang="en-IN" sz="2400" b="0" dirty="0"/>
              <a:t/>
            </a:r>
            <a:br>
              <a:rPr lang="en-IN" sz="2400" b="0" dirty="0"/>
            </a:br>
            <a:r>
              <a:rPr lang="en-IN" sz="2400" b="0" dirty="0" smtClean="0"/>
              <a:t/>
            </a:r>
            <a:br>
              <a:rPr lang="en-IN" sz="2400" b="0" dirty="0" smtClean="0"/>
            </a:br>
            <a:r>
              <a:rPr lang="en-IN" sz="2400" b="0" dirty="0"/>
              <a:t/>
            </a:r>
            <a:br>
              <a:rPr lang="en-IN" sz="2400" b="0" dirty="0"/>
            </a:br>
            <a:r>
              <a:rPr lang="en-IN" sz="2400" b="0" dirty="0" smtClean="0"/>
              <a:t/>
            </a:r>
            <a:br>
              <a:rPr lang="en-IN" sz="2400" b="0" dirty="0" smtClean="0"/>
            </a:br>
            <a:r>
              <a:rPr lang="en-IN" sz="2400" b="0" dirty="0" smtClean="0"/>
              <a:t/>
            </a:r>
            <a:br>
              <a:rPr lang="en-IN" sz="2400" b="0" dirty="0" smtClean="0"/>
            </a:br>
            <a:r>
              <a:rPr lang="en-IN" sz="2400" b="0" dirty="0" smtClean="0"/>
              <a:t>  </a:t>
            </a:r>
            <a:r>
              <a:rPr lang="en-US" sz="2400" dirty="0" smtClean="0"/>
              <a:t>Radio </a:t>
            </a:r>
            <a:r>
              <a:rPr lang="en-US" sz="2400" dirty="0"/>
              <a:t>Stations and Broadcast </a:t>
            </a:r>
            <a:r>
              <a:rPr lang="en-US" sz="2400" dirty="0" smtClean="0"/>
              <a:t>Media: </a:t>
            </a:r>
            <a:r>
              <a:rPr lang="en-US" sz="2400" b="0" dirty="0" err="1" smtClean="0"/>
              <a:t>Suryan</a:t>
            </a:r>
            <a:r>
              <a:rPr lang="en-US" sz="2400" b="0" dirty="0" smtClean="0"/>
              <a:t> FM, </a:t>
            </a:r>
            <a:r>
              <a:rPr lang="en-US" sz="2400" b="0" dirty="0" err="1" smtClean="0"/>
              <a:t>Mirchi</a:t>
            </a:r>
            <a:r>
              <a:rPr lang="en-US" sz="2400" b="0" dirty="0" smtClean="0"/>
              <a:t> FM</a:t>
            </a:r>
            <a:br>
              <a:rPr lang="en-US" sz="2400" b="0" dirty="0" smtClean="0"/>
            </a:br>
            <a:r>
              <a:rPr lang="en-US" sz="2400" b="0" dirty="0"/>
              <a:t/>
            </a:r>
            <a:br>
              <a:rPr lang="en-US" sz="2400" b="0" dirty="0"/>
            </a:br>
            <a:r>
              <a:rPr lang="en-US" sz="2400" b="0" dirty="0" smtClean="0"/>
              <a:t/>
            </a:r>
            <a:br>
              <a:rPr lang="en-US" sz="2400" b="0" dirty="0" smtClean="0"/>
            </a:br>
            <a:r>
              <a:rPr lang="en-US" sz="2400" b="0" dirty="0"/>
              <a:t/>
            </a:r>
            <a:br>
              <a:rPr lang="en-US" sz="2400" b="0" dirty="0"/>
            </a:br>
            <a:r>
              <a:rPr lang="en-US" sz="2400" b="0" dirty="0" smtClean="0"/>
              <a:t/>
            </a:r>
            <a:br>
              <a:rPr lang="en-US" sz="2400" b="0" dirty="0" smtClean="0"/>
            </a:br>
            <a:r>
              <a:rPr lang="en-US" sz="2400" b="0" dirty="0"/>
              <a:t/>
            </a:r>
            <a:br>
              <a:rPr lang="en-US" sz="2400" b="0" dirty="0"/>
            </a:br>
            <a:endParaRPr lang="en-IN" sz="2400" b="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905000"/>
            <a:ext cx="1569720" cy="156972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4343400"/>
            <a:ext cx="3291840" cy="1493520"/>
          </a:xfrm>
          <a:prstGeom prst="rect">
            <a:avLst/>
          </a:prstGeom>
        </p:spPr>
      </p:pic>
    </p:spTree>
    <p:extLst>
      <p:ext uri="{BB962C8B-B14F-4D97-AF65-F5344CB8AC3E}">
        <p14:creationId xmlns:p14="http://schemas.microsoft.com/office/powerpoint/2010/main" val="131618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2721899"/>
          </a:xfrm>
          <a:prstGeom prst="rect">
            <a:avLst/>
          </a:prstGeom>
        </p:spPr>
        <p:txBody>
          <a:bodyPr vert="horz" wrap="square" lIns="0" tIns="13335" rIns="0" bIns="0" rtlCol="0">
            <a:spAutoFit/>
          </a:bodyPr>
          <a:lstStyle/>
          <a:p>
            <a:pPr marL="209550">
              <a:lnSpc>
                <a:spcPct val="100000"/>
              </a:lnSpc>
              <a:spcBef>
                <a:spcPts val="105"/>
              </a:spcBef>
            </a:pPr>
            <a:r>
              <a:rPr spc="-60" dirty="0" smtClean="0"/>
              <a:t>RESULTS</a:t>
            </a:r>
            <a:r>
              <a:rPr lang="en-US" spc="-60" dirty="0" smtClean="0"/>
              <a:t>:</a:t>
            </a:r>
            <a:br>
              <a:rPr lang="en-US" spc="-60" dirty="0" smtClean="0"/>
            </a:br>
            <a:r>
              <a:rPr lang="en-US" spc="-60" dirty="0"/>
              <a:t/>
            </a:r>
            <a:br>
              <a:rPr lang="en-US" spc="-60" dirty="0"/>
            </a:br>
            <a:r>
              <a:rPr lang="en-US" spc="-60" dirty="0" smtClean="0"/>
              <a:t>      </a:t>
            </a:r>
            <a:r>
              <a:rPr lang="en-US" sz="3200" b="0" spc="-60" dirty="0" smtClean="0"/>
              <a:t>Hence we created the recommendation system in music application.</a:t>
            </a:r>
            <a:endParaRPr sz="3200" b="0"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95743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smtClean="0"/>
              <a:t>MUSIC RECOMMENDATION SYSTEM                 		 USING K-MEANS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567532"/>
          </a:xfrm>
          <a:prstGeom prst="rect">
            <a:avLst/>
          </a:prstGeom>
        </p:spPr>
        <p:txBody>
          <a:bodyPr vert="horz" wrap="square" lIns="0" tIns="73279" rIns="0" bIns="0" rtlCol="0">
            <a:spAutoFit/>
          </a:bodyPr>
          <a:lstStyle/>
          <a:p>
            <a:pPr marL="193675" algn="l">
              <a:lnSpc>
                <a:spcPct val="100000"/>
              </a:lnSpc>
              <a:spcBef>
                <a:spcPts val="105"/>
              </a:spcBef>
            </a:pPr>
            <a:r>
              <a:rPr spc="-10" dirty="0" smtClean="0"/>
              <a:t>AGENDA</a:t>
            </a:r>
            <a:r>
              <a:rPr lang="en-US" spc="-10" dirty="0" smtClean="0"/>
              <a:t/>
            </a:r>
            <a:br>
              <a:rPr lang="en-US" spc="-10" dirty="0" smtClean="0"/>
            </a:br>
            <a:r>
              <a:rPr lang="en-US" spc="-10" dirty="0"/>
              <a:t> </a:t>
            </a:r>
            <a:r>
              <a:rPr lang="en-US" spc="-10" dirty="0" smtClean="0"/>
              <a:t>    </a:t>
            </a:r>
            <a:r>
              <a:rPr lang="en-US" sz="2800" b="0" dirty="0" smtClean="0"/>
              <a:t/>
            </a:r>
            <a:br>
              <a:rPr lang="en-US" sz="2800" b="0" dirty="0" smtClean="0"/>
            </a:br>
            <a:r>
              <a:rPr lang="en-US" sz="2800" b="0" dirty="0" smtClean="0"/>
              <a:t>         1.Introduction to music recommendation system</a:t>
            </a:r>
            <a:br>
              <a:rPr lang="en-US" sz="2800" b="0" dirty="0" smtClean="0"/>
            </a:br>
            <a:r>
              <a:rPr lang="en-US" sz="2800" b="0" dirty="0"/>
              <a:t> </a:t>
            </a:r>
            <a:r>
              <a:rPr lang="en-US" sz="2800" b="0" dirty="0" smtClean="0"/>
              <a:t>        2.</a:t>
            </a:r>
            <a:r>
              <a:rPr lang="en-IN" sz="2800" b="0" dirty="0" smtClean="0"/>
              <a:t>Understanding </a:t>
            </a:r>
            <a:r>
              <a:rPr lang="en-IN" sz="2800" b="0" dirty="0"/>
              <a:t>the </a:t>
            </a:r>
            <a:r>
              <a:rPr lang="en-IN" sz="2800" b="0" dirty="0" smtClean="0"/>
              <a:t>Dataset</a:t>
            </a:r>
            <a:br>
              <a:rPr lang="en-IN" sz="2800" b="0" dirty="0" smtClean="0"/>
            </a:br>
            <a:r>
              <a:rPr lang="en-IN" sz="2800" b="0" dirty="0" smtClean="0"/>
              <a:t>         3.Preprocessing </a:t>
            </a:r>
            <a:r>
              <a:rPr lang="en-IN" sz="2800" b="0" dirty="0"/>
              <a:t>the </a:t>
            </a:r>
            <a:r>
              <a:rPr lang="en-IN" sz="2800" b="0" dirty="0" smtClean="0"/>
              <a:t>Dataset</a:t>
            </a:r>
            <a:br>
              <a:rPr lang="en-IN" sz="2800" b="0" dirty="0" smtClean="0"/>
            </a:br>
            <a:r>
              <a:rPr lang="en-IN" sz="2800" b="0" dirty="0" smtClean="0"/>
              <a:t>         4.Building </a:t>
            </a:r>
            <a:r>
              <a:rPr lang="en-IN" sz="2800" b="0" dirty="0"/>
              <a:t>a </a:t>
            </a:r>
            <a:r>
              <a:rPr lang="en-IN" sz="2800" b="0" dirty="0" smtClean="0"/>
              <a:t>K MEANS-based Model</a:t>
            </a:r>
            <a:br>
              <a:rPr lang="en-IN" sz="2800" b="0" dirty="0" smtClean="0"/>
            </a:br>
            <a:r>
              <a:rPr lang="en-IN" sz="2800" b="0" dirty="0" smtClean="0"/>
              <a:t>	  5.Training </a:t>
            </a:r>
            <a:r>
              <a:rPr lang="en-IN" sz="2800" b="0" dirty="0"/>
              <a:t>the </a:t>
            </a:r>
            <a:r>
              <a:rPr lang="en-IN" sz="2800" b="0" dirty="0" smtClean="0"/>
              <a:t>Model </a:t>
            </a:r>
            <a:br>
              <a:rPr lang="en-IN" sz="2800" b="0" dirty="0" smtClean="0"/>
            </a:br>
            <a:r>
              <a:rPr lang="en-IN" sz="2800" b="0" dirty="0" smtClean="0"/>
              <a:t>         6.Evaluation </a:t>
            </a:r>
            <a:r>
              <a:rPr lang="en-IN" sz="2800" b="0" dirty="0"/>
              <a:t>of the </a:t>
            </a:r>
            <a:r>
              <a:rPr lang="en-IN" sz="2800" b="0" dirty="0" smtClean="0"/>
              <a:t>Model </a:t>
            </a:r>
            <a:br>
              <a:rPr lang="en-IN" sz="2800" b="0" dirty="0" smtClean="0"/>
            </a:br>
            <a:r>
              <a:rPr lang="en-IN" sz="2800" b="0" dirty="0"/>
              <a:t> </a:t>
            </a:r>
            <a:r>
              <a:rPr lang="en-IN" sz="2800" b="0" dirty="0" smtClean="0"/>
              <a:t>           Conclusion </a:t>
            </a:r>
            <a:r>
              <a:rPr lang="en-IN" sz="2800" b="0" dirty="0"/>
              <a:t>and Future Directions</a:t>
            </a:r>
            <a:endParaRPr sz="28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33400"/>
            <a:ext cx="8976678" cy="6518451"/>
          </a:xfrm>
          <a:prstGeom prst="rect">
            <a:avLst/>
          </a:prstGeom>
        </p:spPr>
        <p:txBody>
          <a:bodyPr vert="horz" wrap="square" lIns="0" tIns="16510" rIns="0" bIns="0" rtlCol="0">
            <a:spAutoFit/>
          </a:bodyPr>
          <a:lstStyle/>
          <a:p>
            <a:r>
              <a:rPr sz="4400" spc="-10" dirty="0"/>
              <a:t>PROBLEM</a:t>
            </a:r>
            <a:r>
              <a:rPr sz="4400" dirty="0"/>
              <a:t>	</a:t>
            </a:r>
            <a:r>
              <a:rPr sz="4400" spc="-75" dirty="0" smtClean="0"/>
              <a:t>STATEMENT</a:t>
            </a:r>
            <a:r>
              <a:rPr lang="en-US" sz="4400" spc="-75" dirty="0"/>
              <a:t> </a:t>
            </a:r>
            <a:r>
              <a:rPr lang="en-US" sz="4400" spc="-75" dirty="0" smtClean="0"/>
              <a:t> </a:t>
            </a:r>
            <a:r>
              <a:rPr lang="en-US" sz="2400" spc="-75" dirty="0" smtClean="0"/>
              <a:t/>
            </a:r>
            <a:br>
              <a:rPr lang="en-US" sz="2400" spc="-75" dirty="0" smtClean="0"/>
            </a:br>
            <a:r>
              <a:rPr lang="en-US" sz="2400" spc="-75" dirty="0"/>
              <a:t/>
            </a:r>
            <a:br>
              <a:rPr lang="en-US" sz="2400" spc="-75" dirty="0"/>
            </a:br>
            <a:r>
              <a:rPr lang="en-US" sz="2400" dirty="0" smtClean="0"/>
              <a:t>CHALLENGES:</a:t>
            </a:r>
            <a:r>
              <a:rPr lang="en-US" sz="2400" b="0" dirty="0"/>
              <a:t/>
            </a:r>
            <a:br>
              <a:rPr lang="en-US" sz="2400" b="0" dirty="0"/>
            </a:br>
            <a:r>
              <a:rPr lang="en-US" sz="2400" b="0" dirty="0" smtClean="0"/>
              <a:t/>
            </a:r>
            <a:br>
              <a:rPr lang="en-US" sz="2400" b="0" dirty="0" smtClean="0"/>
            </a:br>
            <a:r>
              <a:rPr lang="en-US" sz="2400" dirty="0" smtClean="0"/>
              <a:t>Data </a:t>
            </a:r>
            <a:r>
              <a:rPr lang="en-US" sz="2400" dirty="0"/>
              <a:t>quality and quantity: </a:t>
            </a:r>
            <a:r>
              <a:rPr lang="en-US" sz="2400" b="0" dirty="0"/>
              <a:t>Obtaining a diverse and comprehensive dataset of music tracks with accurate metadata and user interaction data may pose challenges.</a:t>
            </a:r>
            <a:br>
              <a:rPr lang="en-US" sz="2400" b="0" dirty="0"/>
            </a:br>
            <a:r>
              <a:rPr lang="en-US" sz="2400" b="0" dirty="0" smtClean="0"/>
              <a:t/>
            </a:r>
            <a:br>
              <a:rPr lang="en-US" sz="2400" b="0" dirty="0" smtClean="0"/>
            </a:br>
            <a:r>
              <a:rPr lang="en-US" sz="2400" dirty="0" smtClean="0"/>
              <a:t>Model </a:t>
            </a:r>
            <a:r>
              <a:rPr lang="en-US" sz="2400" dirty="0"/>
              <a:t>complexity: </a:t>
            </a:r>
            <a:r>
              <a:rPr lang="en-US" sz="2400" b="0" dirty="0"/>
              <a:t>Building a CNN-based recommendation model requires expertise in deep learning and audio signal processing techniques.</a:t>
            </a:r>
            <a:br>
              <a:rPr lang="en-US" sz="2400" b="0" dirty="0"/>
            </a:br>
            <a:r>
              <a:rPr lang="en-US" sz="2400" b="0" dirty="0" smtClean="0"/>
              <a:t/>
            </a:r>
            <a:br>
              <a:rPr lang="en-US" sz="2400" b="0" dirty="0" smtClean="0"/>
            </a:br>
            <a:r>
              <a:rPr lang="en-US" sz="2400" dirty="0" smtClean="0"/>
              <a:t>Cold </a:t>
            </a:r>
            <a:r>
              <a:rPr lang="en-US" sz="2400" dirty="0"/>
              <a:t>start problem: </a:t>
            </a:r>
            <a:r>
              <a:rPr lang="en-US" sz="2400" b="0" dirty="0"/>
              <a:t>Addressing the cold start problem for new users or songs with limited historical data available for recommendation.</a:t>
            </a:r>
            <a:r>
              <a:rPr lang="en-US" sz="4400" b="0" dirty="0"/>
              <a:t/>
            </a:r>
            <a:br>
              <a:rPr lang="en-US" sz="4400" b="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6"/>
            <a:ext cx="8556625" cy="6064481"/>
          </a:xfrm>
          <a:prstGeom prst="rect">
            <a:avLst/>
          </a:prstGeom>
        </p:spPr>
        <p:txBody>
          <a:bodyPr vert="horz" wrap="square" lIns="0" tIns="16510" rIns="0" bIns="0" rtlCol="0">
            <a:spAutoFit/>
          </a:bodyPr>
          <a:lstStyle/>
          <a:p>
            <a:r>
              <a:rPr sz="4250" spc="-10" dirty="0"/>
              <a:t>PROJECT</a:t>
            </a:r>
            <a:r>
              <a:rPr sz="4250" dirty="0"/>
              <a:t>	</a:t>
            </a:r>
            <a:r>
              <a:rPr sz="4250" spc="-10" dirty="0" smtClean="0"/>
              <a:t>OVERVIEW</a:t>
            </a:r>
            <a:r>
              <a:rPr lang="en-US" sz="4250" spc="-10" dirty="0" smtClean="0"/>
              <a:t/>
            </a:r>
            <a:br>
              <a:rPr lang="en-US" sz="4250" spc="-10" dirty="0" smtClean="0"/>
            </a:br>
            <a:r>
              <a:rPr lang="en-US" sz="2400" spc="-10" dirty="0"/>
              <a:t> </a:t>
            </a:r>
            <a:r>
              <a:rPr lang="en-US" sz="2400" dirty="0"/>
              <a:t>Model Development:</a:t>
            </a:r>
            <a:r>
              <a:rPr lang="en-US" sz="4400" b="0" dirty="0"/>
              <a:t/>
            </a:r>
            <a:br>
              <a:rPr lang="en-US" sz="4400" b="0" dirty="0"/>
            </a:br>
            <a:r>
              <a:rPr lang="en-US" sz="2400" b="0" dirty="0"/>
              <a:t> </a:t>
            </a:r>
            <a:r>
              <a:rPr lang="en-US" sz="2400" b="0" dirty="0" smtClean="0"/>
              <a:t>       1.Designing </a:t>
            </a:r>
            <a:r>
              <a:rPr lang="en-US" sz="2400" b="0" dirty="0"/>
              <a:t>and implementing a Convolutional Neural Network (CNN) architecture for music recommendation.</a:t>
            </a:r>
            <a:br>
              <a:rPr lang="en-US" sz="2400" b="0" dirty="0"/>
            </a:br>
            <a:r>
              <a:rPr lang="en-US" sz="2400" b="0" dirty="0"/>
              <a:t>Explanation of the model architecture, including layers, activation functions, and optimization techniques.</a:t>
            </a:r>
            <a:r>
              <a:rPr lang="en-US" sz="4400" b="0" dirty="0"/>
              <a:t/>
            </a:r>
            <a:br>
              <a:rPr lang="en-US" sz="4400" b="0" dirty="0"/>
            </a:br>
            <a:r>
              <a:rPr lang="en-US" sz="2400" dirty="0"/>
              <a:t>Fine-Tuning and Optimization:</a:t>
            </a:r>
            <a:r>
              <a:rPr lang="en-US" sz="2400" b="0" dirty="0"/>
              <a:t/>
            </a:r>
            <a:br>
              <a:rPr lang="en-US" sz="2400" b="0" dirty="0"/>
            </a:br>
            <a:r>
              <a:rPr lang="en-US" sz="2400" b="0" dirty="0" smtClean="0"/>
              <a:t>        1.Hyper parameter </a:t>
            </a:r>
            <a:r>
              <a:rPr lang="en-US" sz="2400" b="0" dirty="0"/>
              <a:t>tuning to optimize the model's performance</a:t>
            </a:r>
            <a:r>
              <a:rPr lang="en-US" sz="2400" b="0" dirty="0" smtClean="0"/>
              <a:t>.</a:t>
            </a:r>
            <a:br>
              <a:rPr lang="en-US" sz="2400" b="0" dirty="0" smtClean="0"/>
            </a:br>
            <a:r>
              <a:rPr lang="en-US" sz="2400" dirty="0"/>
              <a:t>Testing and Validation:</a:t>
            </a:r>
            <a:r>
              <a:rPr lang="en-US" sz="2400" b="0" dirty="0"/>
              <a:t/>
            </a:r>
            <a:br>
              <a:rPr lang="en-US" sz="2400" b="0" dirty="0"/>
            </a:br>
            <a:r>
              <a:rPr lang="en-US" sz="2400" b="0" dirty="0" smtClean="0"/>
              <a:t>        1.Conducting </a:t>
            </a:r>
            <a:r>
              <a:rPr lang="en-US" sz="2400" b="0" dirty="0"/>
              <a:t>thorough testing to ensure the reliability, scalability, and efficiency of the recommendation system.</a:t>
            </a:r>
            <a:br>
              <a:rPr lang="en-US" sz="2400" b="0" dirty="0"/>
            </a:br>
            <a:r>
              <a:rPr lang="en-US" sz="4400" b="0" dirty="0"/>
              <a:t/>
            </a:r>
            <a:br>
              <a:rPr lang="en-US" sz="4400" b="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3359508"/>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US" sz="3200" spc="-10" dirty="0" smtClean="0"/>
              <a:t/>
            </a:r>
            <a:br>
              <a:rPr lang="en-US" sz="3200" spc="-10" dirty="0" smtClean="0"/>
            </a:br>
            <a:r>
              <a:rPr lang="en-US" sz="3200" spc="-10" dirty="0"/>
              <a:t> </a:t>
            </a:r>
            <a:r>
              <a:rPr lang="en-US" sz="3200" spc="-10" dirty="0" smtClean="0"/>
              <a:t>   </a:t>
            </a:r>
            <a:r>
              <a:rPr lang="en-US" sz="1400" spc="-10" dirty="0" smtClean="0"/>
              <a:t/>
            </a:r>
            <a:br>
              <a:rPr lang="en-US" sz="1400" spc="-10" dirty="0" smtClean="0"/>
            </a:br>
            <a:r>
              <a:rPr lang="en-US" sz="1400" spc="-10" dirty="0" smtClean="0"/>
              <a:t>                            </a:t>
            </a:r>
            <a:r>
              <a:rPr lang="en-US" sz="2400" spc="-10" dirty="0" smtClean="0"/>
              <a:t>1.</a:t>
            </a:r>
            <a:r>
              <a:rPr lang="en-IN" sz="2400" dirty="0" smtClean="0"/>
              <a:t>Individual User</a:t>
            </a:r>
            <a:br>
              <a:rPr lang="en-IN" sz="2400" dirty="0" smtClean="0"/>
            </a:br>
            <a:r>
              <a:rPr lang="en-IN" sz="2400" dirty="0"/>
              <a:t> </a:t>
            </a:r>
            <a:r>
              <a:rPr lang="en-IN" sz="2400" dirty="0" smtClean="0"/>
              <a:t>               2.Music </a:t>
            </a:r>
            <a:r>
              <a:rPr lang="en-IN" sz="2400" dirty="0"/>
              <a:t>Artists and </a:t>
            </a:r>
            <a:r>
              <a:rPr lang="en-IN" sz="2400" dirty="0" smtClean="0"/>
              <a:t>Bands</a:t>
            </a:r>
            <a:br>
              <a:rPr lang="en-IN" sz="2400" dirty="0" smtClean="0"/>
            </a:br>
            <a:r>
              <a:rPr lang="en-IN" sz="2400" dirty="0"/>
              <a:t> </a:t>
            </a:r>
            <a:r>
              <a:rPr lang="en-IN" sz="2400" dirty="0" smtClean="0"/>
              <a:t>               3.Music </a:t>
            </a:r>
            <a:r>
              <a:rPr lang="en-IN" sz="2400" dirty="0"/>
              <a:t>Streaming </a:t>
            </a:r>
            <a:r>
              <a:rPr lang="en-IN" sz="2400" dirty="0" smtClean="0"/>
              <a:t>Platforms</a:t>
            </a:r>
            <a:br>
              <a:rPr lang="en-IN" sz="2400" dirty="0" smtClean="0"/>
            </a:br>
            <a:r>
              <a:rPr lang="en-IN" sz="2400" dirty="0"/>
              <a:t> </a:t>
            </a:r>
            <a:r>
              <a:rPr lang="en-IN" sz="2400" dirty="0" smtClean="0"/>
              <a:t>               4.Advertisers </a:t>
            </a:r>
            <a:r>
              <a:rPr lang="en-IN" sz="2400" dirty="0"/>
              <a:t>and </a:t>
            </a:r>
            <a:r>
              <a:rPr lang="en-IN" sz="2400" dirty="0" smtClean="0"/>
              <a:t>Marketers</a:t>
            </a:r>
            <a:br>
              <a:rPr lang="en-IN" sz="2400" dirty="0" smtClean="0"/>
            </a:br>
            <a:r>
              <a:rPr lang="en-IN" sz="2400" dirty="0"/>
              <a:t> </a:t>
            </a:r>
            <a:r>
              <a:rPr lang="en-IN" sz="2400" dirty="0" smtClean="0"/>
              <a:t>	        5.Digital </a:t>
            </a:r>
            <a:r>
              <a:rPr lang="en-IN" sz="2400" dirty="0"/>
              <a:t>Media Companies</a:t>
            </a: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11176635" cy="5599610"/>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smtClean="0"/>
              <a:t>PROPOSITION</a:t>
            </a:r>
            <a:r>
              <a:rPr lang="en-US" sz="3600" spc="-10" dirty="0" smtClean="0"/>
              <a:t/>
            </a:r>
            <a:br>
              <a:rPr lang="en-US" sz="3600" spc="-10" dirty="0" smtClean="0"/>
            </a:br>
            <a:r>
              <a:rPr lang="en-US" sz="3600" spc="-10" dirty="0" smtClean="0"/>
              <a:t>                </a:t>
            </a:r>
            <a:r>
              <a:rPr lang="en-US" sz="2000" spc="-10" dirty="0" smtClean="0"/>
              <a:t>1. </a:t>
            </a:r>
            <a:r>
              <a:rPr lang="en-US" sz="2000" dirty="0" smtClean="0"/>
              <a:t>Personalized </a:t>
            </a:r>
            <a:r>
              <a:rPr lang="en-US" sz="2000" dirty="0"/>
              <a:t>Recommendations:</a:t>
            </a:r>
            <a:r>
              <a:rPr lang="en-US" sz="2000" b="0" dirty="0"/>
              <a:t> Our recommendation system offers </a:t>
            </a:r>
            <a:r>
              <a:rPr lang="en-US" sz="2000" b="0" dirty="0" smtClean="0"/>
              <a:t>				personalized </a:t>
            </a:r>
            <a:r>
              <a:rPr lang="en-US" sz="2000" b="0" dirty="0"/>
              <a:t>song suggestions based on each user's unique tastes and </a:t>
            </a:r>
            <a:r>
              <a:rPr lang="en-US" sz="2000" b="0" dirty="0" smtClean="0"/>
              <a:t>				preferences</a:t>
            </a:r>
            <a:r>
              <a:rPr lang="en-US" sz="2000" b="0" dirty="0"/>
              <a:t>. By understanding individual listening habits and </a:t>
            </a:r>
            <a:r>
              <a:rPr lang="en-US" sz="2000" b="0" dirty="0" smtClean="0"/>
              <a:t>					preferences</a:t>
            </a:r>
            <a:r>
              <a:rPr lang="en-US" sz="2000" b="0" dirty="0"/>
              <a:t>, we ensure that users discover music that resonates with </a:t>
            </a:r>
            <a:r>
              <a:rPr lang="en-US" sz="2000" b="0" dirty="0" smtClean="0"/>
              <a:t>		 	 	their </a:t>
            </a:r>
            <a:r>
              <a:rPr lang="en-US" sz="2000" b="0" dirty="0"/>
              <a:t>interests</a:t>
            </a:r>
            <a:r>
              <a:rPr lang="en-US" sz="2000" b="0" dirty="0" smtClean="0"/>
              <a:t>.</a:t>
            </a:r>
            <a:br>
              <a:rPr lang="en-US" sz="2000" b="0" dirty="0" smtClean="0"/>
            </a:br>
            <a:r>
              <a:rPr lang="en-US" sz="2000" b="0" dirty="0"/>
              <a:t> </a:t>
            </a:r>
            <a:r>
              <a:rPr lang="en-US" sz="2000" b="0" dirty="0" smtClean="0"/>
              <a:t>                            2.</a:t>
            </a:r>
            <a:r>
              <a:rPr lang="en-US" sz="2000" dirty="0"/>
              <a:t> Enhanced User Experience:</a:t>
            </a:r>
            <a:r>
              <a:rPr lang="en-US" sz="2000" b="0" dirty="0"/>
              <a:t> With our recommendation system, users can </a:t>
            </a:r>
            <a:r>
              <a:rPr lang="en-US" sz="2000" b="0" dirty="0" smtClean="0"/>
              <a:t>			explore </a:t>
            </a:r>
            <a:r>
              <a:rPr lang="en-US" sz="2000" b="0" dirty="0"/>
              <a:t>a diverse range of music genres, artists, and tracks with ease. By </a:t>
            </a:r>
            <a:r>
              <a:rPr lang="en-US" sz="2000" b="0" dirty="0" smtClean="0"/>
              <a:t>			surfacing 	relevant </a:t>
            </a:r>
            <a:r>
              <a:rPr lang="en-US" sz="2000" b="0" dirty="0"/>
              <a:t>recommendations, we create a seamless and </a:t>
            </a:r>
            <a:r>
              <a:rPr lang="en-US" sz="2000" b="0" dirty="0" smtClean="0"/>
              <a:t>				enjoyable </a:t>
            </a:r>
            <a:r>
              <a:rPr lang="en-US" sz="2000" b="0" dirty="0"/>
              <a:t>listening experience for </a:t>
            </a:r>
            <a:r>
              <a:rPr lang="en-US" sz="2000" b="0" dirty="0" smtClean="0"/>
              <a:t>users</a:t>
            </a:r>
            <a:r>
              <a:rPr lang="en-US" sz="2000" b="0" dirty="0"/>
              <a:t>, encouraging them to spend </a:t>
            </a:r>
            <a:r>
              <a:rPr lang="en-US" sz="2000" b="0" dirty="0" smtClean="0"/>
              <a:t>				more </a:t>
            </a:r>
            <a:r>
              <a:rPr lang="en-US" sz="2000" b="0" dirty="0"/>
              <a:t>time on the platform</a:t>
            </a:r>
            <a:r>
              <a:rPr lang="en-US" sz="2000" b="0" dirty="0" smtClean="0"/>
              <a:t>.</a:t>
            </a:r>
            <a:br>
              <a:rPr lang="en-US" sz="2000" b="0" dirty="0" smtClean="0"/>
            </a:br>
            <a:r>
              <a:rPr lang="en-US" sz="2000" b="0" dirty="0" smtClean="0"/>
              <a:t>		     3.</a:t>
            </a:r>
            <a:r>
              <a:rPr lang="en-US" sz="2000" dirty="0"/>
              <a:t> Increased User Engagement:</a:t>
            </a:r>
            <a:r>
              <a:rPr lang="en-US" sz="2000" b="0" dirty="0"/>
              <a:t> Personalized recommendations drive user </a:t>
            </a:r>
            <a:r>
              <a:rPr lang="en-US" sz="2000" b="0" dirty="0" smtClean="0"/>
              <a:t>				engagement </a:t>
            </a:r>
            <a:r>
              <a:rPr lang="en-US" sz="2000" b="0" dirty="0"/>
              <a:t>and interaction with the platform. By continuously </a:t>
            </a:r>
            <a:r>
              <a:rPr lang="en-US" sz="2000" b="0" dirty="0" smtClean="0"/>
              <a:t>				delivering </a:t>
            </a:r>
            <a:r>
              <a:rPr lang="en-US" sz="2000" b="0" dirty="0"/>
              <a:t>fresh and relevant content, our system keeps users actively </a:t>
            </a:r>
            <a:r>
              <a:rPr lang="en-US" sz="2000" b="0" dirty="0" smtClean="0"/>
              <a:t>				engaged</a:t>
            </a:r>
            <a:r>
              <a:rPr lang="en-US" sz="2000" b="0" dirty="0"/>
              <a:t>, leading to higher retention rates and increased platform usage.</a:t>
            </a:r>
            <a:endParaRPr sz="2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2989536"/>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smtClean="0"/>
              <a:t>SOLUTION</a:t>
            </a:r>
            <a:r>
              <a:rPr lang="en-US" sz="4250" spc="-10" dirty="0" smtClean="0"/>
              <a:t/>
            </a:r>
            <a:br>
              <a:rPr lang="en-US" sz="4250" spc="-10" dirty="0" smtClean="0"/>
            </a:br>
            <a:r>
              <a:rPr lang="en-US" sz="4250" spc="-10" dirty="0"/>
              <a:t> </a:t>
            </a:r>
            <a:r>
              <a:rPr lang="en-US" sz="4250" spc="-10" dirty="0" smtClean="0"/>
              <a:t>    </a:t>
            </a:r>
            <a:br>
              <a:rPr lang="en-US" sz="4250" spc="-10" dirty="0" smtClean="0"/>
            </a:br>
            <a:r>
              <a:rPr lang="en-US" sz="4250" spc="-10" dirty="0"/>
              <a:t> </a:t>
            </a:r>
            <a:r>
              <a:rPr lang="en-US" sz="4250" spc="-10" dirty="0" smtClean="0"/>
              <a:t>     </a:t>
            </a:r>
            <a:r>
              <a:rPr lang="en-US" sz="2400" b="0" spc="-10" dirty="0" smtClean="0"/>
              <a:t>we have </a:t>
            </a:r>
            <a:r>
              <a:rPr lang="en-US" sz="2400" b="0" spc="-10" dirty="0" smtClean="0"/>
              <a:t>integrated K-Means </a:t>
            </a:r>
            <a:r>
              <a:rPr lang="en-US" sz="2400" b="0" spc="-10" smtClean="0"/>
              <a:t>Clustering</a:t>
            </a:r>
            <a:r>
              <a:rPr lang="en-US" sz="2400" b="0" spc="-10" smtClean="0"/>
              <a:t>,so</a:t>
            </a:r>
            <a:r>
              <a:rPr lang="en-US" sz="2400" b="0" spc="-10" dirty="0" smtClean="0"/>
              <a:t> </a:t>
            </a:r>
            <a:r>
              <a:rPr lang="en-US" sz="2400" b="0" spc="-10" dirty="0" smtClean="0"/>
              <a:t>that </a:t>
            </a:r>
            <a:br>
              <a:rPr lang="en-US" sz="2400" b="0" spc="-10" dirty="0" smtClean="0"/>
            </a:br>
            <a:r>
              <a:rPr lang="en-US" sz="2400" b="0" spc="-10" dirty="0"/>
              <a:t> </a:t>
            </a:r>
            <a:r>
              <a:rPr lang="en-US" sz="2400" b="0" spc="-10" dirty="0" smtClean="0"/>
              <a:t>  	   it is easy to access the favorite songs of the personal users 	   easy by using machine learning.</a:t>
            </a:r>
            <a:endParaRPr sz="2400" b="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9070975" cy="5245026"/>
          </a:xfrm>
          <a:prstGeom prst="rect">
            <a:avLst/>
          </a:prstGeom>
        </p:spPr>
        <p:txBody>
          <a:bodyPr vert="horz" wrap="square" lIns="0" tIns="12700" rIns="0" bIns="0" rtlCol="0">
            <a:spAutoFit/>
          </a:bodyPr>
          <a:lstStyle/>
          <a:p>
            <a:r>
              <a:rPr lang="en-IN" b="1" dirty="0" smtClean="0"/>
              <a:t>1.Data </a:t>
            </a:r>
            <a:r>
              <a:rPr lang="en-IN" b="1" dirty="0"/>
              <a:t>Collection:</a:t>
            </a:r>
            <a:r>
              <a:rPr lang="en-IN" dirty="0"/>
              <a:t> Gather a diverse dataset of music tracks, including metadata and </a:t>
            </a:r>
            <a:r>
              <a:rPr lang="en-IN" dirty="0" smtClean="0"/>
              <a:t>   		   audio </a:t>
            </a:r>
            <a:r>
              <a:rPr lang="en-IN" dirty="0"/>
              <a:t>features.</a:t>
            </a:r>
          </a:p>
          <a:p>
            <a:r>
              <a:rPr lang="en-IN" b="1" dirty="0" smtClean="0"/>
              <a:t>2.Data </a:t>
            </a:r>
            <a:r>
              <a:rPr lang="en-IN" b="1" dirty="0" err="1"/>
              <a:t>Preprocessing</a:t>
            </a:r>
            <a:r>
              <a:rPr lang="en-IN" b="1" dirty="0"/>
              <a:t>:</a:t>
            </a:r>
            <a:r>
              <a:rPr lang="en-IN" dirty="0"/>
              <a:t> Clean the dataset, handle missing values, normalize numerical </a:t>
            </a:r>
            <a:r>
              <a:rPr lang="en-IN" dirty="0" smtClean="0"/>
              <a:t>		    features</a:t>
            </a:r>
            <a:r>
              <a:rPr lang="en-IN" dirty="0"/>
              <a:t>, and encode categorical variables.</a:t>
            </a:r>
          </a:p>
          <a:p>
            <a:r>
              <a:rPr lang="en-IN" b="1" dirty="0" smtClean="0"/>
              <a:t>3.Feature </a:t>
            </a:r>
            <a:r>
              <a:rPr lang="en-IN" b="1" dirty="0"/>
              <a:t>Engineering:</a:t>
            </a:r>
            <a:r>
              <a:rPr lang="en-IN" dirty="0"/>
              <a:t> Extract relevant features from the music tracks, such as audio </a:t>
            </a:r>
            <a:r>
              <a:rPr lang="en-IN" dirty="0" smtClean="0"/>
              <a:t> 		    features </a:t>
            </a:r>
            <a:r>
              <a:rPr lang="en-IN" dirty="0"/>
              <a:t>(e.g., tempo, energy, </a:t>
            </a:r>
            <a:r>
              <a:rPr lang="en-IN" dirty="0" err="1"/>
              <a:t>danceability</a:t>
            </a:r>
            <a:r>
              <a:rPr lang="en-IN" dirty="0"/>
              <a:t>) and metadata (e.g., </a:t>
            </a:r>
            <a:r>
              <a:rPr lang="en-IN" dirty="0" smtClean="0"/>
              <a:t>		     artist</a:t>
            </a:r>
            <a:r>
              <a:rPr lang="en-IN" dirty="0"/>
              <a:t>, genre</a:t>
            </a:r>
            <a:r>
              <a:rPr lang="en-IN" dirty="0" smtClean="0"/>
              <a:t>).</a:t>
            </a:r>
          </a:p>
          <a:p>
            <a:endParaRPr lang="en-US" dirty="0"/>
          </a:p>
          <a:p>
            <a:r>
              <a:rPr lang="en-US" sz="4400" b="1" dirty="0" smtClean="0"/>
              <a:t>WIREFRAMES</a:t>
            </a:r>
          </a:p>
          <a:p>
            <a:r>
              <a:rPr lang="en-US" b="1" dirty="0" smtClean="0"/>
              <a:t>1.Landing </a:t>
            </a:r>
            <a:r>
              <a:rPr lang="en-US" b="1" dirty="0"/>
              <a:t>Page:</a:t>
            </a:r>
            <a:endParaRPr lang="en-US" dirty="0"/>
          </a:p>
          <a:p>
            <a:r>
              <a:rPr lang="en-US" dirty="0" smtClean="0"/>
              <a:t>		Welcome </a:t>
            </a:r>
            <a:r>
              <a:rPr lang="en-US" dirty="0"/>
              <a:t>message and brief introduction to the recommendation </a:t>
            </a:r>
            <a:r>
              <a:rPr lang="en-US" dirty="0" smtClean="0"/>
              <a:t>		</a:t>
            </a:r>
            <a:r>
              <a:rPr lang="en-US" dirty="0" err="1" smtClean="0"/>
              <a:t>system.Option</a:t>
            </a:r>
            <a:r>
              <a:rPr lang="en-US" dirty="0" smtClean="0"/>
              <a:t> </a:t>
            </a:r>
            <a:r>
              <a:rPr lang="en-US" dirty="0"/>
              <a:t>to log in or sign up for new users.</a:t>
            </a:r>
          </a:p>
          <a:p>
            <a:r>
              <a:rPr lang="en-US" b="1" dirty="0"/>
              <a:t>2. User Dashboard:</a:t>
            </a:r>
            <a:endParaRPr lang="en-US" dirty="0"/>
          </a:p>
          <a:p>
            <a:r>
              <a:rPr lang="en-US" dirty="0" smtClean="0"/>
              <a:t>		Personalized </a:t>
            </a:r>
            <a:r>
              <a:rPr lang="en-US" dirty="0"/>
              <a:t>dashboard displaying recommended songs, playlists, and </a:t>
            </a:r>
            <a:r>
              <a:rPr lang="en-US" dirty="0" smtClean="0"/>
              <a:t>		recently </a:t>
            </a:r>
            <a:r>
              <a:rPr lang="en-US" dirty="0"/>
              <a:t>played tracks.</a:t>
            </a:r>
          </a:p>
          <a:p>
            <a:r>
              <a:rPr lang="en-US" dirty="0" smtClean="0"/>
              <a:t>		Navigation </a:t>
            </a:r>
            <a:r>
              <a:rPr lang="en-US" dirty="0"/>
              <a:t>menu to explore different genres, artists, and playlists</a:t>
            </a:r>
            <a:r>
              <a:rPr lang="en-US" sz="2000" dirty="0"/>
              <a:t>.</a:t>
            </a:r>
          </a:p>
          <a:p>
            <a:endParaRPr lang="en-IN" sz="2400"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TotalTime>
  <Words>72</Words>
  <Application>Microsoft Office PowerPoint</Application>
  <PresentationFormat>Custom</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MUSIC RECOMMENDATION SYSTEM                    USING K-MEANS </vt:lpstr>
      <vt:lpstr>AGENDA                1.Introduction to music recommendation system          2.Understanding the Dataset          3.Preprocessing the Dataset          4.Building a K MEANS-based Model    5.Training the Model           6.Evaluation of the Model              Conclusion and Future Directions</vt:lpstr>
      <vt:lpstr>PROBLEM STATEMENT    CHALLENGES:  Data quality and quantity: Obtaining a diverse and comprehensive dataset of music tracks with accurate metadata and user interaction data may pose challenges.  Model complexity: Building a CNN-based recommendation model requires expertise in deep learning and audio signal processing techniques.  Cold start problem: Addressing the cold start problem for new users or songs with limited historical data available for recommendation. </vt:lpstr>
      <vt:lpstr>PROJECT OVERVIEW  Model Development:         1.Designing and implementing a Convolutional Neural Network (CNN) architecture for music recommendation. Explanation of the model architecture, including layers, activation functions, and optimization techniques. Fine-Tuning and Optimization:         1.Hyper parameter tuning to optimize the model's performance. Testing and Validation:         1.Conducting thorough testing to ensure the reliability, scalability, and efficiency of the recommendation system.  </vt:lpstr>
      <vt:lpstr>WHO ARE THE END USERS?                                  1.Individual User                 2.Music Artists and Bands                 3.Music Streaming Platforms                 4.Advertisers and Marketers           5.Digital Media Companies</vt:lpstr>
      <vt:lpstr>YOUR SOLUTION AND ITS VALUE PROPOSITION                 1. Personalized Recommendations: Our recommendation system offers     personalized song suggestions based on each user's unique tastes and     preferences. By understanding individual listening habits and      preferences, we ensure that users discover music that resonates with       their interests.                              2. Enhanced User Experience: With our recommendation system, users can    explore a diverse range of music genres, artists, and tracks with ease. By    surfacing  relevant recommendations, we create a seamless and     enjoyable listening experience for users, encouraging them to spend     more time on the platform.        3. Increased User Engagement: Personalized recommendations drive user     engagement and interaction with the platform. By continuously     delivering fresh and relevant content, our system keeps users actively     engaged, leading to higher retention rates and increased platform usage.</vt:lpstr>
      <vt:lpstr>THE WOW IN YOUR SOLUTION             we have integrated K-Means Clustering,so that         it is easy to access the favorite songs of the personal users     easy by using machine learning.</vt:lpstr>
      <vt:lpstr>MODELLING</vt:lpstr>
      <vt:lpstr>APPLICATIONS:  Music Streaming Platforms:  Spotify, Amazon Music , Jio Savaan        Radio Stations and Broadcast Media: Suryan FM, Mirchi FM      </vt:lpstr>
      <vt:lpstr>RESULTS:        Hence we created the recommendation system in music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PRASHANTH KUMARAN</dc:creator>
  <cp:lastModifiedBy>kprashanth</cp:lastModifiedBy>
  <cp:revision>8</cp:revision>
  <dcterms:created xsi:type="dcterms:W3CDTF">2024-03-28T08:28:48Z</dcterms:created>
  <dcterms:modified xsi:type="dcterms:W3CDTF">2024-03-31T06:37:24Z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