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0" r:id="rId2"/>
  </p:sldMasterIdLst>
  <p:sldIdLst>
    <p:sldId id="256" r:id="rId3"/>
    <p:sldId id="257" r:id="rId4"/>
    <p:sldId id="286" r:id="rId5"/>
    <p:sldId id="258" r:id="rId6"/>
    <p:sldId id="288" r:id="rId7"/>
    <p:sldId id="259" r:id="rId8"/>
    <p:sldId id="260" r:id="rId9"/>
    <p:sldId id="261" r:id="rId10"/>
    <p:sldId id="262" r:id="rId11"/>
    <p:sldId id="287" r:id="rId12"/>
    <p:sldId id="264" r:id="rId13"/>
    <p:sldId id="280" r:id="rId14"/>
    <p:sldId id="281" r:id="rId15"/>
    <p:sldId id="278" r:id="rId16"/>
    <p:sldId id="279" r:id="rId17"/>
    <p:sldId id="282" r:id="rId18"/>
    <p:sldId id="265" r:id="rId19"/>
    <p:sldId id="283" r:id="rId20"/>
    <p:sldId id="266" r:id="rId21"/>
    <p:sldId id="289" r:id="rId22"/>
    <p:sldId id="263" r:id="rId23"/>
    <p:sldId id="267" r:id="rId24"/>
    <p:sldId id="290" r:id="rId25"/>
    <p:sldId id="268" r:id="rId26"/>
    <p:sldId id="269" r:id="rId27"/>
    <p:sldId id="291" r:id="rId28"/>
    <p:sldId id="295" r:id="rId29"/>
    <p:sldId id="270" r:id="rId30"/>
    <p:sldId id="302" r:id="rId31"/>
    <p:sldId id="300" r:id="rId32"/>
    <p:sldId id="301" r:id="rId33"/>
    <p:sldId id="296" r:id="rId34"/>
    <p:sldId id="297" r:id="rId35"/>
    <p:sldId id="298" r:id="rId36"/>
    <p:sldId id="299" r:id="rId37"/>
    <p:sldId id="271" r:id="rId38"/>
    <p:sldId id="272" r:id="rId39"/>
    <p:sldId id="284" r:id="rId40"/>
    <p:sldId id="285" r:id="rId41"/>
    <p:sldId id="273" r:id="rId42"/>
    <p:sldId id="274" r:id="rId43"/>
    <p:sldId id="292" r:id="rId44"/>
    <p:sldId id="293" r:id="rId45"/>
    <p:sldId id="294" r:id="rId46"/>
    <p:sldId id="275" r:id="rId47"/>
    <p:sldId id="276" r:id="rId48"/>
    <p:sldId id="27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slide" Target="slides/slide45.xml" /><Relationship Id="rId50" Type="http://schemas.openxmlformats.org/officeDocument/2006/relationships/presProps" Target="pres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slide" Target="slides/slide39.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tableStyles" Target="tableStyle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8" Type="http://schemas.openxmlformats.org/officeDocument/2006/relationships/slide" Target="slides/slide6.xml" /><Relationship Id="rId5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923E130-0EC5-4499-BAE7-90A90DFB1ADF}"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309715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23E130-0EC5-4499-BAE7-90A90DFB1ADF}"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122650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23E130-0EC5-4499-BAE7-90A90DFB1ADF}"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234411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23E130-0EC5-4499-BAE7-90A90DFB1ADF}"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81D3E7-3DFF-4DC0-87FC-CAEE07C8CFC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526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3E130-0EC5-4499-BAE7-90A90DFB1ADF}"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327502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3E130-0EC5-4499-BAE7-90A90DFB1ADF}"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81D3E7-3DFF-4DC0-87FC-CAEE07C8CFC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140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23E130-0EC5-4499-BAE7-90A90DFB1ADF}" type="datetimeFigureOut">
              <a:rPr lang="en-GB" smtClean="0"/>
              <a:t>23/05/2022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4226993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23E130-0EC5-4499-BAE7-90A90DFB1ADF}" type="datetimeFigureOut">
              <a:rPr lang="en-GB" smtClean="0"/>
              <a:t>23/05/2022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1572282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23E130-0EC5-4499-BAE7-90A90DFB1ADF}" type="datetimeFigureOut">
              <a:rPr lang="en-GB" smtClean="0"/>
              <a:t>23/05/2022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66431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23E130-0EC5-4499-BAE7-90A90DFB1ADF}" type="datetimeFigureOut">
              <a:rPr lang="en-GB" smtClean="0"/>
              <a:t>23/05/2022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3980553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23E130-0EC5-4499-BAE7-90A90DFB1ADF}" type="datetimeFigureOut">
              <a:rPr lang="en-GB" smtClean="0"/>
              <a:t>23/05/2022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81D3E7-3DFF-4DC0-87FC-CAEE07C8CFC9}" type="slidenum">
              <a:rPr lang="en-GB" smtClean="0"/>
              <a:t>‹#›</a:t>
            </a:fld>
            <a:endParaRPr lang="en-GB"/>
          </a:p>
        </p:txBody>
      </p:sp>
    </p:spTree>
    <p:extLst>
      <p:ext uri="{BB962C8B-B14F-4D97-AF65-F5344CB8AC3E}">
        <p14:creationId xmlns:p14="http://schemas.microsoft.com/office/powerpoint/2010/main" val="409737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23E130-0EC5-4499-BAE7-90A90DFB1ADF}"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1669974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23E130-0EC5-4499-BAE7-90A90DFB1ADF}" type="datetimeFigureOut">
              <a:rPr lang="en-GB" smtClean="0"/>
              <a:t>23/05/2022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2033449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3E130-0EC5-4499-BAE7-90A90DFB1ADF}"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790539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3E130-0EC5-4499-BAE7-90A90DFB1ADF}"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1677242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3E130-0EC5-4499-BAE7-90A90DFB1ADF}" type="datetimeFigureOut">
              <a:rPr lang="en-GB" smtClean="0"/>
              <a:t>23/05/2022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77895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923E130-0EC5-4499-BAE7-90A90DFB1ADF}" type="datetimeFigureOut">
              <a:rPr lang="en-GB" smtClean="0"/>
              <a:t>23/05/2022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401201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923E130-0EC5-4499-BAE7-90A90DFB1ADF}" type="datetimeFigureOut">
              <a:rPr lang="en-GB" smtClean="0"/>
              <a:t>23/05/2022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413057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923E130-0EC5-4499-BAE7-90A90DFB1ADF}" type="datetimeFigureOut">
              <a:rPr lang="en-GB" smtClean="0"/>
              <a:t>23/05/2022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217812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3E130-0EC5-4499-BAE7-90A90DFB1ADF}" type="datetimeFigureOut">
              <a:rPr lang="en-GB" smtClean="0"/>
              <a:t>23/05/2022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158564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23E130-0EC5-4499-BAE7-90A90DFB1ADF}" type="datetimeFigureOut">
              <a:rPr lang="en-GB" smtClean="0"/>
              <a:t>23/05/2022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154301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23E130-0EC5-4499-BAE7-90A90DFB1ADF}" type="datetimeFigureOut">
              <a:rPr lang="en-GB" smtClean="0"/>
              <a:t>23/05/2022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81D3E7-3DFF-4DC0-87FC-CAEE07C8CFC9}" type="slidenum">
              <a:rPr lang="en-GB" smtClean="0"/>
              <a:t>‹#›</a:t>
            </a:fld>
            <a:endParaRPr lang="en-GB"/>
          </a:p>
        </p:txBody>
      </p:sp>
    </p:spTree>
    <p:extLst>
      <p:ext uri="{BB962C8B-B14F-4D97-AF65-F5344CB8AC3E}">
        <p14:creationId xmlns:p14="http://schemas.microsoft.com/office/powerpoint/2010/main" val="402126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3E130-0EC5-4499-BAE7-90A90DFB1ADF}" type="datetimeFigureOut">
              <a:rPr lang="en-GB" smtClean="0"/>
              <a:t>23/05/2022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1D3E7-3DFF-4DC0-87FC-CAEE07C8CFC9}" type="slidenum">
              <a:rPr lang="en-GB" smtClean="0"/>
              <a:t>‹#›</a:t>
            </a:fld>
            <a:endParaRPr lang="en-GB"/>
          </a:p>
        </p:txBody>
      </p:sp>
    </p:spTree>
    <p:extLst>
      <p:ext uri="{BB962C8B-B14F-4D97-AF65-F5344CB8AC3E}">
        <p14:creationId xmlns:p14="http://schemas.microsoft.com/office/powerpoint/2010/main" val="1981906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23E130-0EC5-4499-BAE7-90A90DFB1ADF}" type="datetimeFigureOut">
              <a:rPr lang="en-GB" smtClean="0"/>
              <a:t>23/05/2022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781D3E7-3DFF-4DC0-87FC-CAEE07C8CFC9}"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3377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image" Target="../media/image5.emf"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6.emf"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2" Type="http://schemas.openxmlformats.org/officeDocument/2006/relationships/image" Target="../media/image7.emf"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6600" b="1" dirty="0"/>
              <a:t>Anaemia in Pregnancy</a:t>
            </a:r>
          </a:p>
        </p:txBody>
      </p:sp>
      <p:sp>
        <p:nvSpPr>
          <p:cNvPr id="3" name="Subtitle 2"/>
          <p:cNvSpPr>
            <a:spLocks noGrp="1"/>
          </p:cNvSpPr>
          <p:nvPr>
            <p:ph type="subTitle" idx="1"/>
          </p:nvPr>
        </p:nvSpPr>
        <p:spPr/>
        <p:txBody>
          <a:bodyPr>
            <a:normAutofit/>
          </a:bodyPr>
          <a:lstStyle/>
          <a:p>
            <a:r>
              <a:rPr lang="en-GB" sz="2800" dirty="0" err="1"/>
              <a:t>DR.AnjaliDevi.B</a:t>
            </a:r>
            <a:endParaRPr lang="en-GB" sz="2800" dirty="0"/>
          </a:p>
        </p:txBody>
      </p:sp>
    </p:spTree>
    <p:extLst>
      <p:ext uri="{BB962C8B-B14F-4D97-AF65-F5344CB8AC3E}">
        <p14:creationId xmlns:p14="http://schemas.microsoft.com/office/powerpoint/2010/main" val="393932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Continued…</a:t>
            </a:r>
          </a:p>
        </p:txBody>
      </p:sp>
      <p:sp>
        <p:nvSpPr>
          <p:cNvPr id="3" name="Content Placeholder 2"/>
          <p:cNvSpPr>
            <a:spLocks noGrp="1"/>
          </p:cNvSpPr>
          <p:nvPr>
            <p:ph idx="1"/>
          </p:nvPr>
        </p:nvSpPr>
        <p:spPr/>
        <p:txBody>
          <a:bodyPr>
            <a:normAutofit fontScale="92500"/>
          </a:bodyPr>
          <a:lstStyle/>
          <a:p>
            <a:pPr>
              <a:lnSpc>
                <a:spcPct val="150000"/>
              </a:lnSpc>
            </a:pPr>
            <a:r>
              <a:rPr lang="en-GB" u="sng" dirty="0">
                <a:solidFill>
                  <a:srgbClr val="FF0000"/>
                </a:solidFill>
              </a:rPr>
              <a:t>Serum Ferritin-</a:t>
            </a:r>
            <a:r>
              <a:rPr lang="en-GB" dirty="0">
                <a:solidFill>
                  <a:srgbClr val="FF0000"/>
                </a:solidFill>
              </a:rPr>
              <a:t> </a:t>
            </a:r>
          </a:p>
          <a:p>
            <a:pPr lvl="1">
              <a:lnSpc>
                <a:spcPct val="150000"/>
              </a:lnSpc>
            </a:pPr>
            <a:r>
              <a:rPr lang="en-GB" dirty="0"/>
              <a:t>&lt;15 mcg/dl- iron depletion</a:t>
            </a:r>
          </a:p>
          <a:p>
            <a:pPr lvl="1">
              <a:lnSpc>
                <a:spcPct val="150000"/>
              </a:lnSpc>
            </a:pPr>
            <a:r>
              <a:rPr lang="en-GB" dirty="0"/>
              <a:t>&lt;30 mcg/dl – early iron depletion- initiate treatment</a:t>
            </a:r>
          </a:p>
          <a:p>
            <a:pPr>
              <a:lnSpc>
                <a:spcPct val="150000"/>
              </a:lnSpc>
            </a:pPr>
            <a:r>
              <a:rPr lang="en-GB" dirty="0"/>
              <a:t>Rise in </a:t>
            </a:r>
            <a:r>
              <a:rPr lang="en-GB" u="sng" dirty="0">
                <a:solidFill>
                  <a:srgbClr val="FF0000"/>
                </a:solidFill>
              </a:rPr>
              <a:t>Soluble transferrin receptor </a:t>
            </a:r>
            <a:r>
              <a:rPr lang="en-GB" dirty="0"/>
              <a:t>is more specific and helps in detecting iron deficiency early than </a:t>
            </a:r>
            <a:r>
              <a:rPr lang="en-GB" dirty="0" err="1"/>
              <a:t>S.ferritin</a:t>
            </a:r>
            <a:r>
              <a:rPr lang="en-GB" dirty="0"/>
              <a:t> &amp; is not an acute –phase reactant</a:t>
            </a:r>
          </a:p>
          <a:p>
            <a:pPr>
              <a:lnSpc>
                <a:spcPct val="150000"/>
              </a:lnSpc>
            </a:pPr>
            <a:r>
              <a:rPr lang="en-GB" u="sng" dirty="0">
                <a:solidFill>
                  <a:srgbClr val="FF0000"/>
                </a:solidFill>
              </a:rPr>
              <a:t>CRP</a:t>
            </a:r>
            <a:endParaRPr lang="en-GB" dirty="0">
              <a:solidFill>
                <a:srgbClr val="FF0000"/>
              </a:solidFill>
            </a:endParaRPr>
          </a:p>
          <a:p>
            <a:endParaRPr lang="en-GB" dirty="0"/>
          </a:p>
        </p:txBody>
      </p:sp>
    </p:spTree>
    <p:extLst>
      <p:ext uri="{BB962C8B-B14F-4D97-AF65-F5344CB8AC3E}">
        <p14:creationId xmlns:p14="http://schemas.microsoft.com/office/powerpoint/2010/main" val="326239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tests…..</a:t>
            </a:r>
          </a:p>
        </p:txBody>
      </p:sp>
      <p:sp>
        <p:nvSpPr>
          <p:cNvPr id="3" name="Content Placeholder 2"/>
          <p:cNvSpPr>
            <a:spLocks noGrp="1"/>
          </p:cNvSpPr>
          <p:nvPr>
            <p:ph idx="1"/>
          </p:nvPr>
        </p:nvSpPr>
        <p:spPr/>
        <p:txBody>
          <a:bodyPr/>
          <a:lstStyle/>
          <a:p>
            <a:r>
              <a:rPr lang="en-GB" dirty="0"/>
              <a:t>Urine routine, urine culture &amp; sensitivity</a:t>
            </a:r>
          </a:p>
          <a:p>
            <a:r>
              <a:rPr lang="en-GB" dirty="0"/>
              <a:t>TFT- Thyroid function test</a:t>
            </a:r>
          </a:p>
          <a:p>
            <a:r>
              <a:rPr lang="en-GB" dirty="0"/>
              <a:t>RFT</a:t>
            </a:r>
          </a:p>
          <a:p>
            <a:r>
              <a:rPr lang="en-GB" dirty="0"/>
              <a:t>Stool routine and microscopy</a:t>
            </a:r>
          </a:p>
          <a:p>
            <a:r>
              <a:rPr lang="en-GB" u="sng" dirty="0"/>
              <a:t>Ultrasonography of abdomen</a:t>
            </a:r>
          </a:p>
          <a:p>
            <a:r>
              <a:rPr lang="en-GB" u="sng" dirty="0"/>
              <a:t>X-ray chest</a:t>
            </a:r>
          </a:p>
          <a:p>
            <a:r>
              <a:rPr lang="en-GB" u="sng" dirty="0" err="1"/>
              <a:t>Hb</a:t>
            </a:r>
            <a:r>
              <a:rPr lang="en-GB" u="sng" dirty="0"/>
              <a:t> electrophoresis</a:t>
            </a:r>
          </a:p>
          <a:p>
            <a:endParaRPr lang="en-GB" dirty="0"/>
          </a:p>
        </p:txBody>
      </p:sp>
    </p:spTree>
    <p:extLst>
      <p:ext uri="{BB962C8B-B14F-4D97-AF65-F5344CB8AC3E}">
        <p14:creationId xmlns:p14="http://schemas.microsoft.com/office/powerpoint/2010/main" val="425553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150000"/>
              </a:lnSpc>
            </a:pPr>
            <a:r>
              <a:rPr lang="en-GB" dirty="0">
                <a:solidFill>
                  <a:srgbClr val="FF0000"/>
                </a:solidFill>
              </a:rPr>
              <a:t>Serum Fe &amp; TIBC</a:t>
            </a:r>
            <a:r>
              <a:rPr lang="en-GB" dirty="0"/>
              <a:t>  --- Unreliable indicators ,lack of sensitivity &amp; specificity. </a:t>
            </a:r>
          </a:p>
          <a:p>
            <a:pPr>
              <a:lnSpc>
                <a:spcPct val="150000"/>
              </a:lnSpc>
            </a:pPr>
            <a:r>
              <a:rPr lang="en-GB" dirty="0"/>
              <a:t>Wide fluctuation in levels due to recent ingestion of Iron, infection, etc.</a:t>
            </a:r>
          </a:p>
          <a:p>
            <a:pPr>
              <a:lnSpc>
                <a:spcPct val="150000"/>
              </a:lnSpc>
            </a:pPr>
            <a:r>
              <a:rPr lang="en-GB" u="sng" dirty="0">
                <a:solidFill>
                  <a:srgbClr val="FF0000"/>
                </a:solidFill>
              </a:rPr>
              <a:t>Bone marrow Fe</a:t>
            </a:r>
            <a:r>
              <a:rPr lang="en-GB" dirty="0">
                <a:solidFill>
                  <a:srgbClr val="FF0000"/>
                </a:solidFill>
              </a:rPr>
              <a:t> </a:t>
            </a:r>
            <a:r>
              <a:rPr lang="en-GB" dirty="0"/>
              <a:t>---– </a:t>
            </a:r>
            <a:r>
              <a:rPr lang="en-GB" b="1" dirty="0">
                <a:solidFill>
                  <a:srgbClr val="002060"/>
                </a:solidFill>
              </a:rPr>
              <a:t>Gold</a:t>
            </a:r>
            <a:r>
              <a:rPr lang="en-GB" dirty="0"/>
              <a:t> </a:t>
            </a:r>
            <a:r>
              <a:rPr lang="en-GB" dirty="0" err="1"/>
              <a:t>std.for</a:t>
            </a:r>
            <a:r>
              <a:rPr lang="en-GB" dirty="0"/>
              <a:t> diagnosis of IDA is the absence of stainable Fe.</a:t>
            </a:r>
          </a:p>
        </p:txBody>
      </p:sp>
    </p:spTree>
    <p:extLst>
      <p:ext uri="{BB962C8B-B14F-4D97-AF65-F5344CB8AC3E}">
        <p14:creationId xmlns:p14="http://schemas.microsoft.com/office/powerpoint/2010/main" val="104181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b="1" dirty="0">
                <a:solidFill>
                  <a:schemeClr val="accent1"/>
                </a:solidFill>
              </a:rPr>
              <a:t>Serum Ferritin</a:t>
            </a:r>
            <a:endParaRPr lang="en-GB" sz="5400" b="1" dirty="0"/>
          </a:p>
        </p:txBody>
      </p:sp>
      <p:sp>
        <p:nvSpPr>
          <p:cNvPr id="3" name="Content Placeholder 2"/>
          <p:cNvSpPr>
            <a:spLocks noGrp="1"/>
          </p:cNvSpPr>
          <p:nvPr>
            <p:ph idx="1"/>
          </p:nvPr>
        </p:nvSpPr>
        <p:spPr/>
        <p:txBody>
          <a:bodyPr/>
          <a:lstStyle/>
          <a:p>
            <a:pPr marL="0" indent="0" algn="ctr">
              <a:buNone/>
            </a:pPr>
            <a:endParaRPr lang="en-GB" dirty="0"/>
          </a:p>
          <a:p>
            <a:pPr algn="just"/>
            <a:r>
              <a:rPr lang="en-GB" dirty="0">
                <a:solidFill>
                  <a:srgbClr val="FF0000"/>
                </a:solidFill>
              </a:rPr>
              <a:t>Best test</a:t>
            </a:r>
            <a:r>
              <a:rPr lang="en-GB" dirty="0"/>
              <a:t> to asses Fe deficiency in pregnancy.</a:t>
            </a:r>
          </a:p>
          <a:p>
            <a:pPr marL="0" indent="0" algn="just">
              <a:buNone/>
            </a:pPr>
            <a:endParaRPr lang="en-GB" dirty="0"/>
          </a:p>
          <a:p>
            <a:pPr algn="just"/>
            <a:r>
              <a:rPr lang="en-GB" dirty="0">
                <a:solidFill>
                  <a:srgbClr val="FF0000"/>
                </a:solidFill>
              </a:rPr>
              <a:t>Most reliable indicator</a:t>
            </a:r>
            <a:r>
              <a:rPr lang="en-GB" dirty="0"/>
              <a:t> of IDA, in </a:t>
            </a:r>
            <a:r>
              <a:rPr lang="en-GB" dirty="0">
                <a:solidFill>
                  <a:srgbClr val="FF0000"/>
                </a:solidFill>
              </a:rPr>
              <a:t>absence</a:t>
            </a:r>
            <a:r>
              <a:rPr lang="en-GB" dirty="0"/>
              <a:t> of inflammation or chronic diseases.</a:t>
            </a:r>
          </a:p>
          <a:p>
            <a:pPr algn="just"/>
            <a:endParaRPr lang="en-GB" dirty="0"/>
          </a:p>
          <a:p>
            <a:pPr algn="just"/>
            <a:r>
              <a:rPr lang="en-GB" dirty="0"/>
              <a:t>It is the </a:t>
            </a:r>
            <a:r>
              <a:rPr lang="en-GB" dirty="0">
                <a:solidFill>
                  <a:srgbClr val="FF0000"/>
                </a:solidFill>
              </a:rPr>
              <a:t>1</a:t>
            </a:r>
            <a:r>
              <a:rPr lang="en-GB" baseline="30000" dirty="0">
                <a:solidFill>
                  <a:srgbClr val="FF0000"/>
                </a:solidFill>
              </a:rPr>
              <a:t>st</a:t>
            </a:r>
            <a:r>
              <a:rPr lang="en-GB" dirty="0">
                <a:solidFill>
                  <a:srgbClr val="FF0000"/>
                </a:solidFill>
              </a:rPr>
              <a:t>  lab test </a:t>
            </a:r>
            <a:r>
              <a:rPr lang="en-GB" dirty="0"/>
              <a:t>to become abnormal as Fe stores decrease &amp; it is not affected by recent Fe ingestion.</a:t>
            </a:r>
          </a:p>
        </p:txBody>
      </p:sp>
    </p:spTree>
    <p:extLst>
      <p:ext uri="{BB962C8B-B14F-4D97-AF65-F5344CB8AC3E}">
        <p14:creationId xmlns:p14="http://schemas.microsoft.com/office/powerpoint/2010/main" val="331411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t>Chronology changes to laboratory investigations in iron deficiency.  RCOG,2017.</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8882253"/>
              </p:ext>
            </p:extLst>
          </p:nvPr>
        </p:nvGraphicFramePr>
        <p:xfrm>
          <a:off x="838200" y="1825621"/>
          <a:ext cx="10515600" cy="4802528"/>
        </p:xfrm>
        <a:graphic>
          <a:graphicData uri="http://schemas.openxmlformats.org/drawingml/2006/table">
            <a:tbl>
              <a:tblPr firstRow="1" bandRow="1">
                <a:tableStyleId>{5C22544A-7EE6-4342-B048-85BDC9FD1C3A}</a:tableStyleId>
              </a:tblPr>
              <a:tblGrid>
                <a:gridCol w="2348753">
                  <a:extLst>
                    <a:ext uri="{9D8B030D-6E8A-4147-A177-3AD203B41FA5}">
                      <a16:colId xmlns:a16="http://schemas.microsoft.com/office/drawing/2014/main" val="20000"/>
                    </a:ext>
                  </a:extLst>
                </a:gridCol>
                <a:gridCol w="4585447">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520306">
                <a:tc>
                  <a:txBody>
                    <a:bodyPr/>
                    <a:lstStyle/>
                    <a:p>
                      <a:endParaRPr lang="en-GB" dirty="0"/>
                    </a:p>
                  </a:txBody>
                  <a:tcPr/>
                </a:tc>
                <a:tc>
                  <a:txBody>
                    <a:bodyPr/>
                    <a:lstStyle/>
                    <a:p>
                      <a:r>
                        <a:rPr lang="en-GB" dirty="0"/>
                        <a:t>Laboratory test</a:t>
                      </a:r>
                    </a:p>
                  </a:txBody>
                  <a:tcPr/>
                </a:tc>
                <a:tc>
                  <a:txBody>
                    <a:bodyPr/>
                    <a:lstStyle/>
                    <a:p>
                      <a:r>
                        <a:rPr lang="en-GB" dirty="0"/>
                        <a:t>Laboratory finding</a:t>
                      </a:r>
                    </a:p>
                  </a:txBody>
                  <a:tcPr/>
                </a:tc>
                <a:extLst>
                  <a:ext uri="{0D108BD9-81ED-4DB2-BD59-A6C34878D82A}">
                    <a16:rowId xmlns:a16="http://schemas.microsoft.com/office/drawing/2014/main" val="10000"/>
                  </a:ext>
                </a:extLst>
              </a:tr>
              <a:tr h="520306">
                <a:tc rowSpan="8">
                  <a:txBody>
                    <a:bodyPr/>
                    <a:lstStyle/>
                    <a:p>
                      <a:r>
                        <a:rPr lang="en-GB" sz="2800" dirty="0"/>
                        <a:t>Early changes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sz="2800" dirty="0"/>
                        <a:t>Late changes</a:t>
                      </a:r>
                    </a:p>
                  </a:txBody>
                  <a:tcPr/>
                </a:tc>
                <a:tc>
                  <a:txBody>
                    <a:bodyPr/>
                    <a:lstStyle/>
                    <a:p>
                      <a:r>
                        <a:rPr lang="en-GB" dirty="0"/>
                        <a:t>Serum ferritin</a:t>
                      </a:r>
                    </a:p>
                  </a:txBody>
                  <a:tcPr/>
                </a:tc>
                <a:tc>
                  <a:txBody>
                    <a:bodyPr/>
                    <a:lstStyle/>
                    <a:p>
                      <a:r>
                        <a:rPr lang="en-GB" dirty="0"/>
                        <a:t>&lt;40 mcg/L</a:t>
                      </a:r>
                    </a:p>
                  </a:txBody>
                  <a:tcPr/>
                </a:tc>
                <a:extLst>
                  <a:ext uri="{0D108BD9-81ED-4DB2-BD59-A6C34878D82A}">
                    <a16:rowId xmlns:a16="http://schemas.microsoft.com/office/drawing/2014/main" val="10001"/>
                  </a:ext>
                </a:extLst>
              </a:tr>
              <a:tr h="520306">
                <a:tc vMerge="1">
                  <a:txBody>
                    <a:bodyPr/>
                    <a:lstStyle/>
                    <a:p>
                      <a:endParaRPr lang="en-GB" dirty="0"/>
                    </a:p>
                  </a:txBody>
                  <a:tcPr/>
                </a:tc>
                <a:tc>
                  <a:txBody>
                    <a:bodyPr/>
                    <a:lstStyle/>
                    <a:p>
                      <a:r>
                        <a:rPr lang="en-GB" dirty="0"/>
                        <a:t>Serum Iron</a:t>
                      </a:r>
                    </a:p>
                  </a:txBody>
                  <a:tcPr/>
                </a:tc>
                <a:tc>
                  <a:txBody>
                    <a:bodyPr/>
                    <a:lstStyle/>
                    <a:p>
                      <a:r>
                        <a:rPr lang="en-GB" dirty="0"/>
                        <a:t>&lt;50 mcg/dl</a:t>
                      </a:r>
                    </a:p>
                  </a:txBody>
                  <a:tcPr/>
                </a:tc>
                <a:extLst>
                  <a:ext uri="{0D108BD9-81ED-4DB2-BD59-A6C34878D82A}">
                    <a16:rowId xmlns:a16="http://schemas.microsoft.com/office/drawing/2014/main" val="10002"/>
                  </a:ext>
                </a:extLst>
              </a:tr>
              <a:tr h="520306">
                <a:tc vMerge="1">
                  <a:txBody>
                    <a:bodyPr/>
                    <a:lstStyle/>
                    <a:p>
                      <a:endParaRPr lang="en-GB" dirty="0"/>
                    </a:p>
                  </a:txBody>
                  <a:tcPr/>
                </a:tc>
                <a:tc>
                  <a:txBody>
                    <a:bodyPr/>
                    <a:lstStyle/>
                    <a:p>
                      <a:r>
                        <a:rPr lang="en-GB" dirty="0"/>
                        <a:t>Transferrin</a:t>
                      </a:r>
                      <a:r>
                        <a:rPr lang="en-GB" baseline="0" dirty="0"/>
                        <a:t> saturation</a:t>
                      </a:r>
                      <a:endParaRPr lang="en-GB" dirty="0"/>
                    </a:p>
                  </a:txBody>
                  <a:tcPr/>
                </a:tc>
                <a:tc>
                  <a:txBody>
                    <a:bodyPr/>
                    <a:lstStyle/>
                    <a:p>
                      <a:r>
                        <a:rPr lang="en-GB" dirty="0"/>
                        <a:t>&lt;15%</a:t>
                      </a:r>
                    </a:p>
                  </a:txBody>
                  <a:tcPr/>
                </a:tc>
                <a:extLst>
                  <a:ext uri="{0D108BD9-81ED-4DB2-BD59-A6C34878D82A}">
                    <a16:rowId xmlns:a16="http://schemas.microsoft.com/office/drawing/2014/main" val="10003"/>
                  </a:ext>
                </a:extLst>
              </a:tr>
              <a:tr h="520306">
                <a:tc vMerge="1">
                  <a:txBody>
                    <a:bodyPr/>
                    <a:lstStyle/>
                    <a:p>
                      <a:endParaRPr lang="en-GB" dirty="0"/>
                    </a:p>
                  </a:txBody>
                  <a:tcPr/>
                </a:tc>
                <a:tc>
                  <a:txBody>
                    <a:bodyPr/>
                    <a:lstStyle/>
                    <a:p>
                      <a:r>
                        <a:rPr lang="en-GB" dirty="0"/>
                        <a:t>Total Iron binding capacity</a:t>
                      </a:r>
                    </a:p>
                  </a:txBody>
                  <a:tcPr/>
                </a:tc>
                <a:tc>
                  <a:txBody>
                    <a:bodyPr/>
                    <a:lstStyle/>
                    <a:p>
                      <a:r>
                        <a:rPr lang="en-GB" dirty="0"/>
                        <a:t>&gt;450mcg/dl</a:t>
                      </a:r>
                    </a:p>
                  </a:txBody>
                  <a:tcPr/>
                </a:tc>
                <a:extLst>
                  <a:ext uri="{0D108BD9-81ED-4DB2-BD59-A6C34878D82A}">
                    <a16:rowId xmlns:a16="http://schemas.microsoft.com/office/drawing/2014/main" val="10004"/>
                  </a:ext>
                </a:extLst>
              </a:tr>
              <a:tr h="520306">
                <a:tc vMerge="1">
                  <a:txBody>
                    <a:bodyPr/>
                    <a:lstStyle/>
                    <a:p>
                      <a:endParaRPr lang="en-GB" dirty="0"/>
                    </a:p>
                  </a:txBody>
                  <a:tcPr/>
                </a:tc>
                <a:tc>
                  <a:txBody>
                    <a:bodyPr/>
                    <a:lstStyle/>
                    <a:p>
                      <a:r>
                        <a:rPr lang="en-GB" dirty="0"/>
                        <a:t>Red cell count</a:t>
                      </a:r>
                    </a:p>
                  </a:txBody>
                  <a:tcPr/>
                </a:tc>
                <a:tc>
                  <a:txBody>
                    <a:bodyPr/>
                    <a:lstStyle/>
                    <a:p>
                      <a:r>
                        <a:rPr lang="en-GB" dirty="0"/>
                        <a:t>&lt;4x 10</a:t>
                      </a:r>
                      <a:r>
                        <a:rPr lang="en-GB" baseline="30000" dirty="0"/>
                        <a:t>6</a:t>
                      </a:r>
                      <a:r>
                        <a:rPr lang="en-GB" dirty="0"/>
                        <a:t>/mm</a:t>
                      </a:r>
                      <a:r>
                        <a:rPr lang="en-GB" baseline="30000" dirty="0"/>
                        <a:t>3</a:t>
                      </a:r>
                    </a:p>
                  </a:txBody>
                  <a:tcPr/>
                </a:tc>
                <a:extLst>
                  <a:ext uri="{0D108BD9-81ED-4DB2-BD59-A6C34878D82A}">
                    <a16:rowId xmlns:a16="http://schemas.microsoft.com/office/drawing/2014/main" val="10005"/>
                  </a:ext>
                </a:extLst>
              </a:tr>
              <a:tr h="520306">
                <a:tc vMerge="1">
                  <a:txBody>
                    <a:bodyPr/>
                    <a:lstStyle/>
                    <a:p>
                      <a:endParaRPr lang="en-GB" dirty="0"/>
                    </a:p>
                  </a:txBody>
                  <a:tcPr/>
                </a:tc>
                <a:tc>
                  <a:txBody>
                    <a:bodyPr/>
                    <a:lstStyle/>
                    <a:p>
                      <a:r>
                        <a:rPr lang="en-GB" dirty="0"/>
                        <a:t>Red cell distribution width</a:t>
                      </a:r>
                    </a:p>
                  </a:txBody>
                  <a:tcPr/>
                </a:tc>
                <a:tc>
                  <a:txBody>
                    <a:bodyPr/>
                    <a:lstStyle/>
                    <a:p>
                      <a:r>
                        <a:rPr lang="en-GB" dirty="0"/>
                        <a:t>&gt;14.5%</a:t>
                      </a:r>
                    </a:p>
                  </a:txBody>
                  <a:tcPr/>
                </a:tc>
                <a:extLst>
                  <a:ext uri="{0D108BD9-81ED-4DB2-BD59-A6C34878D82A}">
                    <a16:rowId xmlns:a16="http://schemas.microsoft.com/office/drawing/2014/main" val="10006"/>
                  </a:ext>
                </a:extLst>
              </a:tr>
              <a:tr h="520306">
                <a:tc vMerge="1">
                  <a:txBody>
                    <a:bodyPr/>
                    <a:lstStyle/>
                    <a:p>
                      <a:endParaRPr lang="en-GB" dirty="0"/>
                    </a:p>
                  </a:txBody>
                  <a:tcPr/>
                </a:tc>
                <a:tc>
                  <a:txBody>
                    <a:bodyPr/>
                    <a:lstStyle/>
                    <a:p>
                      <a:r>
                        <a:rPr lang="en-GB" dirty="0"/>
                        <a:t>Mean corpuscular volume</a:t>
                      </a:r>
                    </a:p>
                  </a:txBody>
                  <a:tcPr/>
                </a:tc>
                <a:tc>
                  <a:txBody>
                    <a:bodyPr/>
                    <a:lstStyle/>
                    <a:p>
                      <a:r>
                        <a:rPr lang="en-GB" dirty="0"/>
                        <a:t>&lt;80 </a:t>
                      </a:r>
                      <a:r>
                        <a:rPr lang="en-GB" dirty="0" err="1"/>
                        <a:t>fl</a:t>
                      </a:r>
                      <a:endParaRPr lang="en-GB" dirty="0"/>
                    </a:p>
                  </a:txBody>
                  <a:tcPr/>
                </a:tc>
                <a:extLst>
                  <a:ext uri="{0D108BD9-81ED-4DB2-BD59-A6C34878D82A}">
                    <a16:rowId xmlns:a16="http://schemas.microsoft.com/office/drawing/2014/main" val="10007"/>
                  </a:ext>
                </a:extLst>
              </a:tr>
              <a:tr h="520306">
                <a:tc vMerge="1">
                  <a:txBody>
                    <a:bodyPr/>
                    <a:lstStyle/>
                    <a:p>
                      <a:endParaRPr lang="en-GB" dirty="0"/>
                    </a:p>
                  </a:txBody>
                  <a:tcPr/>
                </a:tc>
                <a:tc>
                  <a:txBody>
                    <a:bodyPr/>
                    <a:lstStyle/>
                    <a:p>
                      <a:r>
                        <a:rPr lang="en-GB" dirty="0"/>
                        <a:t>Haemoglobin </a:t>
                      </a:r>
                    </a:p>
                  </a:txBody>
                  <a:tcPr/>
                </a:tc>
                <a:tc>
                  <a:txBody>
                    <a:bodyPr/>
                    <a:lstStyle/>
                    <a:p>
                      <a:r>
                        <a:rPr lang="en-GB" dirty="0"/>
                        <a:t>&lt;13g/dl (men)</a:t>
                      </a:r>
                    </a:p>
                    <a:p>
                      <a:r>
                        <a:rPr lang="en-GB" dirty="0"/>
                        <a:t>&lt;12g/dl (menstruating women)</a:t>
                      </a:r>
                    </a:p>
                  </a:txBody>
                  <a:tcPr/>
                </a:tc>
                <a:extLst>
                  <a:ext uri="{0D108BD9-81ED-4DB2-BD59-A6C34878D82A}">
                    <a16:rowId xmlns:a16="http://schemas.microsoft.com/office/drawing/2014/main" val="10008"/>
                  </a:ext>
                </a:extLst>
              </a:tr>
            </a:tbl>
          </a:graphicData>
        </a:graphic>
      </p:graphicFrame>
      <p:sp>
        <p:nvSpPr>
          <p:cNvPr id="5" name="Down Arrow 4"/>
          <p:cNvSpPr/>
          <p:nvPr/>
        </p:nvSpPr>
        <p:spPr>
          <a:xfrm>
            <a:off x="1653988" y="3119718"/>
            <a:ext cx="605118" cy="2514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10145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Biochemical tests for diagnosis of Anaemia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7702464"/>
              </p:ext>
            </p:extLst>
          </p:nvPr>
        </p:nvGraphicFramePr>
        <p:xfrm>
          <a:off x="838200" y="1825626"/>
          <a:ext cx="10515600" cy="363324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702571">
                <a:tc>
                  <a:txBody>
                    <a:bodyPr/>
                    <a:lstStyle/>
                    <a:p>
                      <a:r>
                        <a:rPr lang="en-GB" sz="2400" dirty="0"/>
                        <a:t>Test </a:t>
                      </a:r>
                    </a:p>
                  </a:txBody>
                  <a:tcPr/>
                </a:tc>
                <a:tc>
                  <a:txBody>
                    <a:bodyPr/>
                    <a:lstStyle/>
                    <a:p>
                      <a:r>
                        <a:rPr lang="en-GB" sz="2400" dirty="0"/>
                        <a:t>Iron deficiency anaemia</a:t>
                      </a:r>
                    </a:p>
                  </a:txBody>
                  <a:tcPr/>
                </a:tc>
                <a:tc>
                  <a:txBody>
                    <a:bodyPr/>
                    <a:lstStyle/>
                    <a:p>
                      <a:r>
                        <a:rPr lang="en-GB" sz="2400" dirty="0"/>
                        <a:t>Thalassemia </a:t>
                      </a:r>
                    </a:p>
                  </a:txBody>
                  <a:tcPr/>
                </a:tc>
                <a:tc>
                  <a:txBody>
                    <a:bodyPr/>
                    <a:lstStyle/>
                    <a:p>
                      <a:r>
                        <a:rPr lang="en-GB" sz="2400" dirty="0"/>
                        <a:t>Anaemia of chronic disease</a:t>
                      </a:r>
                    </a:p>
                  </a:txBody>
                  <a:tcPr/>
                </a:tc>
                <a:extLst>
                  <a:ext uri="{0D108BD9-81ED-4DB2-BD59-A6C34878D82A}">
                    <a16:rowId xmlns:a16="http://schemas.microsoft.com/office/drawing/2014/main" val="10000"/>
                  </a:ext>
                </a:extLst>
              </a:tr>
              <a:tr h="702571">
                <a:tc>
                  <a:txBody>
                    <a:bodyPr/>
                    <a:lstStyle/>
                    <a:p>
                      <a:r>
                        <a:rPr lang="en-GB" sz="2000" dirty="0"/>
                        <a:t>Iron level</a:t>
                      </a:r>
                    </a:p>
                    <a:p>
                      <a:endParaRPr lang="en-GB" sz="2000" dirty="0"/>
                    </a:p>
                  </a:txBody>
                  <a:tcPr/>
                </a:tc>
                <a:tc>
                  <a:txBody>
                    <a:bodyPr/>
                    <a:lstStyle/>
                    <a:p>
                      <a:r>
                        <a:rPr lang="en-GB" sz="2000" dirty="0"/>
                        <a:t>Decreased </a:t>
                      </a:r>
                    </a:p>
                  </a:txBody>
                  <a:tcPr/>
                </a:tc>
                <a:tc>
                  <a:txBody>
                    <a:bodyPr/>
                    <a:lstStyle/>
                    <a:p>
                      <a:r>
                        <a:rPr lang="en-GB" sz="2000" dirty="0"/>
                        <a:t>Normal</a:t>
                      </a:r>
                      <a:r>
                        <a:rPr lang="en-GB" sz="2000" baseline="0" dirty="0"/>
                        <a:t> </a:t>
                      </a:r>
                      <a:endParaRPr lang="en-GB" sz="2000" dirty="0"/>
                    </a:p>
                  </a:txBody>
                  <a:tcPr/>
                </a:tc>
                <a:tc>
                  <a:txBody>
                    <a:bodyPr/>
                    <a:lstStyle/>
                    <a:p>
                      <a:r>
                        <a:rPr lang="en-GB" sz="2000" dirty="0"/>
                        <a:t>Decreased</a:t>
                      </a:r>
                      <a:r>
                        <a:rPr lang="en-GB" sz="2000" baseline="0" dirty="0"/>
                        <a:t> </a:t>
                      </a:r>
                      <a:endParaRPr lang="en-GB" sz="2000" dirty="0"/>
                    </a:p>
                  </a:txBody>
                  <a:tcPr/>
                </a:tc>
                <a:extLst>
                  <a:ext uri="{0D108BD9-81ED-4DB2-BD59-A6C34878D82A}">
                    <a16:rowId xmlns:a16="http://schemas.microsoft.com/office/drawing/2014/main" val="10001"/>
                  </a:ext>
                </a:extLst>
              </a:tr>
              <a:tr h="702571">
                <a:tc>
                  <a:txBody>
                    <a:bodyPr/>
                    <a:lstStyle/>
                    <a:p>
                      <a:r>
                        <a:rPr lang="en-GB" sz="2000" dirty="0"/>
                        <a:t>Total Iron binding capacity</a:t>
                      </a:r>
                    </a:p>
                  </a:txBody>
                  <a:tcPr/>
                </a:tc>
                <a:tc>
                  <a:txBody>
                    <a:bodyPr/>
                    <a:lstStyle/>
                    <a:p>
                      <a:r>
                        <a:rPr lang="en-GB" sz="2000" dirty="0"/>
                        <a:t>Increased </a:t>
                      </a:r>
                    </a:p>
                  </a:txBody>
                  <a:tcPr/>
                </a:tc>
                <a:tc>
                  <a:txBody>
                    <a:bodyPr/>
                    <a:lstStyle/>
                    <a:p>
                      <a:r>
                        <a:rPr lang="en-GB" sz="2000" dirty="0"/>
                        <a:t>Normal</a:t>
                      </a:r>
                    </a:p>
                  </a:txBody>
                  <a:tcPr/>
                </a:tc>
                <a:tc>
                  <a:txBody>
                    <a:bodyPr/>
                    <a:lstStyle/>
                    <a:p>
                      <a:r>
                        <a:rPr lang="en-GB" sz="2000" dirty="0"/>
                        <a:t>Decreased</a:t>
                      </a:r>
                    </a:p>
                  </a:txBody>
                  <a:tcPr/>
                </a:tc>
                <a:extLst>
                  <a:ext uri="{0D108BD9-81ED-4DB2-BD59-A6C34878D82A}">
                    <a16:rowId xmlns:a16="http://schemas.microsoft.com/office/drawing/2014/main" val="10002"/>
                  </a:ext>
                </a:extLst>
              </a:tr>
              <a:tr h="702571">
                <a:tc>
                  <a:txBody>
                    <a:bodyPr/>
                    <a:lstStyle/>
                    <a:p>
                      <a:r>
                        <a:rPr lang="en-GB" sz="2000" dirty="0"/>
                        <a:t>Ferritin level</a:t>
                      </a:r>
                    </a:p>
                  </a:txBody>
                  <a:tcPr/>
                </a:tc>
                <a:tc>
                  <a:txBody>
                    <a:bodyPr/>
                    <a:lstStyle/>
                    <a:p>
                      <a:r>
                        <a:rPr lang="en-GB" sz="2000" dirty="0"/>
                        <a:t>Decreased </a:t>
                      </a:r>
                    </a:p>
                  </a:txBody>
                  <a:tcPr/>
                </a:tc>
                <a:tc>
                  <a:txBody>
                    <a:bodyPr/>
                    <a:lstStyle/>
                    <a:p>
                      <a:r>
                        <a:rPr lang="en-GB" sz="2000" dirty="0"/>
                        <a:t>Normal</a:t>
                      </a:r>
                    </a:p>
                  </a:txBody>
                  <a:tcPr/>
                </a:tc>
                <a:tc>
                  <a:txBody>
                    <a:bodyPr/>
                    <a:lstStyle/>
                    <a:p>
                      <a:r>
                        <a:rPr lang="en-GB" sz="2000" dirty="0"/>
                        <a:t>Increased </a:t>
                      </a:r>
                    </a:p>
                  </a:txBody>
                  <a:tcPr/>
                </a:tc>
                <a:extLst>
                  <a:ext uri="{0D108BD9-81ED-4DB2-BD59-A6C34878D82A}">
                    <a16:rowId xmlns:a16="http://schemas.microsoft.com/office/drawing/2014/main" val="10003"/>
                  </a:ext>
                </a:extLst>
              </a:tr>
              <a:tr h="702571">
                <a:tc>
                  <a:txBody>
                    <a:bodyPr/>
                    <a:lstStyle/>
                    <a:p>
                      <a:r>
                        <a:rPr lang="en-GB" sz="2000" dirty="0"/>
                        <a:t>Iron / Total</a:t>
                      </a:r>
                      <a:r>
                        <a:rPr lang="en-GB" sz="2000" baseline="0" dirty="0"/>
                        <a:t> Iron binding capacity</a:t>
                      </a:r>
                      <a:endParaRPr lang="en-GB" sz="2000" dirty="0"/>
                    </a:p>
                  </a:txBody>
                  <a:tcPr/>
                </a:tc>
                <a:tc>
                  <a:txBody>
                    <a:bodyPr/>
                    <a:lstStyle/>
                    <a:p>
                      <a:r>
                        <a:rPr lang="en-GB" sz="2000" dirty="0"/>
                        <a:t>&lt;</a:t>
                      </a:r>
                      <a:r>
                        <a:rPr lang="en-GB" sz="2000" baseline="0" dirty="0"/>
                        <a:t> 18%</a:t>
                      </a:r>
                      <a:endParaRPr lang="en-GB" sz="2000" dirty="0"/>
                    </a:p>
                  </a:txBody>
                  <a:tcPr/>
                </a:tc>
                <a:tc>
                  <a:txBody>
                    <a:bodyPr/>
                    <a:lstStyle/>
                    <a:p>
                      <a:r>
                        <a:rPr lang="en-GB" sz="2000" dirty="0"/>
                        <a:t>Normal</a:t>
                      </a:r>
                    </a:p>
                  </a:txBody>
                  <a:tcPr/>
                </a:tc>
                <a:tc>
                  <a:txBody>
                    <a:bodyPr/>
                    <a:lstStyle/>
                    <a:p>
                      <a:r>
                        <a:rPr lang="en-GB" sz="2000" dirty="0"/>
                        <a:t>&gt; 18%</a:t>
                      </a:r>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6071905" y="5772150"/>
            <a:ext cx="5281895" cy="400110"/>
          </a:xfrm>
          <a:prstGeom prst="rect">
            <a:avLst/>
          </a:prstGeom>
          <a:noFill/>
        </p:spPr>
        <p:txBody>
          <a:bodyPr wrap="none" rtlCol="0">
            <a:spAutoFit/>
          </a:bodyPr>
          <a:lstStyle/>
          <a:p>
            <a:r>
              <a:rPr lang="en-GB" sz="2000" dirty="0"/>
              <a:t>ACOG Practice Bulletin VOL.112, NO.1, JULY 2008</a:t>
            </a:r>
          </a:p>
        </p:txBody>
      </p:sp>
    </p:spTree>
    <p:extLst>
      <p:ext uri="{BB962C8B-B14F-4D97-AF65-F5344CB8AC3E}">
        <p14:creationId xmlns:p14="http://schemas.microsoft.com/office/powerpoint/2010/main" val="2539142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solidFill>
                  <a:srgbClr val="00B0F0"/>
                </a:solidFill>
              </a:rPr>
              <a:t>Diagnosis of IDA.</a:t>
            </a:r>
          </a:p>
        </p:txBody>
      </p:sp>
      <p:sp>
        <p:nvSpPr>
          <p:cNvPr id="3" name="Content Placeholder 2"/>
          <p:cNvSpPr>
            <a:spLocks noGrp="1"/>
          </p:cNvSpPr>
          <p:nvPr>
            <p:ph idx="1"/>
          </p:nvPr>
        </p:nvSpPr>
        <p:spPr/>
        <p:txBody>
          <a:bodyPr/>
          <a:lstStyle/>
          <a:p>
            <a:r>
              <a:rPr lang="en-GB" dirty="0"/>
              <a:t>Medical history</a:t>
            </a:r>
          </a:p>
          <a:p>
            <a:r>
              <a:rPr lang="en-GB" dirty="0"/>
              <a:t>Physical examination.</a:t>
            </a:r>
          </a:p>
          <a:p>
            <a:r>
              <a:rPr lang="en-GB" dirty="0"/>
              <a:t>CBC.</a:t>
            </a:r>
          </a:p>
          <a:p>
            <a:r>
              <a:rPr lang="en-GB" dirty="0"/>
              <a:t>Peripheral smear.</a:t>
            </a:r>
          </a:p>
          <a:p>
            <a:r>
              <a:rPr lang="en-GB" dirty="0"/>
              <a:t>RBC indices.</a:t>
            </a:r>
          </a:p>
          <a:p>
            <a:r>
              <a:rPr lang="en-GB" dirty="0"/>
              <a:t>Serum Ferritin.</a:t>
            </a:r>
          </a:p>
          <a:p>
            <a:r>
              <a:rPr lang="en-GB" dirty="0" err="1"/>
              <a:t>Hb</a:t>
            </a:r>
            <a:r>
              <a:rPr lang="en-GB" dirty="0"/>
              <a:t> Electrophoresis in certain </a:t>
            </a:r>
            <a:r>
              <a:rPr lang="en-GB" dirty="0" err="1"/>
              <a:t>Ethinic</a:t>
            </a:r>
            <a:r>
              <a:rPr lang="en-GB" dirty="0"/>
              <a:t> groups.</a:t>
            </a:r>
          </a:p>
        </p:txBody>
      </p:sp>
    </p:spTree>
    <p:extLst>
      <p:ext uri="{BB962C8B-B14F-4D97-AF65-F5344CB8AC3E}">
        <p14:creationId xmlns:p14="http://schemas.microsoft.com/office/powerpoint/2010/main" val="878859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b="1" dirty="0">
                <a:solidFill>
                  <a:srgbClr val="00B0F0"/>
                </a:solidFill>
              </a:rPr>
              <a:t>Management</a:t>
            </a:r>
            <a:endParaRPr lang="en-GB" b="1" dirty="0">
              <a:solidFill>
                <a:srgbClr val="00B0F0"/>
              </a:solidFill>
            </a:endParaRPr>
          </a:p>
        </p:txBody>
      </p:sp>
      <p:sp>
        <p:nvSpPr>
          <p:cNvPr id="3" name="Content Placeholder 2"/>
          <p:cNvSpPr>
            <a:spLocks noGrp="1"/>
          </p:cNvSpPr>
          <p:nvPr>
            <p:ph idx="1"/>
          </p:nvPr>
        </p:nvSpPr>
        <p:spPr/>
        <p:txBody>
          <a:bodyPr/>
          <a:lstStyle/>
          <a:p>
            <a:r>
              <a:rPr lang="en-GB" dirty="0"/>
              <a:t>Nutritional supplementation, </a:t>
            </a:r>
            <a:r>
              <a:rPr lang="en-GB" u="sng" dirty="0"/>
              <a:t>cooking in iron vessels</a:t>
            </a:r>
          </a:p>
          <a:p>
            <a:r>
              <a:rPr lang="en-GB" dirty="0"/>
              <a:t>Iron rich foods</a:t>
            </a:r>
          </a:p>
          <a:p>
            <a:pPr lvl="1"/>
            <a:r>
              <a:rPr lang="en-GB" dirty="0" err="1"/>
              <a:t>Jaggery</a:t>
            </a:r>
            <a:r>
              <a:rPr lang="en-GB" dirty="0"/>
              <a:t>, beetroot, green leafy vegetables, pulses, legumes, </a:t>
            </a:r>
            <a:r>
              <a:rPr lang="en-GB" u="sng" dirty="0"/>
              <a:t>dry beans, dry fruits</a:t>
            </a:r>
          </a:p>
          <a:p>
            <a:pPr lvl="1"/>
            <a:r>
              <a:rPr lang="en-GB" dirty="0"/>
              <a:t>Cereals, nuts, meat, liver, poultry, egg</a:t>
            </a:r>
          </a:p>
          <a:p>
            <a:pPr lvl="1"/>
            <a:r>
              <a:rPr lang="en-GB" dirty="0"/>
              <a:t>Iron and calcium should not be taken together</a:t>
            </a:r>
          </a:p>
          <a:p>
            <a:pPr lvl="1"/>
            <a:r>
              <a:rPr lang="en-GB" dirty="0"/>
              <a:t>Along with iron ensure adequate protein, B12 &amp; folic acid for Hb synthesis</a:t>
            </a:r>
          </a:p>
          <a:p>
            <a:pPr lvl="1"/>
            <a:r>
              <a:rPr lang="en-GB" dirty="0"/>
              <a:t>Avoid milk and milk product along with iron intake</a:t>
            </a:r>
          </a:p>
          <a:p>
            <a:pPr marL="457200" lvl="1" indent="0">
              <a:buNone/>
            </a:pPr>
            <a:endParaRPr lang="en-GB" dirty="0"/>
          </a:p>
        </p:txBody>
      </p:sp>
    </p:spTree>
    <p:extLst>
      <p:ext uri="{BB962C8B-B14F-4D97-AF65-F5344CB8AC3E}">
        <p14:creationId xmlns:p14="http://schemas.microsoft.com/office/powerpoint/2010/main" val="3091538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solidFill>
                  <a:srgbClr val="00B0F0"/>
                </a:solidFill>
              </a:rPr>
              <a:t>Trial of Iron Therapy.</a:t>
            </a:r>
          </a:p>
        </p:txBody>
      </p:sp>
      <p:sp>
        <p:nvSpPr>
          <p:cNvPr id="3" name="Content Placeholder 2"/>
          <p:cNvSpPr>
            <a:spLocks noGrp="1"/>
          </p:cNvSpPr>
          <p:nvPr>
            <p:ph idx="1"/>
          </p:nvPr>
        </p:nvSpPr>
        <p:spPr/>
        <p:txBody>
          <a:bodyPr/>
          <a:lstStyle/>
          <a:p>
            <a:r>
              <a:rPr lang="en-GB" dirty="0"/>
              <a:t>A presumptive diagnosis of IDA is made Iron Therapy should be started for 2 </a:t>
            </a:r>
            <a:r>
              <a:rPr lang="en-GB" dirty="0" err="1"/>
              <a:t>wks</a:t>
            </a:r>
            <a:r>
              <a:rPr lang="en-GB" dirty="0"/>
              <a:t> ,if no response for 2 </a:t>
            </a:r>
            <a:r>
              <a:rPr lang="en-GB" dirty="0" err="1"/>
              <a:t>wks</a:t>
            </a:r>
            <a:r>
              <a:rPr lang="en-GB" dirty="0"/>
              <a:t> – detailed investigation is needed.</a:t>
            </a:r>
          </a:p>
        </p:txBody>
      </p:sp>
    </p:spTree>
    <p:extLst>
      <p:ext uri="{BB962C8B-B14F-4D97-AF65-F5344CB8AC3E}">
        <p14:creationId xmlns:p14="http://schemas.microsoft.com/office/powerpoint/2010/main" val="2654855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solidFill>
                  <a:srgbClr val="00B0F0"/>
                </a:solidFill>
              </a:rPr>
              <a:t>Iron therapy</a:t>
            </a:r>
          </a:p>
        </p:txBody>
      </p:sp>
      <p:sp>
        <p:nvSpPr>
          <p:cNvPr id="3" name="Content Placeholder 2"/>
          <p:cNvSpPr>
            <a:spLocks noGrp="1"/>
          </p:cNvSpPr>
          <p:nvPr>
            <p:ph idx="1"/>
          </p:nvPr>
        </p:nvSpPr>
        <p:spPr/>
        <p:txBody>
          <a:bodyPr/>
          <a:lstStyle/>
          <a:p>
            <a:r>
              <a:rPr lang="en-GB" dirty="0"/>
              <a:t>Oral iron therapy –</a:t>
            </a:r>
            <a:r>
              <a:rPr lang="en-GB" dirty="0">
                <a:solidFill>
                  <a:srgbClr val="FF0000"/>
                </a:solidFill>
              </a:rPr>
              <a:t>First line management</a:t>
            </a:r>
            <a:r>
              <a:rPr lang="en-GB" dirty="0"/>
              <a:t> of ID &amp; IDA.</a:t>
            </a:r>
          </a:p>
          <a:p>
            <a:endParaRPr lang="en-GB" dirty="0"/>
          </a:p>
          <a:p>
            <a:pPr lvl="1"/>
            <a:r>
              <a:rPr lang="en-GB" dirty="0"/>
              <a:t>Iron preparations: ferrous sulphate, ferrous fumarate, ferrous ascorbate, ferric ammonium </a:t>
            </a:r>
            <a:r>
              <a:rPr lang="en-GB" dirty="0" err="1"/>
              <a:t>citrate,ferrous</a:t>
            </a:r>
            <a:r>
              <a:rPr lang="en-GB" dirty="0"/>
              <a:t> gluconate.</a:t>
            </a:r>
          </a:p>
          <a:p>
            <a:pPr marL="457200" lvl="1" indent="0">
              <a:buNone/>
            </a:pPr>
            <a:endParaRPr lang="en-GB" dirty="0"/>
          </a:p>
          <a:p>
            <a:pPr lvl="1"/>
            <a:r>
              <a:rPr lang="en-GB" dirty="0"/>
              <a:t>(200 mg ferrous sulphate contain 60 mg elemental iron).</a:t>
            </a:r>
          </a:p>
          <a:p>
            <a:pPr lvl="1"/>
            <a:endParaRPr lang="en-GB" dirty="0"/>
          </a:p>
          <a:p>
            <a:pPr lvl="1"/>
            <a:r>
              <a:rPr lang="en-GB" dirty="0"/>
              <a:t>Once </a:t>
            </a:r>
            <a:r>
              <a:rPr lang="en-GB" dirty="0" err="1"/>
              <a:t>Hb</a:t>
            </a:r>
            <a:r>
              <a:rPr lang="en-GB" dirty="0"/>
              <a:t> &amp; </a:t>
            </a:r>
            <a:r>
              <a:rPr lang="en-GB" dirty="0" err="1"/>
              <a:t>s.Ferritin</a:t>
            </a:r>
            <a:r>
              <a:rPr lang="en-GB" dirty="0"/>
              <a:t> levels are normal</a:t>
            </a:r>
            <a:r>
              <a:rPr lang="en-GB" dirty="0">
                <a:solidFill>
                  <a:srgbClr val="FF0000"/>
                </a:solidFill>
              </a:rPr>
              <a:t> treatment should be continued for 3 months.</a:t>
            </a:r>
          </a:p>
          <a:p>
            <a:pPr lvl="1"/>
            <a:endParaRPr lang="en-GB" dirty="0"/>
          </a:p>
          <a:p>
            <a:pPr marL="457200" lvl="1" indent="0">
              <a:buNone/>
            </a:pPr>
            <a:endParaRPr lang="en-GB" dirty="0"/>
          </a:p>
        </p:txBody>
      </p:sp>
    </p:spTree>
    <p:extLst>
      <p:ext uri="{BB962C8B-B14F-4D97-AF65-F5344CB8AC3E}">
        <p14:creationId xmlns:p14="http://schemas.microsoft.com/office/powerpoint/2010/main" val="113376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5400" b="1" dirty="0">
                <a:solidFill>
                  <a:srgbClr val="0070C0"/>
                </a:solidFill>
              </a:rPr>
              <a:t>Introduction </a:t>
            </a:r>
            <a:endParaRPr lang="en-GB" b="1" dirty="0">
              <a:solidFill>
                <a:srgbClr val="0070C0"/>
              </a:solidFill>
            </a:endParaRPr>
          </a:p>
        </p:txBody>
      </p:sp>
      <p:sp>
        <p:nvSpPr>
          <p:cNvPr id="3" name="Content Placeholder 2"/>
          <p:cNvSpPr>
            <a:spLocks noGrp="1"/>
          </p:cNvSpPr>
          <p:nvPr>
            <p:ph idx="1"/>
          </p:nvPr>
        </p:nvSpPr>
        <p:spPr/>
        <p:txBody>
          <a:bodyPr>
            <a:normAutofit/>
          </a:bodyPr>
          <a:lstStyle/>
          <a:p>
            <a:pPr>
              <a:lnSpc>
                <a:spcPct val="150000"/>
              </a:lnSpc>
            </a:pPr>
            <a:r>
              <a:rPr lang="en-GB" dirty="0"/>
              <a:t>According to WHO, world wide 32.4 million pregnant women suffer from anaemia, </a:t>
            </a:r>
            <a:r>
              <a:rPr lang="en-GB" dirty="0" err="1"/>
              <a:t>ie</a:t>
            </a:r>
            <a:r>
              <a:rPr lang="en-GB" dirty="0"/>
              <a:t>  65 -75% of </a:t>
            </a:r>
            <a:r>
              <a:rPr lang="en-GB" dirty="0" err="1"/>
              <a:t>preg.women</a:t>
            </a:r>
            <a:r>
              <a:rPr lang="en-GB" dirty="0"/>
              <a:t>.</a:t>
            </a:r>
          </a:p>
          <a:p>
            <a:pPr>
              <a:lnSpc>
                <a:spcPct val="150000"/>
              </a:lnSpc>
            </a:pPr>
            <a:r>
              <a:rPr lang="en-GB" dirty="0"/>
              <a:t>India has a prevalence of 57 – 96.2 %</a:t>
            </a:r>
          </a:p>
          <a:p>
            <a:pPr>
              <a:lnSpc>
                <a:spcPct val="150000"/>
              </a:lnSpc>
            </a:pPr>
            <a:r>
              <a:rPr lang="en-GB" dirty="0">
                <a:solidFill>
                  <a:srgbClr val="FF0000"/>
                </a:solidFill>
              </a:rPr>
              <a:t>Most common cause</a:t>
            </a:r>
            <a:r>
              <a:rPr lang="en-GB" dirty="0"/>
              <a:t> for anaemia in pregnancy (50% of cases) is Iron deficiency anaemia.</a:t>
            </a:r>
          </a:p>
        </p:txBody>
      </p:sp>
    </p:spTree>
    <p:extLst>
      <p:ext uri="{BB962C8B-B14F-4D97-AF65-F5344CB8AC3E}">
        <p14:creationId xmlns:p14="http://schemas.microsoft.com/office/powerpoint/2010/main" val="4096635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Response to oral iron</a:t>
            </a:r>
          </a:p>
          <a:p>
            <a:endParaRPr lang="en-GB" dirty="0"/>
          </a:p>
          <a:p>
            <a:pPr marL="914400" lvl="1" indent="-457200">
              <a:buFont typeface="+mj-lt"/>
              <a:buAutoNum type="arabicPeriod"/>
            </a:pPr>
            <a:r>
              <a:rPr lang="en-GB" dirty="0"/>
              <a:t>Reticulocyte count increases by 0.2 % per day in 5-7 days</a:t>
            </a:r>
          </a:p>
          <a:p>
            <a:pPr marL="914400" lvl="1" indent="-457200">
              <a:buFont typeface="+mj-lt"/>
              <a:buAutoNum type="arabicPeriod"/>
            </a:pPr>
            <a:r>
              <a:rPr lang="en-GB" dirty="0" err="1"/>
              <a:t>Hb</a:t>
            </a:r>
            <a:r>
              <a:rPr lang="en-GB" dirty="0"/>
              <a:t> increases by 2 gm/dl every 3 to 4 </a:t>
            </a:r>
            <a:r>
              <a:rPr lang="en-GB" dirty="0" err="1"/>
              <a:t>wks</a:t>
            </a:r>
            <a:r>
              <a:rPr lang="en-GB" dirty="0"/>
              <a:t> or 0.12 gm/dl/day.</a:t>
            </a:r>
          </a:p>
          <a:p>
            <a:pPr marL="914400" lvl="1" indent="-457200">
              <a:buFont typeface="+mj-lt"/>
              <a:buAutoNum type="arabicPeriod"/>
            </a:pPr>
            <a:r>
              <a:rPr lang="en-GB" dirty="0"/>
              <a:t>By 6-8 weeks </a:t>
            </a:r>
            <a:r>
              <a:rPr lang="en-GB" dirty="0" err="1"/>
              <a:t>Hb</a:t>
            </a:r>
            <a:r>
              <a:rPr lang="en-GB" dirty="0"/>
              <a:t> comes back to normal</a:t>
            </a:r>
          </a:p>
          <a:p>
            <a:pPr marL="914400" lvl="1" indent="-457200">
              <a:buFont typeface="+mj-lt"/>
              <a:buAutoNum type="arabicPeriod"/>
            </a:pPr>
            <a:endParaRPr lang="en-GB" dirty="0"/>
          </a:p>
          <a:p>
            <a:r>
              <a:rPr lang="en-GB" dirty="0"/>
              <a:t>No response within 2 weeks – detailed investigation for other causes</a:t>
            </a:r>
          </a:p>
        </p:txBody>
      </p:sp>
    </p:spTree>
    <p:extLst>
      <p:ext uri="{BB962C8B-B14F-4D97-AF65-F5344CB8AC3E}">
        <p14:creationId xmlns:p14="http://schemas.microsoft.com/office/powerpoint/2010/main" val="442289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932"/>
            <a:ext cx="10515600" cy="1325563"/>
          </a:xfrm>
        </p:spPr>
        <p:txBody>
          <a:bodyPr/>
          <a:lstStyle/>
          <a:p>
            <a:r>
              <a:rPr lang="en-GB" dirty="0" err="1"/>
              <a:t>MoHFW</a:t>
            </a:r>
            <a:r>
              <a:rPr lang="en-GB" dirty="0"/>
              <a:t> recommendations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1369818"/>
              </p:ext>
            </p:extLst>
          </p:nvPr>
        </p:nvGraphicFramePr>
        <p:xfrm>
          <a:off x="838200" y="1252631"/>
          <a:ext cx="10515600" cy="5210025"/>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543322">
                <a:tc gridSpan="2">
                  <a:txBody>
                    <a:bodyPr/>
                    <a:lstStyle/>
                    <a:p>
                      <a:r>
                        <a:rPr lang="en-GB" sz="2000" dirty="0"/>
                        <a:t>During Pregnancy</a:t>
                      </a:r>
                    </a:p>
                  </a:txBody>
                  <a:tcPr/>
                </a:tc>
                <a:tc hMerge="1">
                  <a:txBody>
                    <a:bodyPr/>
                    <a:lstStyle/>
                    <a:p>
                      <a:endParaRPr lang="en-GB" dirty="0"/>
                    </a:p>
                  </a:txBody>
                  <a:tcPr/>
                </a:tc>
                <a:tc>
                  <a:txBody>
                    <a:bodyPr/>
                    <a:lstStyle/>
                    <a:p>
                      <a:r>
                        <a:rPr lang="en-GB" dirty="0"/>
                        <a:t>Post partum</a:t>
                      </a:r>
                    </a:p>
                  </a:txBody>
                  <a:tcPr/>
                </a:tc>
                <a:extLst>
                  <a:ext uri="{0D108BD9-81ED-4DB2-BD59-A6C34878D82A}">
                    <a16:rowId xmlns:a16="http://schemas.microsoft.com/office/drawing/2014/main" val="10000"/>
                  </a:ext>
                </a:extLst>
              </a:tr>
              <a:tr h="543322">
                <a:tc>
                  <a:txBody>
                    <a:bodyPr/>
                    <a:lstStyle/>
                    <a:p>
                      <a:r>
                        <a:rPr lang="en-GB" b="1" dirty="0"/>
                        <a:t>Prophylaxis </a:t>
                      </a:r>
                    </a:p>
                    <a:p>
                      <a:endParaRPr lang="en-GB" b="1" dirty="0"/>
                    </a:p>
                  </a:txBody>
                  <a:tcPr/>
                </a:tc>
                <a:tc>
                  <a:txBody>
                    <a:bodyPr/>
                    <a:lstStyle/>
                    <a:p>
                      <a:r>
                        <a:rPr lang="en-GB" b="1" dirty="0"/>
                        <a:t>Treatment</a:t>
                      </a:r>
                      <a:r>
                        <a:rPr lang="en-GB" dirty="0"/>
                        <a:t> </a:t>
                      </a:r>
                    </a:p>
                  </a:txBody>
                  <a:tcPr/>
                </a:tc>
                <a:tc>
                  <a:txBody>
                    <a:bodyPr/>
                    <a:lstStyle/>
                    <a:p>
                      <a:endParaRPr lang="en-GB"/>
                    </a:p>
                  </a:txBody>
                  <a:tcPr/>
                </a:tc>
                <a:extLst>
                  <a:ext uri="{0D108BD9-81ED-4DB2-BD59-A6C34878D82A}">
                    <a16:rowId xmlns:a16="http://schemas.microsoft.com/office/drawing/2014/main" val="10001"/>
                  </a:ext>
                </a:extLst>
              </a:tr>
              <a:tr h="543322">
                <a:tc>
                  <a:txBody>
                    <a:bodyPr/>
                    <a:lstStyle/>
                    <a:p>
                      <a:r>
                        <a:rPr lang="en-GB" dirty="0"/>
                        <a:t>Daily 100 mg iron+500 mcg folic acid for 6 months (at least 100 days)</a:t>
                      </a:r>
                    </a:p>
                  </a:txBody>
                  <a:tcPr/>
                </a:tc>
                <a:tc>
                  <a:txBody>
                    <a:bodyPr/>
                    <a:lstStyle/>
                    <a:p>
                      <a:r>
                        <a:rPr lang="en-GB" b="1" dirty="0"/>
                        <a:t>Mild anaemia</a:t>
                      </a:r>
                    </a:p>
                    <a:p>
                      <a:r>
                        <a:rPr lang="en-GB" dirty="0"/>
                        <a:t>2 tabs of iron folic acid daily for 100 days</a:t>
                      </a:r>
                    </a:p>
                  </a:txBody>
                  <a:tcPr/>
                </a:tc>
                <a:tc rowSpan="3">
                  <a:txBody>
                    <a:bodyPr/>
                    <a:lstStyle/>
                    <a:p>
                      <a:r>
                        <a:rPr lang="en-GB" dirty="0"/>
                        <a:t>Daily 100 mg iron+ 500 mcg Folic acid x6</a:t>
                      </a:r>
                      <a:r>
                        <a:rPr lang="en-GB" baseline="0" dirty="0"/>
                        <a:t> months</a:t>
                      </a:r>
                      <a:endParaRPr lang="en-GB" dirty="0"/>
                    </a:p>
                  </a:txBody>
                  <a:tcPr/>
                </a:tc>
                <a:extLst>
                  <a:ext uri="{0D108BD9-81ED-4DB2-BD59-A6C34878D82A}">
                    <a16:rowId xmlns:a16="http://schemas.microsoft.com/office/drawing/2014/main" val="10002"/>
                  </a:ext>
                </a:extLst>
              </a:tr>
              <a:tr h="543322">
                <a:tc>
                  <a:txBody>
                    <a:bodyPr/>
                    <a:lstStyle/>
                    <a:p>
                      <a:endParaRPr lang="en-GB" dirty="0"/>
                    </a:p>
                  </a:txBody>
                  <a:tcPr/>
                </a:tc>
                <a:tc>
                  <a:txBody>
                    <a:bodyPr/>
                    <a:lstStyle/>
                    <a:p>
                      <a:r>
                        <a:rPr lang="en-GB" b="1" dirty="0"/>
                        <a:t>Moderate Anaemia</a:t>
                      </a:r>
                    </a:p>
                    <a:p>
                      <a:r>
                        <a:rPr lang="en-GB" b="0" dirty="0"/>
                        <a:t>Parenteral iron (IM)+ folic acid </a:t>
                      </a:r>
                    </a:p>
                  </a:txBody>
                  <a:tcPr/>
                </a:tc>
                <a:tc vMerge="1">
                  <a:txBody>
                    <a:bodyPr/>
                    <a:lstStyle/>
                    <a:p>
                      <a:endParaRPr lang="en-GB" dirty="0"/>
                    </a:p>
                  </a:txBody>
                  <a:tcPr/>
                </a:tc>
                <a:extLst>
                  <a:ext uri="{0D108BD9-81ED-4DB2-BD59-A6C34878D82A}">
                    <a16:rowId xmlns:a16="http://schemas.microsoft.com/office/drawing/2014/main" val="10003"/>
                  </a:ext>
                </a:extLst>
              </a:tr>
              <a:tr h="543322">
                <a:tc>
                  <a:txBody>
                    <a:bodyPr/>
                    <a:lstStyle/>
                    <a:p>
                      <a:endParaRPr lang="en-GB" dirty="0"/>
                    </a:p>
                  </a:txBody>
                  <a:tcPr/>
                </a:tc>
                <a:tc>
                  <a:txBody>
                    <a:bodyPr/>
                    <a:lstStyle/>
                    <a:p>
                      <a:r>
                        <a:rPr lang="en-GB" b="1" dirty="0"/>
                        <a:t>Severe Anaemia</a:t>
                      </a:r>
                    </a:p>
                    <a:p>
                      <a:r>
                        <a:rPr lang="en-GB" dirty="0"/>
                        <a:t>IV Iron Sucrose</a:t>
                      </a:r>
                    </a:p>
                  </a:txBody>
                  <a:tcPr/>
                </a:tc>
                <a:tc vMerge="1">
                  <a:txBody>
                    <a:bodyPr/>
                    <a:lstStyle/>
                    <a:p>
                      <a:endParaRPr lang="en-GB" dirty="0"/>
                    </a:p>
                  </a:txBody>
                  <a:tcPr/>
                </a:tc>
                <a:extLst>
                  <a:ext uri="{0D108BD9-81ED-4DB2-BD59-A6C34878D82A}">
                    <a16:rowId xmlns:a16="http://schemas.microsoft.com/office/drawing/2014/main" val="10004"/>
                  </a:ext>
                </a:extLst>
              </a:tr>
              <a:tr h="543322">
                <a:tc gridSpan="2">
                  <a:txBody>
                    <a:bodyPr/>
                    <a:lstStyle/>
                    <a:p>
                      <a:r>
                        <a:rPr lang="en-GB" sz="2000" b="1" dirty="0"/>
                        <a:t>WHO recommendation during Pregnancy</a:t>
                      </a:r>
                    </a:p>
                  </a:txBody>
                  <a:tcPr/>
                </a:tc>
                <a:tc hMerge="1">
                  <a:txBody>
                    <a:bodyPr/>
                    <a:lstStyle/>
                    <a:p>
                      <a:endParaRPr lang="en-GB" dirty="0"/>
                    </a:p>
                  </a:txBody>
                  <a:tcPr/>
                </a:tc>
                <a:tc>
                  <a:txBody>
                    <a:bodyPr/>
                    <a:lstStyle/>
                    <a:p>
                      <a:r>
                        <a:rPr lang="en-GB" b="1" dirty="0"/>
                        <a:t>Post partum</a:t>
                      </a:r>
                    </a:p>
                  </a:txBody>
                  <a:tcPr/>
                </a:tc>
                <a:extLst>
                  <a:ext uri="{0D108BD9-81ED-4DB2-BD59-A6C34878D82A}">
                    <a16:rowId xmlns:a16="http://schemas.microsoft.com/office/drawing/2014/main" val="10005"/>
                  </a:ext>
                </a:extLst>
              </a:tr>
              <a:tr h="648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mn-lt"/>
                          <a:ea typeface="+mn-ea"/>
                          <a:cs typeface="+mn-cs"/>
                        </a:rPr>
                        <a:t>Prophylaxis </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mn-lt"/>
                          <a:ea typeface="+mn-ea"/>
                          <a:cs typeface="+mn-cs"/>
                        </a:rPr>
                        <a:t>Treatment</a:t>
                      </a:r>
                      <a:r>
                        <a:rPr kumimoji="0" lang="en-GB" sz="1800" b="0" i="0" u="none" strike="noStrike" kern="1200" cap="none" spc="0" normalizeH="0" baseline="0" noProof="0" dirty="0">
                          <a:ln>
                            <a:noFill/>
                          </a:ln>
                          <a:solidFill>
                            <a:prstClr val="black"/>
                          </a:solidFill>
                          <a:effectLst/>
                          <a:uLnTx/>
                          <a:uFillTx/>
                          <a:latin typeface="+mn-lt"/>
                          <a:ea typeface="+mn-ea"/>
                          <a:cs typeface="+mn-cs"/>
                        </a:rPr>
                        <a:t> </a:t>
                      </a:r>
                    </a:p>
                  </a:txBody>
                  <a:tcPr/>
                </a:tc>
                <a:tc>
                  <a:txBody>
                    <a:bodyPr/>
                    <a:lstStyle/>
                    <a:p>
                      <a:endParaRPr lang="en-GB" dirty="0"/>
                    </a:p>
                  </a:txBody>
                  <a:tcPr/>
                </a:tc>
                <a:extLst>
                  <a:ext uri="{0D108BD9-81ED-4DB2-BD59-A6C34878D82A}">
                    <a16:rowId xmlns:a16="http://schemas.microsoft.com/office/drawing/2014/main" val="10006"/>
                  </a:ext>
                </a:extLst>
              </a:tr>
              <a:tr h="543322">
                <a:tc>
                  <a:txBody>
                    <a:bodyPr/>
                    <a:lstStyle/>
                    <a:p>
                      <a:r>
                        <a:rPr lang="en-GB" dirty="0"/>
                        <a:t>Daily 100 mg iron+ 400mcg Folic Acid till term</a:t>
                      </a:r>
                    </a:p>
                  </a:txBody>
                  <a:tcPr/>
                </a:tc>
                <a:tc>
                  <a:txBody>
                    <a:bodyPr/>
                    <a:lstStyle/>
                    <a:p>
                      <a:r>
                        <a:rPr lang="en-GB" dirty="0"/>
                        <a:t>120 mg Iron + 400mcg Folic acid until term</a:t>
                      </a:r>
                    </a:p>
                  </a:txBody>
                  <a:tcPr/>
                </a:tc>
                <a:tc>
                  <a:txBody>
                    <a:bodyPr/>
                    <a:lstStyle/>
                    <a:p>
                      <a:r>
                        <a:rPr lang="en-GB" dirty="0"/>
                        <a:t>Daily 60 mg iron+ 400mcg folic acid x 3 months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295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solidFill>
                  <a:schemeClr val="accent1"/>
                </a:solidFill>
              </a:rPr>
              <a:t>Indications for parenteral Iron</a:t>
            </a:r>
          </a:p>
        </p:txBody>
      </p:sp>
      <p:sp>
        <p:nvSpPr>
          <p:cNvPr id="3" name="Content Placeholder 2"/>
          <p:cNvSpPr>
            <a:spLocks noGrp="1"/>
          </p:cNvSpPr>
          <p:nvPr>
            <p:ph idx="1"/>
          </p:nvPr>
        </p:nvSpPr>
        <p:spPr>
          <a:xfrm>
            <a:off x="582706" y="1960096"/>
            <a:ext cx="10515600" cy="4351338"/>
          </a:xfrm>
        </p:spPr>
        <p:txBody>
          <a:bodyPr>
            <a:normAutofit/>
          </a:bodyPr>
          <a:lstStyle/>
          <a:p>
            <a:pPr marL="714375">
              <a:lnSpc>
                <a:spcPct val="150000"/>
              </a:lnSpc>
            </a:pPr>
            <a:r>
              <a:rPr lang="en-GB" dirty="0"/>
              <a:t>Intolerance to oral iron</a:t>
            </a:r>
          </a:p>
          <a:p>
            <a:pPr marL="714375">
              <a:lnSpc>
                <a:spcPct val="150000"/>
              </a:lnSpc>
            </a:pPr>
            <a:r>
              <a:rPr lang="en-GB" dirty="0"/>
              <a:t>Non compliance</a:t>
            </a:r>
          </a:p>
          <a:p>
            <a:pPr marL="714375">
              <a:lnSpc>
                <a:spcPct val="150000"/>
              </a:lnSpc>
            </a:pPr>
            <a:r>
              <a:rPr lang="en-GB" dirty="0"/>
              <a:t>Need rapid restoration</a:t>
            </a:r>
          </a:p>
          <a:p>
            <a:pPr marL="714375">
              <a:lnSpc>
                <a:spcPct val="150000"/>
              </a:lnSpc>
            </a:pPr>
            <a:r>
              <a:rPr lang="en-GB" dirty="0"/>
              <a:t>Suspected malabsorption</a:t>
            </a:r>
          </a:p>
          <a:p>
            <a:pPr marL="714375"/>
            <a:endParaRPr lang="en-GB" dirty="0"/>
          </a:p>
        </p:txBody>
      </p:sp>
    </p:spTree>
    <p:extLst>
      <p:ext uri="{BB962C8B-B14F-4D97-AF65-F5344CB8AC3E}">
        <p14:creationId xmlns:p14="http://schemas.microsoft.com/office/powerpoint/2010/main" val="3719046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RCOG 2017 Review</a:t>
            </a:r>
          </a:p>
        </p:txBody>
      </p:sp>
      <p:sp>
        <p:nvSpPr>
          <p:cNvPr id="3" name="Content Placeholder 2"/>
          <p:cNvSpPr>
            <a:spLocks noGrp="1"/>
          </p:cNvSpPr>
          <p:nvPr>
            <p:ph idx="1"/>
          </p:nvPr>
        </p:nvSpPr>
        <p:spPr/>
        <p:txBody>
          <a:bodyPr>
            <a:normAutofit fontScale="85000" lnSpcReduction="20000"/>
          </a:bodyPr>
          <a:lstStyle/>
          <a:p>
            <a:r>
              <a:rPr lang="en-GB" dirty="0"/>
              <a:t>Parenteral iron results in rapid repletion of iron levels—up to 2 gm/dl in 7 days.</a:t>
            </a:r>
          </a:p>
          <a:p>
            <a:endParaRPr lang="en-GB" dirty="0"/>
          </a:p>
          <a:p>
            <a:r>
              <a:rPr lang="en-GB" dirty="0"/>
              <a:t>Within bone marrow , parenteral iron results in 4.5-7.8 times the normal production of RBC compared with the 2.5- 3.5 times normal production associated with oral iron therapy.</a:t>
            </a:r>
          </a:p>
          <a:p>
            <a:endParaRPr lang="en-GB" dirty="0"/>
          </a:p>
          <a:p>
            <a:r>
              <a:rPr lang="en-GB" dirty="0"/>
              <a:t>It is generally safe and associated with fewer adverse effects than oral preparations ,although anaphylaxis has been reported.</a:t>
            </a:r>
          </a:p>
          <a:p>
            <a:endParaRPr lang="en-GB" dirty="0"/>
          </a:p>
          <a:p>
            <a:r>
              <a:rPr lang="en-GB" dirty="0"/>
              <a:t>Must be monitored for signs of hypersensitivity ,during an infusion &amp; for 30mts .</a:t>
            </a:r>
          </a:p>
          <a:p>
            <a:endParaRPr lang="en-GB" dirty="0"/>
          </a:p>
          <a:p>
            <a:pPr marL="0" indent="0">
              <a:buNone/>
            </a:pPr>
            <a:r>
              <a:rPr lang="en-GB" dirty="0"/>
              <a:t>   </a:t>
            </a:r>
          </a:p>
          <a:p>
            <a:endParaRPr lang="en-GB" dirty="0"/>
          </a:p>
        </p:txBody>
      </p:sp>
    </p:spTree>
    <p:extLst>
      <p:ext uri="{BB962C8B-B14F-4D97-AF65-F5344CB8AC3E}">
        <p14:creationId xmlns:p14="http://schemas.microsoft.com/office/powerpoint/2010/main" val="1974402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B0F0"/>
                </a:solidFill>
              </a:rPr>
              <a:t>Contra Indication to Parenteral Iron</a:t>
            </a:r>
          </a:p>
        </p:txBody>
      </p:sp>
      <p:sp>
        <p:nvSpPr>
          <p:cNvPr id="3" name="Content Placeholder 2"/>
          <p:cNvSpPr>
            <a:spLocks noGrp="1"/>
          </p:cNvSpPr>
          <p:nvPr>
            <p:ph idx="1"/>
          </p:nvPr>
        </p:nvSpPr>
        <p:spPr/>
        <p:txBody>
          <a:bodyPr/>
          <a:lstStyle/>
          <a:p>
            <a:pPr marL="628650">
              <a:lnSpc>
                <a:spcPct val="150000"/>
              </a:lnSpc>
            </a:pPr>
            <a:r>
              <a:rPr lang="en-GB" dirty="0"/>
              <a:t>H/o anaphylaxis to parenteral iron therapy</a:t>
            </a:r>
          </a:p>
          <a:p>
            <a:pPr marL="628650">
              <a:lnSpc>
                <a:spcPct val="150000"/>
              </a:lnSpc>
            </a:pPr>
            <a:r>
              <a:rPr lang="en-GB" dirty="0"/>
              <a:t>1</a:t>
            </a:r>
            <a:r>
              <a:rPr lang="en-GB" baseline="30000" dirty="0"/>
              <a:t>st</a:t>
            </a:r>
            <a:r>
              <a:rPr lang="en-GB" dirty="0"/>
              <a:t> trimester of pregnancy</a:t>
            </a:r>
          </a:p>
          <a:p>
            <a:pPr marL="628650">
              <a:lnSpc>
                <a:spcPct val="150000"/>
              </a:lnSpc>
            </a:pPr>
            <a:r>
              <a:rPr lang="en-GB" dirty="0"/>
              <a:t>Chronic Liver diseases &amp; Active infection.</a:t>
            </a:r>
          </a:p>
          <a:p>
            <a:pPr marL="628650">
              <a:lnSpc>
                <a:spcPct val="150000"/>
              </a:lnSpc>
            </a:pPr>
            <a:r>
              <a:rPr lang="en-GB" dirty="0"/>
              <a:t>Oral iron should be stopped 24 hours prior to parenteral therapy</a:t>
            </a:r>
          </a:p>
          <a:p>
            <a:pPr marL="628650">
              <a:lnSpc>
                <a:spcPct val="150000"/>
              </a:lnSpc>
            </a:pPr>
            <a:endParaRPr lang="en-GB" dirty="0"/>
          </a:p>
        </p:txBody>
      </p:sp>
    </p:spTree>
    <p:extLst>
      <p:ext uri="{BB962C8B-B14F-4D97-AF65-F5344CB8AC3E}">
        <p14:creationId xmlns:p14="http://schemas.microsoft.com/office/powerpoint/2010/main" val="3986427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GANZONI’S EQUATION</a:t>
            </a:r>
          </a:p>
        </p:txBody>
      </p:sp>
      <p:sp>
        <p:nvSpPr>
          <p:cNvPr id="3" name="Content Placeholder 2"/>
          <p:cNvSpPr>
            <a:spLocks noGrp="1"/>
          </p:cNvSpPr>
          <p:nvPr>
            <p:ph idx="1"/>
          </p:nvPr>
        </p:nvSpPr>
        <p:spPr/>
        <p:txBody>
          <a:bodyPr>
            <a:normAutofit/>
          </a:bodyPr>
          <a:lstStyle/>
          <a:p>
            <a:r>
              <a:rPr lang="en-GB" dirty="0"/>
              <a:t>This is the </a:t>
            </a:r>
            <a:r>
              <a:rPr lang="en-GB" dirty="0">
                <a:solidFill>
                  <a:srgbClr val="FF0000"/>
                </a:solidFill>
              </a:rPr>
              <a:t>standard formula </a:t>
            </a:r>
            <a:r>
              <a:rPr lang="en-GB" dirty="0"/>
              <a:t>for calculating the </a:t>
            </a:r>
            <a:r>
              <a:rPr lang="en-GB" dirty="0">
                <a:solidFill>
                  <a:srgbClr val="FF0000"/>
                </a:solidFill>
              </a:rPr>
              <a:t>parenteral dose </a:t>
            </a:r>
            <a:r>
              <a:rPr lang="en-GB" dirty="0"/>
              <a:t>of iron in pregnancy.</a:t>
            </a:r>
          </a:p>
          <a:p>
            <a:r>
              <a:rPr lang="en-GB" dirty="0"/>
              <a:t>Required iron in mg= </a:t>
            </a:r>
          </a:p>
          <a:p>
            <a:pPr marL="0" indent="0" algn="r">
              <a:buNone/>
            </a:pPr>
            <a:r>
              <a:rPr lang="en-GB" dirty="0"/>
              <a:t>  2.4 (Target Hb – actual </a:t>
            </a:r>
            <a:r>
              <a:rPr lang="en-GB" dirty="0" err="1"/>
              <a:t>Hb</a:t>
            </a:r>
            <a:r>
              <a:rPr lang="en-GB" dirty="0"/>
              <a:t>) x pre-pregnancy </a:t>
            </a:r>
            <a:r>
              <a:rPr lang="en-GB" dirty="0" err="1"/>
              <a:t>wt</a:t>
            </a:r>
            <a:r>
              <a:rPr lang="en-GB" dirty="0"/>
              <a:t>(kg) + 1000mg for              replenishment of stores.</a:t>
            </a:r>
          </a:p>
          <a:p>
            <a:endParaRPr lang="en-GB" dirty="0"/>
          </a:p>
          <a:p>
            <a:r>
              <a:rPr lang="en-GB" dirty="0"/>
              <a:t>Target </a:t>
            </a:r>
            <a:r>
              <a:rPr lang="en-GB" dirty="0" err="1"/>
              <a:t>Hb</a:t>
            </a:r>
            <a:r>
              <a:rPr lang="en-GB" dirty="0"/>
              <a:t> was set at 12 gm/dl. (The J. of </a:t>
            </a:r>
            <a:r>
              <a:rPr lang="en-GB" dirty="0" err="1"/>
              <a:t>Ob&amp;Gy.of</a:t>
            </a:r>
            <a:r>
              <a:rPr lang="en-GB" dirty="0"/>
              <a:t> </a:t>
            </a:r>
            <a:r>
              <a:rPr lang="en-GB" dirty="0" err="1"/>
              <a:t>India,June</a:t>
            </a:r>
            <a:r>
              <a:rPr lang="en-GB" dirty="0"/>
              <a:t> 2012).</a:t>
            </a:r>
          </a:p>
        </p:txBody>
      </p:sp>
    </p:spTree>
    <p:extLst>
      <p:ext uri="{BB962C8B-B14F-4D97-AF65-F5344CB8AC3E}">
        <p14:creationId xmlns:p14="http://schemas.microsoft.com/office/powerpoint/2010/main" val="2934243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solidFill>
                  <a:schemeClr val="accent1"/>
                </a:solidFill>
              </a:rPr>
              <a:t>Preparations of Parenteral Iron</a:t>
            </a:r>
          </a:p>
        </p:txBody>
      </p:sp>
      <p:sp>
        <p:nvSpPr>
          <p:cNvPr id="3" name="Content Placeholder 2"/>
          <p:cNvSpPr>
            <a:spLocks noGrp="1"/>
          </p:cNvSpPr>
          <p:nvPr>
            <p:ph idx="1"/>
          </p:nvPr>
        </p:nvSpPr>
        <p:spPr/>
        <p:txBody>
          <a:bodyPr/>
          <a:lstStyle/>
          <a:p>
            <a:r>
              <a:rPr lang="en-GB" dirty="0">
                <a:solidFill>
                  <a:srgbClr val="FF0000"/>
                </a:solidFill>
              </a:rPr>
              <a:t>Most commonly </a:t>
            </a:r>
            <a:r>
              <a:rPr lang="en-GB" dirty="0"/>
              <a:t>used Iron sucrose- As an infusion of </a:t>
            </a:r>
            <a:r>
              <a:rPr lang="en-GB" dirty="0">
                <a:solidFill>
                  <a:srgbClr val="FF0000"/>
                </a:solidFill>
              </a:rPr>
              <a:t>200mg</a:t>
            </a:r>
            <a:r>
              <a:rPr lang="en-GB" dirty="0"/>
              <a:t> in a maximum of 100 ml normal saline over a period of 20-30 </a:t>
            </a:r>
            <a:r>
              <a:rPr lang="en-GB" dirty="0" err="1"/>
              <a:t>mts</a:t>
            </a:r>
            <a:r>
              <a:rPr lang="en-GB" dirty="0"/>
              <a:t> on </a:t>
            </a:r>
            <a:r>
              <a:rPr lang="en-GB" dirty="0">
                <a:solidFill>
                  <a:srgbClr val="FF0000"/>
                </a:solidFill>
              </a:rPr>
              <a:t>alternate days</a:t>
            </a:r>
            <a:r>
              <a:rPr lang="en-GB" dirty="0"/>
              <a:t>. The injection should be given with in</a:t>
            </a:r>
            <a:r>
              <a:rPr lang="en-GB" dirty="0">
                <a:solidFill>
                  <a:srgbClr val="FF0000"/>
                </a:solidFill>
              </a:rPr>
              <a:t> 20-30 </a:t>
            </a:r>
            <a:r>
              <a:rPr lang="en-GB" dirty="0" err="1">
                <a:solidFill>
                  <a:srgbClr val="FF0000"/>
                </a:solidFill>
              </a:rPr>
              <a:t>mts.</a:t>
            </a:r>
            <a:endParaRPr lang="en-GB" dirty="0">
              <a:solidFill>
                <a:srgbClr val="FF0000"/>
              </a:solidFill>
            </a:endParaRPr>
          </a:p>
          <a:p>
            <a:endParaRPr lang="en-GB" dirty="0"/>
          </a:p>
          <a:p>
            <a:r>
              <a:rPr lang="en-GB" dirty="0"/>
              <a:t>During the 1</a:t>
            </a:r>
            <a:r>
              <a:rPr lang="en-GB" baseline="30000" dirty="0"/>
              <a:t>st</a:t>
            </a:r>
            <a:r>
              <a:rPr lang="en-GB" dirty="0"/>
              <a:t> 5 </a:t>
            </a:r>
            <a:r>
              <a:rPr lang="en-GB" dirty="0" err="1"/>
              <a:t>mts</a:t>
            </a:r>
            <a:r>
              <a:rPr lang="en-GB" dirty="0"/>
              <a:t> give the infusion at the rate of 20-30 drops/</a:t>
            </a:r>
            <a:r>
              <a:rPr lang="en-GB" dirty="0" err="1"/>
              <a:t>mts.</a:t>
            </a:r>
            <a:endParaRPr lang="en-GB" dirty="0"/>
          </a:p>
          <a:p>
            <a:r>
              <a:rPr lang="en-GB" dirty="0"/>
              <a:t>Then Î the rate of infusion to 80-90 drops/</a:t>
            </a:r>
            <a:r>
              <a:rPr lang="en-GB" dirty="0" err="1"/>
              <a:t>mt.</a:t>
            </a:r>
            <a:endParaRPr lang="en-GB" dirty="0"/>
          </a:p>
          <a:p>
            <a:pPr marL="0" indent="0">
              <a:buNone/>
            </a:pPr>
            <a:r>
              <a:rPr lang="en-GB" dirty="0"/>
              <a:t> </a:t>
            </a:r>
          </a:p>
          <a:p>
            <a:r>
              <a:rPr lang="en-GB" dirty="0"/>
              <a:t>Patients must be monitored for sings of hypersensitivity </a:t>
            </a:r>
            <a:r>
              <a:rPr lang="en-GB" dirty="0">
                <a:solidFill>
                  <a:srgbClr val="FF0000"/>
                </a:solidFill>
              </a:rPr>
              <a:t>during</a:t>
            </a:r>
            <a:r>
              <a:rPr lang="en-GB" dirty="0"/>
              <a:t> infusion and for</a:t>
            </a:r>
            <a:r>
              <a:rPr lang="en-GB" dirty="0">
                <a:solidFill>
                  <a:srgbClr val="FF0000"/>
                </a:solidFill>
              </a:rPr>
              <a:t> 30 </a:t>
            </a:r>
            <a:r>
              <a:rPr lang="en-GB" dirty="0" err="1">
                <a:solidFill>
                  <a:srgbClr val="FF0000"/>
                </a:solidFill>
              </a:rPr>
              <a:t>mts</a:t>
            </a:r>
            <a:r>
              <a:rPr lang="en-GB" dirty="0">
                <a:solidFill>
                  <a:srgbClr val="FF0000"/>
                </a:solidFill>
              </a:rPr>
              <a:t> afterwards</a:t>
            </a:r>
            <a:r>
              <a:rPr lang="en-GB" dirty="0"/>
              <a:t>.</a:t>
            </a:r>
          </a:p>
          <a:p>
            <a:endParaRPr lang="en-GB" dirty="0"/>
          </a:p>
        </p:txBody>
      </p:sp>
    </p:spTree>
    <p:extLst>
      <p:ext uri="{BB962C8B-B14F-4D97-AF65-F5344CB8AC3E}">
        <p14:creationId xmlns:p14="http://schemas.microsoft.com/office/powerpoint/2010/main" val="2364655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a:t>Other preparation: Ferric </a:t>
            </a:r>
            <a:r>
              <a:rPr lang="en-GB" dirty="0" err="1"/>
              <a:t>Carboxy</a:t>
            </a:r>
            <a:r>
              <a:rPr lang="en-GB" dirty="0"/>
              <a:t> Maltose(FCM- 1 gm per day)</a:t>
            </a:r>
          </a:p>
          <a:p>
            <a:endParaRPr lang="en-GB" dirty="0"/>
          </a:p>
          <a:p>
            <a:r>
              <a:rPr lang="en-GB" dirty="0"/>
              <a:t>US. FDA ,approves a </a:t>
            </a:r>
            <a:r>
              <a:rPr lang="en-GB" dirty="0">
                <a:solidFill>
                  <a:srgbClr val="FF0000"/>
                </a:solidFill>
              </a:rPr>
              <a:t>maximum</a:t>
            </a:r>
            <a:r>
              <a:rPr lang="en-GB" dirty="0"/>
              <a:t> dose of parenteral Fe of </a:t>
            </a:r>
            <a:r>
              <a:rPr lang="en-GB" dirty="0">
                <a:solidFill>
                  <a:srgbClr val="FF0000"/>
                </a:solidFill>
              </a:rPr>
              <a:t>600mg/wks</a:t>
            </a:r>
            <a:r>
              <a:rPr lang="en-GB" dirty="0"/>
              <a:t>.</a:t>
            </a:r>
          </a:p>
          <a:p>
            <a:endParaRPr lang="en-GB" dirty="0"/>
          </a:p>
          <a:p>
            <a:endParaRPr lang="en-GB" dirty="0"/>
          </a:p>
          <a:p>
            <a:r>
              <a:rPr lang="en-GB" dirty="0" err="1">
                <a:solidFill>
                  <a:srgbClr val="FF0000"/>
                </a:solidFill>
              </a:rPr>
              <a:t>MoH</a:t>
            </a:r>
            <a:r>
              <a:rPr lang="en-GB" dirty="0">
                <a:solidFill>
                  <a:srgbClr val="FF0000"/>
                </a:solidFill>
              </a:rPr>
              <a:t> &amp;FW ,GOI</a:t>
            </a:r>
            <a:r>
              <a:rPr lang="en-GB" dirty="0"/>
              <a:t>—</a:t>
            </a:r>
            <a:r>
              <a:rPr lang="en-GB" dirty="0" err="1"/>
              <a:t>IVISucrose</a:t>
            </a:r>
            <a:r>
              <a:rPr lang="en-GB" dirty="0"/>
              <a:t> –100mg. in 100ml of NS OD for 4 days</a:t>
            </a:r>
          </a:p>
          <a:p>
            <a:pPr marL="0" indent="0">
              <a:buNone/>
            </a:pPr>
            <a:r>
              <a:rPr lang="en-GB" dirty="0"/>
              <a:t> over a </a:t>
            </a:r>
            <a:r>
              <a:rPr lang="en-GB" dirty="0">
                <a:solidFill>
                  <a:srgbClr val="FF0000"/>
                </a:solidFill>
              </a:rPr>
              <a:t>period of 2 </a:t>
            </a:r>
            <a:r>
              <a:rPr lang="en-GB" dirty="0" err="1">
                <a:solidFill>
                  <a:srgbClr val="FF0000"/>
                </a:solidFill>
              </a:rPr>
              <a:t>wks</a:t>
            </a:r>
            <a:r>
              <a:rPr lang="en-GB" dirty="0">
                <a:solidFill>
                  <a:srgbClr val="FF0000"/>
                </a:solidFill>
              </a:rPr>
              <a:t> </a:t>
            </a:r>
            <a:r>
              <a:rPr lang="en-GB" dirty="0"/>
              <a:t>( with 2-4 days of interval) </a:t>
            </a:r>
            <a:r>
              <a:rPr lang="en-GB" dirty="0" err="1"/>
              <a:t>ie</a:t>
            </a:r>
            <a:r>
              <a:rPr lang="en-GB" dirty="0"/>
              <a:t> </a:t>
            </a:r>
            <a:r>
              <a:rPr lang="en-GB" dirty="0">
                <a:solidFill>
                  <a:srgbClr val="FF0000"/>
                </a:solidFill>
              </a:rPr>
              <a:t>400 mg</a:t>
            </a:r>
            <a:r>
              <a:rPr lang="en-GB" dirty="0"/>
              <a:t>.</a:t>
            </a:r>
          </a:p>
        </p:txBody>
      </p:sp>
    </p:spTree>
    <p:extLst>
      <p:ext uri="{BB962C8B-B14F-4D97-AF65-F5344CB8AC3E}">
        <p14:creationId xmlns:p14="http://schemas.microsoft.com/office/powerpoint/2010/main" val="2668412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solidFill>
                  <a:srgbClr val="00B0F0"/>
                </a:solidFill>
              </a:rPr>
              <a:t>Recombinant Human Erythropoietin</a:t>
            </a:r>
          </a:p>
        </p:txBody>
      </p:sp>
      <p:sp>
        <p:nvSpPr>
          <p:cNvPr id="3" name="Content Placeholder 2"/>
          <p:cNvSpPr>
            <a:spLocks noGrp="1"/>
          </p:cNvSpPr>
          <p:nvPr>
            <p:ph idx="1"/>
          </p:nvPr>
        </p:nvSpPr>
        <p:spPr/>
        <p:txBody>
          <a:bodyPr/>
          <a:lstStyle/>
          <a:p>
            <a:r>
              <a:rPr lang="en-GB" dirty="0"/>
              <a:t> Adjunct to injectable Iron.</a:t>
            </a:r>
          </a:p>
          <a:p>
            <a:r>
              <a:rPr lang="en-GB" dirty="0"/>
              <a:t> Useful in Jehovah’s witness to avoid blood transfusions .</a:t>
            </a:r>
          </a:p>
          <a:p>
            <a:r>
              <a:rPr lang="en-GB" dirty="0"/>
              <a:t> In patients with chronic renal disease.</a:t>
            </a:r>
          </a:p>
          <a:p>
            <a:r>
              <a:rPr lang="en-GB" dirty="0"/>
              <a:t>Used in severe anaemia with poor response to parenteral Iron therapy in antepartum and post partum periods.</a:t>
            </a:r>
          </a:p>
          <a:p>
            <a:r>
              <a:rPr lang="en-GB" dirty="0"/>
              <a:t>Dose: 50- 150 U/kg subcutaneously.</a:t>
            </a:r>
          </a:p>
          <a:p>
            <a:r>
              <a:rPr lang="en-GB" dirty="0"/>
              <a:t> It helps in rapid correction of anaemia.</a:t>
            </a:r>
          </a:p>
        </p:txBody>
      </p:sp>
    </p:spTree>
    <p:extLst>
      <p:ext uri="{BB962C8B-B14F-4D97-AF65-F5344CB8AC3E}">
        <p14:creationId xmlns:p14="http://schemas.microsoft.com/office/powerpoint/2010/main" val="6435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00B0F0"/>
                </a:solidFill>
              </a:rPr>
              <a:t>Haemoglobin Estimation During Pregnancy </a:t>
            </a:r>
            <a:r>
              <a:rPr lang="en-GB" b="1" dirty="0" err="1">
                <a:solidFill>
                  <a:srgbClr val="00B0F0"/>
                </a:solidFill>
              </a:rPr>
              <a:t>MoHFW</a:t>
            </a:r>
            <a:r>
              <a:rPr lang="en-GB" b="1" dirty="0">
                <a:solidFill>
                  <a:srgbClr val="00B0F0"/>
                </a:solidFill>
              </a:rPr>
              <a:t> - 2018</a:t>
            </a:r>
          </a:p>
        </p:txBody>
      </p:sp>
      <p:sp>
        <p:nvSpPr>
          <p:cNvPr id="3" name="Content Placeholder 2"/>
          <p:cNvSpPr>
            <a:spLocks noGrp="1"/>
          </p:cNvSpPr>
          <p:nvPr>
            <p:ph idx="1"/>
          </p:nvPr>
        </p:nvSpPr>
        <p:spPr/>
        <p:txBody>
          <a:bodyPr/>
          <a:lstStyle/>
          <a:p>
            <a:pPr marL="514350" indent="-514350">
              <a:lnSpc>
                <a:spcPct val="200000"/>
              </a:lnSpc>
              <a:buFont typeface="+mj-lt"/>
              <a:buAutoNum type="arabicPeriod"/>
            </a:pPr>
            <a:r>
              <a:rPr lang="en-GB" dirty="0"/>
              <a:t>14 – 16 </a:t>
            </a:r>
            <a:r>
              <a:rPr lang="en-GB" dirty="0" err="1"/>
              <a:t>wks</a:t>
            </a:r>
            <a:endParaRPr lang="en-GB" dirty="0"/>
          </a:p>
          <a:p>
            <a:pPr marL="514350" indent="-514350">
              <a:lnSpc>
                <a:spcPct val="200000"/>
              </a:lnSpc>
              <a:buFont typeface="+mj-lt"/>
              <a:buAutoNum type="arabicPeriod"/>
            </a:pPr>
            <a:r>
              <a:rPr lang="en-GB" dirty="0"/>
              <a:t>20 – 24 </a:t>
            </a:r>
            <a:r>
              <a:rPr lang="en-GB" dirty="0" err="1"/>
              <a:t>wks</a:t>
            </a:r>
            <a:endParaRPr lang="en-GB" dirty="0"/>
          </a:p>
          <a:p>
            <a:pPr marL="514350" indent="-514350">
              <a:lnSpc>
                <a:spcPct val="200000"/>
              </a:lnSpc>
              <a:buFont typeface="+mj-lt"/>
              <a:buAutoNum type="arabicPeriod"/>
            </a:pPr>
            <a:r>
              <a:rPr lang="en-GB" dirty="0"/>
              <a:t>26 – 30 </a:t>
            </a:r>
            <a:r>
              <a:rPr lang="en-GB" dirty="0" err="1"/>
              <a:t>wks</a:t>
            </a:r>
            <a:endParaRPr lang="en-GB" dirty="0"/>
          </a:p>
          <a:p>
            <a:pPr marL="514350" indent="-514350">
              <a:lnSpc>
                <a:spcPct val="200000"/>
              </a:lnSpc>
              <a:buFont typeface="+mj-lt"/>
              <a:buAutoNum type="arabicPeriod"/>
            </a:pPr>
            <a:r>
              <a:rPr lang="en-GB" dirty="0"/>
              <a:t>30 – 34 </a:t>
            </a:r>
            <a:r>
              <a:rPr lang="en-GB" dirty="0" err="1"/>
              <a:t>wks</a:t>
            </a:r>
            <a:endParaRPr lang="en-GB" dirty="0"/>
          </a:p>
        </p:txBody>
      </p:sp>
    </p:spTree>
    <p:extLst>
      <p:ext uri="{BB962C8B-B14F-4D97-AF65-F5344CB8AC3E}">
        <p14:creationId xmlns:p14="http://schemas.microsoft.com/office/powerpoint/2010/main" val="262506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150000"/>
              </a:lnSpc>
            </a:pPr>
            <a:r>
              <a:rPr lang="en-GB" b="1" dirty="0">
                <a:solidFill>
                  <a:srgbClr val="FF0000"/>
                </a:solidFill>
              </a:rPr>
              <a:t>Defined</a:t>
            </a:r>
            <a:r>
              <a:rPr lang="en-GB" dirty="0"/>
              <a:t> as </a:t>
            </a:r>
            <a:r>
              <a:rPr lang="en-GB" dirty="0" err="1"/>
              <a:t>Hb</a:t>
            </a:r>
            <a:r>
              <a:rPr lang="en-GB" dirty="0"/>
              <a:t> &lt; 2SD below the median value for a healthy age matched population</a:t>
            </a:r>
          </a:p>
          <a:p>
            <a:pPr>
              <a:lnSpc>
                <a:spcPct val="150000"/>
              </a:lnSpc>
            </a:pPr>
            <a:r>
              <a:rPr lang="en-GB" dirty="0" err="1"/>
              <a:t>Hb</a:t>
            </a:r>
            <a:r>
              <a:rPr lang="en-GB" dirty="0"/>
              <a:t> &lt;11 gm% or </a:t>
            </a:r>
            <a:r>
              <a:rPr lang="en-GB" dirty="0" err="1"/>
              <a:t>Hct</a:t>
            </a:r>
            <a:r>
              <a:rPr lang="en-GB" dirty="0"/>
              <a:t> &lt;33%  (</a:t>
            </a:r>
            <a:r>
              <a:rPr lang="en-GB" b="1" dirty="0"/>
              <a:t>WHO</a:t>
            </a:r>
            <a:r>
              <a:rPr lang="en-GB" dirty="0"/>
              <a:t>) in </a:t>
            </a:r>
            <a:r>
              <a:rPr lang="en-GB" dirty="0">
                <a:solidFill>
                  <a:srgbClr val="FF0000"/>
                </a:solidFill>
              </a:rPr>
              <a:t>all</a:t>
            </a:r>
            <a:r>
              <a:rPr lang="en-GB" dirty="0"/>
              <a:t> trimesters.</a:t>
            </a:r>
          </a:p>
          <a:p>
            <a:pPr>
              <a:lnSpc>
                <a:spcPct val="150000"/>
              </a:lnSpc>
            </a:pPr>
            <a:r>
              <a:rPr lang="en-GB" dirty="0"/>
              <a:t>IDA increases the risk of LBW, preterm birth, poor APGAR score and increases the maternal and perinatal morbidity and mortality</a:t>
            </a:r>
          </a:p>
          <a:p>
            <a:pPr marL="0" indent="0">
              <a:lnSpc>
                <a:spcPct val="150000"/>
              </a:lnSpc>
              <a:buNone/>
            </a:pPr>
            <a:endParaRPr lang="en-GB" dirty="0"/>
          </a:p>
        </p:txBody>
      </p:sp>
    </p:spTree>
    <p:extLst>
      <p:ext uri="{BB962C8B-B14F-4D97-AF65-F5344CB8AC3E}">
        <p14:creationId xmlns:p14="http://schemas.microsoft.com/office/powerpoint/2010/main" val="3301636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Guideline for Management of Maternal Anaemia- MoHFW-2018</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1707468"/>
              </p:ext>
            </p:extLst>
          </p:nvPr>
        </p:nvGraphicFramePr>
        <p:xfrm>
          <a:off x="838199" y="1825625"/>
          <a:ext cx="11020425" cy="3675062"/>
        </p:xfrm>
        <a:graphic>
          <a:graphicData uri="http://schemas.openxmlformats.org/drawingml/2006/table">
            <a:tbl>
              <a:tblPr firstRow="1" bandRow="1">
                <a:tableStyleId>{5C22544A-7EE6-4342-B048-85BDC9FD1C3A}</a:tableStyleId>
              </a:tblPr>
              <a:tblGrid>
                <a:gridCol w="2204085">
                  <a:extLst>
                    <a:ext uri="{9D8B030D-6E8A-4147-A177-3AD203B41FA5}">
                      <a16:colId xmlns:a16="http://schemas.microsoft.com/office/drawing/2014/main" val="20000"/>
                    </a:ext>
                  </a:extLst>
                </a:gridCol>
                <a:gridCol w="2204085">
                  <a:extLst>
                    <a:ext uri="{9D8B030D-6E8A-4147-A177-3AD203B41FA5}">
                      <a16:colId xmlns:a16="http://schemas.microsoft.com/office/drawing/2014/main" val="20001"/>
                    </a:ext>
                  </a:extLst>
                </a:gridCol>
                <a:gridCol w="2204085">
                  <a:extLst>
                    <a:ext uri="{9D8B030D-6E8A-4147-A177-3AD203B41FA5}">
                      <a16:colId xmlns:a16="http://schemas.microsoft.com/office/drawing/2014/main" val="20002"/>
                    </a:ext>
                  </a:extLst>
                </a:gridCol>
                <a:gridCol w="2204085">
                  <a:extLst>
                    <a:ext uri="{9D8B030D-6E8A-4147-A177-3AD203B41FA5}">
                      <a16:colId xmlns:a16="http://schemas.microsoft.com/office/drawing/2014/main" val="20003"/>
                    </a:ext>
                  </a:extLst>
                </a:gridCol>
                <a:gridCol w="2204085">
                  <a:extLst>
                    <a:ext uri="{9D8B030D-6E8A-4147-A177-3AD203B41FA5}">
                      <a16:colId xmlns:a16="http://schemas.microsoft.com/office/drawing/2014/main" val="20004"/>
                    </a:ext>
                  </a:extLst>
                </a:gridCol>
              </a:tblGrid>
              <a:tr h="496630">
                <a:tc>
                  <a:txBody>
                    <a:bodyPr/>
                    <a:lstStyle/>
                    <a:p>
                      <a:r>
                        <a:rPr lang="en-GB" sz="2400" dirty="0"/>
                        <a:t>Haemoglobin</a:t>
                      </a:r>
                    </a:p>
                  </a:txBody>
                  <a:tcPr/>
                </a:tc>
                <a:tc>
                  <a:txBody>
                    <a:bodyPr/>
                    <a:lstStyle/>
                    <a:p>
                      <a:r>
                        <a:rPr lang="en-GB" sz="2400" dirty="0"/>
                        <a:t>≥  11</a:t>
                      </a:r>
                    </a:p>
                  </a:txBody>
                  <a:tcPr/>
                </a:tc>
                <a:tc>
                  <a:txBody>
                    <a:bodyPr/>
                    <a:lstStyle/>
                    <a:p>
                      <a:r>
                        <a:rPr lang="en-GB" sz="2400" dirty="0"/>
                        <a:t>9</a:t>
                      </a:r>
                      <a:r>
                        <a:rPr lang="en-GB" sz="2400" baseline="0" dirty="0"/>
                        <a:t> – 10.9</a:t>
                      </a:r>
                      <a:endParaRPr lang="en-GB" sz="2400" dirty="0"/>
                    </a:p>
                  </a:txBody>
                  <a:tcPr/>
                </a:tc>
                <a:tc>
                  <a:txBody>
                    <a:bodyPr/>
                    <a:lstStyle/>
                    <a:p>
                      <a:r>
                        <a:rPr lang="en-GB" sz="2400" dirty="0"/>
                        <a:t>7 – 8.9</a:t>
                      </a:r>
                    </a:p>
                  </a:txBody>
                  <a:tcPr/>
                </a:tc>
                <a:tc>
                  <a:txBody>
                    <a:bodyPr/>
                    <a:lstStyle/>
                    <a:p>
                      <a:r>
                        <a:rPr lang="en-GB" sz="2400" dirty="0"/>
                        <a:t>&lt; 7</a:t>
                      </a:r>
                    </a:p>
                  </a:txBody>
                  <a:tcPr/>
                </a:tc>
                <a:extLst>
                  <a:ext uri="{0D108BD9-81ED-4DB2-BD59-A6C34878D82A}">
                    <a16:rowId xmlns:a16="http://schemas.microsoft.com/office/drawing/2014/main" val="10000"/>
                  </a:ext>
                </a:extLst>
              </a:tr>
              <a:tr h="893934">
                <a:tc>
                  <a:txBody>
                    <a:bodyPr/>
                    <a:lstStyle/>
                    <a:p>
                      <a:r>
                        <a:rPr lang="en-GB" sz="2400" dirty="0"/>
                        <a:t>14</a:t>
                      </a:r>
                      <a:r>
                        <a:rPr lang="en-GB" sz="2400" baseline="0" dirty="0"/>
                        <a:t> – 16 </a:t>
                      </a:r>
                      <a:r>
                        <a:rPr lang="en-GB" sz="2400" baseline="0" dirty="0" err="1"/>
                        <a:t>wks</a:t>
                      </a:r>
                      <a:endParaRPr lang="en-GB" sz="2400" dirty="0"/>
                    </a:p>
                  </a:txBody>
                  <a:tcPr/>
                </a:tc>
                <a:tc>
                  <a:txBody>
                    <a:bodyPr/>
                    <a:lstStyle/>
                    <a:p>
                      <a:r>
                        <a:rPr lang="en-GB" sz="2400" dirty="0"/>
                        <a:t>Prophylactic</a:t>
                      </a:r>
                      <a:r>
                        <a:rPr lang="en-GB" sz="2400" baseline="0" dirty="0"/>
                        <a:t> </a:t>
                      </a:r>
                      <a:r>
                        <a:rPr lang="en-GB" sz="2400" dirty="0"/>
                        <a:t>IFA</a:t>
                      </a:r>
                    </a:p>
                  </a:txBody>
                  <a:tcPr/>
                </a:tc>
                <a:tc>
                  <a:txBody>
                    <a:bodyPr/>
                    <a:lstStyle/>
                    <a:p>
                      <a:r>
                        <a:rPr lang="en-GB" sz="2400" dirty="0"/>
                        <a:t>Therapeutic</a:t>
                      </a:r>
                      <a:r>
                        <a:rPr lang="en-GB" sz="2400" baseline="0" dirty="0"/>
                        <a:t> </a:t>
                      </a:r>
                      <a:r>
                        <a:rPr lang="en-GB" sz="2400" dirty="0"/>
                        <a:t>IFA</a:t>
                      </a:r>
                    </a:p>
                  </a:txBody>
                  <a:tcPr/>
                </a:tc>
                <a:tc>
                  <a:txBody>
                    <a:bodyPr/>
                    <a:lstStyle/>
                    <a:p>
                      <a:r>
                        <a:rPr lang="en-GB" sz="2400" dirty="0"/>
                        <a:t>Therapeutic</a:t>
                      </a:r>
                      <a:r>
                        <a:rPr lang="en-GB" sz="2400" baseline="0" dirty="0"/>
                        <a:t> </a:t>
                      </a:r>
                      <a:r>
                        <a:rPr lang="en-GB" sz="2400" dirty="0"/>
                        <a:t>IFA</a:t>
                      </a:r>
                    </a:p>
                  </a:txBody>
                  <a:tcPr/>
                </a:tc>
                <a:tc>
                  <a:txBody>
                    <a:bodyPr/>
                    <a:lstStyle/>
                    <a:p>
                      <a:r>
                        <a:rPr lang="en-GB" sz="2400" dirty="0"/>
                        <a:t>BT</a:t>
                      </a:r>
                      <a:r>
                        <a:rPr lang="en-GB" sz="2400" baseline="0" dirty="0"/>
                        <a:t> + F . </a:t>
                      </a:r>
                      <a:r>
                        <a:rPr lang="en-GB" sz="2400" baseline="0" dirty="0" err="1"/>
                        <a:t>Mngmt</a:t>
                      </a:r>
                      <a:endParaRPr lang="en-GB" sz="2400" dirty="0"/>
                    </a:p>
                  </a:txBody>
                  <a:tcPr/>
                </a:tc>
                <a:extLst>
                  <a:ext uri="{0D108BD9-81ED-4DB2-BD59-A6C34878D82A}">
                    <a16:rowId xmlns:a16="http://schemas.microsoft.com/office/drawing/2014/main" val="10001"/>
                  </a:ext>
                </a:extLst>
              </a:tr>
              <a:tr h="893934">
                <a:tc>
                  <a:txBody>
                    <a:bodyPr/>
                    <a:lstStyle/>
                    <a:p>
                      <a:r>
                        <a:rPr lang="en-GB" sz="2400" dirty="0"/>
                        <a:t>20</a:t>
                      </a:r>
                      <a:r>
                        <a:rPr lang="en-GB" sz="2400" baseline="0" dirty="0"/>
                        <a:t> – 24 </a:t>
                      </a:r>
                      <a:endParaRPr lang="en-GB" sz="2400" dirty="0"/>
                    </a:p>
                  </a:txBody>
                  <a:tcPr/>
                </a:tc>
                <a:tc>
                  <a:txBody>
                    <a:bodyPr/>
                    <a:lstStyle/>
                    <a:p>
                      <a:r>
                        <a:rPr lang="en-GB" sz="2400" dirty="0"/>
                        <a:t>             “</a:t>
                      </a:r>
                    </a:p>
                  </a:txBody>
                  <a:tcPr/>
                </a:tc>
                <a:tc>
                  <a:txBody>
                    <a:bodyPr/>
                    <a:lstStyle/>
                    <a:p>
                      <a:r>
                        <a:rPr lang="en-GB" sz="2400" dirty="0"/>
                        <a:t>              “</a:t>
                      </a:r>
                    </a:p>
                  </a:txBody>
                  <a:tcPr/>
                </a:tc>
                <a:tc>
                  <a:txBody>
                    <a:bodyPr/>
                    <a:lstStyle/>
                    <a:p>
                      <a:r>
                        <a:rPr lang="en-GB" sz="2400" dirty="0"/>
                        <a:t>I.V. Iron</a:t>
                      </a:r>
                      <a:r>
                        <a:rPr lang="en-GB" sz="2400" baseline="0" dirty="0"/>
                        <a:t> Sucrose ( 4 )</a:t>
                      </a:r>
                      <a:endParaRPr lang="en-GB" sz="2400" dirty="0"/>
                    </a:p>
                  </a:txBody>
                  <a:tcPr/>
                </a:tc>
                <a:tc>
                  <a:txBody>
                    <a:bodyPr/>
                    <a:lstStyle/>
                    <a:p>
                      <a:r>
                        <a:rPr lang="en-GB" sz="2400" dirty="0"/>
                        <a:t>        “               ”</a:t>
                      </a:r>
                    </a:p>
                  </a:txBody>
                  <a:tcPr/>
                </a:tc>
                <a:extLst>
                  <a:ext uri="{0D108BD9-81ED-4DB2-BD59-A6C34878D82A}">
                    <a16:rowId xmlns:a16="http://schemas.microsoft.com/office/drawing/2014/main" val="10002"/>
                  </a:ext>
                </a:extLst>
              </a:tr>
              <a:tr h="496630">
                <a:tc>
                  <a:txBody>
                    <a:bodyPr/>
                    <a:lstStyle/>
                    <a:p>
                      <a:r>
                        <a:rPr lang="en-GB" sz="2400" dirty="0"/>
                        <a:t>26</a:t>
                      </a:r>
                      <a:r>
                        <a:rPr lang="en-GB" sz="2400" baseline="0" dirty="0"/>
                        <a:t> – 30 </a:t>
                      </a:r>
                      <a:endParaRPr lang="en-GB" sz="2400" dirty="0"/>
                    </a:p>
                  </a:txBody>
                  <a:tcPr/>
                </a:tc>
                <a:tc>
                  <a:txBody>
                    <a:bodyPr/>
                    <a:lstStyle/>
                    <a:p>
                      <a:r>
                        <a:rPr lang="en-GB" sz="2400" dirty="0"/>
                        <a:t>             “</a:t>
                      </a:r>
                    </a:p>
                  </a:txBody>
                  <a:tcPr/>
                </a:tc>
                <a:tc>
                  <a:txBody>
                    <a:bodyPr/>
                    <a:lstStyle/>
                    <a:p>
                      <a:r>
                        <a:rPr lang="en-GB" sz="2400" dirty="0"/>
                        <a:t>             “</a:t>
                      </a:r>
                    </a:p>
                  </a:txBody>
                  <a:tcPr/>
                </a:tc>
                <a:tc>
                  <a:txBody>
                    <a:bodyPr/>
                    <a:lstStyle/>
                    <a:p>
                      <a:r>
                        <a:rPr lang="en-GB" sz="2400" dirty="0"/>
                        <a:t>      “     ( 4 / + 2 )</a:t>
                      </a:r>
                    </a:p>
                  </a:txBody>
                  <a:tcPr/>
                </a:tc>
                <a:tc>
                  <a:txBody>
                    <a:bodyPr/>
                    <a:lstStyle/>
                    <a:p>
                      <a:r>
                        <a:rPr lang="en-GB" sz="2400" dirty="0"/>
                        <a:t>         “               “</a:t>
                      </a:r>
                    </a:p>
                  </a:txBody>
                  <a:tcPr/>
                </a:tc>
                <a:extLst>
                  <a:ext uri="{0D108BD9-81ED-4DB2-BD59-A6C34878D82A}">
                    <a16:rowId xmlns:a16="http://schemas.microsoft.com/office/drawing/2014/main" val="10003"/>
                  </a:ext>
                </a:extLst>
              </a:tr>
              <a:tr h="893934">
                <a:tc>
                  <a:txBody>
                    <a:bodyPr/>
                    <a:lstStyle/>
                    <a:p>
                      <a:r>
                        <a:rPr lang="en-GB" sz="2400" dirty="0"/>
                        <a:t>30</a:t>
                      </a:r>
                      <a:r>
                        <a:rPr lang="en-GB" sz="2400" baseline="0" dirty="0"/>
                        <a:t> – 34 </a:t>
                      </a:r>
                      <a:endParaRPr lang="en-GB" sz="2400" dirty="0"/>
                    </a:p>
                  </a:txBody>
                  <a:tcPr/>
                </a:tc>
                <a:tc>
                  <a:txBody>
                    <a:bodyPr/>
                    <a:lstStyle/>
                    <a:p>
                      <a:r>
                        <a:rPr lang="en-GB" sz="2400" dirty="0"/>
                        <a:t>            “</a:t>
                      </a:r>
                    </a:p>
                  </a:txBody>
                  <a:tcPr/>
                </a:tc>
                <a:tc>
                  <a:txBody>
                    <a:bodyPr/>
                    <a:lstStyle/>
                    <a:p>
                      <a:r>
                        <a:rPr lang="en-GB" sz="2400" dirty="0"/>
                        <a:t>             “</a:t>
                      </a:r>
                    </a:p>
                  </a:txBody>
                  <a:tcPr/>
                </a:tc>
                <a:tc>
                  <a:txBody>
                    <a:bodyPr/>
                    <a:lstStyle/>
                    <a:p>
                      <a:r>
                        <a:rPr lang="en-GB" sz="2400" dirty="0"/>
                        <a:t>B.T + F . </a:t>
                      </a:r>
                      <a:r>
                        <a:rPr lang="en-GB" sz="2400" dirty="0" err="1"/>
                        <a:t>Mngmt</a:t>
                      </a:r>
                      <a:endParaRPr lang="en-GB" sz="2400" dirty="0"/>
                    </a:p>
                  </a:txBody>
                  <a:tcPr/>
                </a:tc>
                <a:tc>
                  <a:txBody>
                    <a:bodyPr/>
                    <a:lstStyle/>
                    <a:p>
                      <a:r>
                        <a:rPr lang="en-GB" sz="2400" dirty="0"/>
                        <a:t>          “              “</a:t>
                      </a: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838199" y="5972175"/>
            <a:ext cx="7653377" cy="400110"/>
          </a:xfrm>
          <a:prstGeom prst="rect">
            <a:avLst/>
          </a:prstGeom>
          <a:noFill/>
        </p:spPr>
        <p:txBody>
          <a:bodyPr wrap="none" rtlCol="0">
            <a:spAutoFit/>
          </a:bodyPr>
          <a:lstStyle/>
          <a:p>
            <a:r>
              <a:rPr lang="en-GB" sz="2000" b="1" dirty="0">
                <a:latin typeface="Arial" panose="020B0604020202020204" pitchFamily="34" charset="0"/>
                <a:cs typeface="Arial" panose="020B0604020202020204" pitchFamily="34" charset="0"/>
              </a:rPr>
              <a:t>Deworming with one Tab. </a:t>
            </a:r>
            <a:r>
              <a:rPr lang="en-GB" sz="2000" b="1" dirty="0" err="1">
                <a:latin typeface="Arial" panose="020B0604020202020204" pitchFamily="34" charset="0"/>
                <a:cs typeface="Arial" panose="020B0604020202020204" pitchFamily="34" charset="0"/>
              </a:rPr>
              <a:t>Albendozole</a:t>
            </a:r>
            <a:r>
              <a:rPr lang="en-GB" sz="2000" b="1" dirty="0">
                <a:latin typeface="Arial" panose="020B0604020202020204" pitchFamily="34" charset="0"/>
                <a:cs typeface="Arial" panose="020B0604020202020204" pitchFamily="34" charset="0"/>
              </a:rPr>
              <a:t> 400mg &gt; 14 – 16 weeks</a:t>
            </a:r>
          </a:p>
        </p:txBody>
      </p:sp>
    </p:spTree>
    <p:extLst>
      <p:ext uri="{BB962C8B-B14F-4D97-AF65-F5344CB8AC3E}">
        <p14:creationId xmlns:p14="http://schemas.microsoft.com/office/powerpoint/2010/main" val="2659307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a:lnSpc>
                <a:spcPct val="100000"/>
              </a:lnSpc>
            </a:pPr>
            <a:r>
              <a:rPr lang="en-GB" b="1" dirty="0">
                <a:solidFill>
                  <a:srgbClr val="FF0000"/>
                </a:solidFill>
              </a:rPr>
              <a:t>Prophylactic IFA 	</a:t>
            </a:r>
            <a:r>
              <a:rPr lang="en-GB" b="1" dirty="0"/>
              <a:t>- </a:t>
            </a:r>
            <a:r>
              <a:rPr lang="en-GB" dirty="0" err="1"/>
              <a:t>Tab.Ferrous</a:t>
            </a:r>
            <a:r>
              <a:rPr lang="en-GB" dirty="0"/>
              <a:t> sulphate 100mg of elemental iron</a:t>
            </a:r>
            <a:r>
              <a:rPr lang="en-GB" dirty="0">
                <a:solidFill>
                  <a:srgbClr val="FF0000"/>
                </a:solidFill>
              </a:rPr>
              <a:t> 1OD </a:t>
            </a:r>
            <a:r>
              <a:rPr lang="en-GB" dirty="0"/>
              <a:t>			   + 0.5mg of Folic acid </a:t>
            </a:r>
          </a:p>
          <a:p>
            <a:pPr lvl="1">
              <a:lnSpc>
                <a:spcPct val="100000"/>
              </a:lnSpc>
            </a:pPr>
            <a:r>
              <a:rPr lang="en-GB" dirty="0"/>
              <a:t>One Tab. Vitamin B</a:t>
            </a:r>
            <a:r>
              <a:rPr lang="en-GB" baseline="-25000" dirty="0"/>
              <a:t>12</a:t>
            </a:r>
            <a:r>
              <a:rPr lang="en-GB" dirty="0"/>
              <a:t> 15mcg + Vitamin C 100mg/ od</a:t>
            </a:r>
          </a:p>
          <a:p>
            <a:pPr lvl="1">
              <a:lnSpc>
                <a:spcPct val="100000"/>
              </a:lnSpc>
            </a:pPr>
            <a:endParaRPr lang="en-GB" dirty="0"/>
          </a:p>
          <a:p>
            <a:pPr lvl="0">
              <a:lnSpc>
                <a:spcPct val="100000"/>
              </a:lnSpc>
            </a:pPr>
            <a:r>
              <a:rPr lang="en-GB" b="1" dirty="0">
                <a:solidFill>
                  <a:srgbClr val="FF0000"/>
                </a:solidFill>
              </a:rPr>
              <a:t>Therapeutic IFA </a:t>
            </a:r>
            <a:r>
              <a:rPr lang="en-GB" dirty="0"/>
              <a:t>- </a:t>
            </a:r>
            <a:r>
              <a:rPr lang="en-GB" dirty="0">
                <a:solidFill>
                  <a:prstClr val="black"/>
                </a:solidFill>
              </a:rPr>
              <a:t>Tab. Ferrous sulphate 100mg of elemental iron</a:t>
            </a:r>
            <a:r>
              <a:rPr lang="en-GB" dirty="0">
                <a:solidFill>
                  <a:srgbClr val="FF0000"/>
                </a:solidFill>
              </a:rPr>
              <a:t> 1BD  </a:t>
            </a:r>
            <a:r>
              <a:rPr lang="en-GB" dirty="0">
                <a:solidFill>
                  <a:prstClr val="black"/>
                </a:solidFill>
              </a:rPr>
              <a:t>			+ 0.5mg of Folic acid </a:t>
            </a:r>
          </a:p>
          <a:p>
            <a:pPr lvl="1">
              <a:lnSpc>
                <a:spcPct val="100000"/>
              </a:lnSpc>
            </a:pPr>
            <a:r>
              <a:rPr lang="en-GB" dirty="0">
                <a:solidFill>
                  <a:prstClr val="black"/>
                </a:solidFill>
              </a:rPr>
              <a:t>One Tab. Vitamin B</a:t>
            </a:r>
            <a:r>
              <a:rPr lang="en-GB" baseline="-25000" dirty="0">
                <a:solidFill>
                  <a:prstClr val="black"/>
                </a:solidFill>
              </a:rPr>
              <a:t>12</a:t>
            </a:r>
            <a:r>
              <a:rPr lang="en-GB" dirty="0">
                <a:solidFill>
                  <a:prstClr val="black"/>
                </a:solidFill>
              </a:rPr>
              <a:t> 15mcg + Vitamin C 100mg/ od.</a:t>
            </a:r>
          </a:p>
          <a:p>
            <a:pPr>
              <a:lnSpc>
                <a:spcPct val="100000"/>
              </a:lnSpc>
            </a:pPr>
            <a:endParaRPr lang="en-GB" dirty="0"/>
          </a:p>
        </p:txBody>
      </p:sp>
    </p:spTree>
    <p:extLst>
      <p:ext uri="{BB962C8B-B14F-4D97-AF65-F5344CB8AC3E}">
        <p14:creationId xmlns:p14="http://schemas.microsoft.com/office/powerpoint/2010/main" val="458849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17445" y="0"/>
            <a:ext cx="6557110" cy="6858000"/>
          </a:xfrm>
          <a:prstGeom prst="rect">
            <a:avLst/>
          </a:prstGeom>
        </p:spPr>
      </p:pic>
    </p:spTree>
    <p:extLst>
      <p:ext uri="{BB962C8B-B14F-4D97-AF65-F5344CB8AC3E}">
        <p14:creationId xmlns:p14="http://schemas.microsoft.com/office/powerpoint/2010/main" val="1405403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82910" y="0"/>
            <a:ext cx="5426180" cy="6858000"/>
          </a:xfrm>
          <a:prstGeom prst="rect">
            <a:avLst/>
          </a:prstGeom>
        </p:spPr>
      </p:pic>
    </p:spTree>
    <p:extLst>
      <p:ext uri="{BB962C8B-B14F-4D97-AF65-F5344CB8AC3E}">
        <p14:creationId xmlns:p14="http://schemas.microsoft.com/office/powerpoint/2010/main" val="2420582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07852" y="0"/>
            <a:ext cx="5776296" cy="6858000"/>
          </a:xfrm>
          <a:prstGeom prst="rect">
            <a:avLst/>
          </a:prstGeom>
        </p:spPr>
      </p:pic>
    </p:spTree>
    <p:extLst>
      <p:ext uri="{BB962C8B-B14F-4D97-AF65-F5344CB8AC3E}">
        <p14:creationId xmlns:p14="http://schemas.microsoft.com/office/powerpoint/2010/main" val="467146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1375" y="0"/>
            <a:ext cx="6409250" cy="6858000"/>
          </a:xfrm>
          <a:prstGeom prst="rect">
            <a:avLst/>
          </a:prstGeom>
        </p:spPr>
      </p:pic>
    </p:spTree>
    <p:extLst>
      <p:ext uri="{BB962C8B-B14F-4D97-AF65-F5344CB8AC3E}">
        <p14:creationId xmlns:p14="http://schemas.microsoft.com/office/powerpoint/2010/main" val="2733953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980"/>
            <a:ext cx="10515600" cy="1325563"/>
          </a:xfrm>
        </p:spPr>
        <p:txBody>
          <a:bodyPr/>
          <a:lstStyle/>
          <a:p>
            <a:r>
              <a:rPr lang="en-GB" dirty="0"/>
              <a:t>Indication for packed red cell transfusion in pregnancy---FOGSI-2016.</a:t>
            </a:r>
          </a:p>
        </p:txBody>
      </p:sp>
      <p:sp>
        <p:nvSpPr>
          <p:cNvPr id="3" name="Content Placeholder 2"/>
          <p:cNvSpPr>
            <a:spLocks noGrp="1"/>
          </p:cNvSpPr>
          <p:nvPr>
            <p:ph idx="1"/>
          </p:nvPr>
        </p:nvSpPr>
        <p:spPr>
          <a:xfrm>
            <a:off x="904875" y="1690688"/>
            <a:ext cx="10515600" cy="4351338"/>
          </a:xfrm>
        </p:spPr>
        <p:txBody>
          <a:bodyPr/>
          <a:lstStyle/>
          <a:p>
            <a:r>
              <a:rPr lang="en-GB" dirty="0"/>
              <a:t>Antepartum period</a:t>
            </a:r>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724736178"/>
              </p:ext>
            </p:extLst>
          </p:nvPr>
        </p:nvGraphicFramePr>
        <p:xfrm>
          <a:off x="936813" y="2128977"/>
          <a:ext cx="10416987" cy="4023386"/>
        </p:xfrm>
        <a:graphic>
          <a:graphicData uri="http://schemas.openxmlformats.org/drawingml/2006/table">
            <a:tbl>
              <a:tblPr firstRow="1" bandRow="1">
                <a:tableStyleId>{5C22544A-7EE6-4342-B048-85BDC9FD1C3A}</a:tableStyleId>
              </a:tblPr>
              <a:tblGrid>
                <a:gridCol w="694765">
                  <a:extLst>
                    <a:ext uri="{9D8B030D-6E8A-4147-A177-3AD203B41FA5}">
                      <a16:colId xmlns:a16="http://schemas.microsoft.com/office/drawing/2014/main" val="20000"/>
                    </a:ext>
                  </a:extLst>
                </a:gridCol>
                <a:gridCol w="1896035">
                  <a:extLst>
                    <a:ext uri="{9D8B030D-6E8A-4147-A177-3AD203B41FA5}">
                      <a16:colId xmlns:a16="http://schemas.microsoft.com/office/drawing/2014/main" val="20001"/>
                    </a:ext>
                  </a:extLst>
                </a:gridCol>
                <a:gridCol w="7826187">
                  <a:extLst>
                    <a:ext uri="{9D8B030D-6E8A-4147-A177-3AD203B41FA5}">
                      <a16:colId xmlns:a16="http://schemas.microsoft.com/office/drawing/2014/main" val="20002"/>
                    </a:ext>
                  </a:extLst>
                </a:gridCol>
              </a:tblGrid>
              <a:tr h="853453">
                <a:tc>
                  <a:txBody>
                    <a:bodyPr/>
                    <a:lstStyle/>
                    <a:p>
                      <a:r>
                        <a:rPr lang="en-GB" sz="2000" dirty="0"/>
                        <a:t>1</a:t>
                      </a:r>
                    </a:p>
                  </a:txBody>
                  <a:tcPr/>
                </a:tc>
                <a:tc>
                  <a:txBody>
                    <a:bodyPr/>
                    <a:lstStyle/>
                    <a:p>
                      <a:r>
                        <a:rPr lang="en-GB" sz="2000" dirty="0"/>
                        <a:t>&lt;34 </a:t>
                      </a:r>
                      <a:r>
                        <a:rPr lang="en-GB" sz="2000" dirty="0" err="1"/>
                        <a:t>wks</a:t>
                      </a:r>
                      <a:endParaRPr lang="en-GB" sz="2000" dirty="0"/>
                    </a:p>
                  </a:txBody>
                  <a:tcPr/>
                </a:tc>
                <a:tc>
                  <a:txBody>
                    <a:bodyPr/>
                    <a:lstStyle/>
                    <a:p>
                      <a:r>
                        <a:rPr lang="en-GB" sz="2000" dirty="0"/>
                        <a:t>Hb &lt;5 g/dl with or without signs of CCF or hypoxia</a:t>
                      </a:r>
                    </a:p>
                    <a:p>
                      <a:r>
                        <a:rPr lang="en-GB" sz="2000" dirty="0"/>
                        <a:t>HB 5-7</a:t>
                      </a:r>
                      <a:r>
                        <a:rPr lang="en-GB" sz="2000" baseline="0" dirty="0"/>
                        <a:t> g/dl in the presence of impending heart failure</a:t>
                      </a:r>
                      <a:endParaRPr lang="en-GB" sz="2000" dirty="0"/>
                    </a:p>
                  </a:txBody>
                  <a:tcPr/>
                </a:tc>
                <a:extLst>
                  <a:ext uri="{0D108BD9-81ED-4DB2-BD59-A6C34878D82A}">
                    <a16:rowId xmlns:a16="http://schemas.microsoft.com/office/drawing/2014/main" val="10000"/>
                  </a:ext>
                </a:extLst>
              </a:tr>
              <a:tr h="853453">
                <a:tc>
                  <a:txBody>
                    <a:bodyPr/>
                    <a:lstStyle/>
                    <a:p>
                      <a:r>
                        <a:rPr lang="en-GB" sz="2000" dirty="0"/>
                        <a:t>2</a:t>
                      </a:r>
                    </a:p>
                  </a:txBody>
                  <a:tcPr/>
                </a:tc>
                <a:tc>
                  <a:txBody>
                    <a:bodyPr/>
                    <a:lstStyle/>
                    <a:p>
                      <a:r>
                        <a:rPr lang="en-GB" sz="2000" dirty="0"/>
                        <a:t>&gt;34 </a:t>
                      </a:r>
                      <a:r>
                        <a:rPr lang="en-GB" sz="2000" dirty="0" err="1"/>
                        <a:t>wks</a:t>
                      </a:r>
                      <a:endParaRPr lang="en-GB" sz="2000" dirty="0"/>
                    </a:p>
                  </a:txBody>
                  <a:tcPr/>
                </a:tc>
                <a:tc>
                  <a:txBody>
                    <a:bodyPr/>
                    <a:lstStyle/>
                    <a:p>
                      <a:r>
                        <a:rPr lang="en-GB" sz="2000" dirty="0"/>
                        <a:t>Hb &lt;7 g/dl even without signs of CCF or hypoxia</a:t>
                      </a:r>
                    </a:p>
                    <a:p>
                      <a:r>
                        <a:rPr lang="en-GB" sz="2000" dirty="0"/>
                        <a:t>Severe anaemia with decompensation</a:t>
                      </a:r>
                    </a:p>
                  </a:txBody>
                  <a:tcPr/>
                </a:tc>
                <a:extLst>
                  <a:ext uri="{0D108BD9-81ED-4DB2-BD59-A6C34878D82A}">
                    <a16:rowId xmlns:a16="http://schemas.microsoft.com/office/drawing/2014/main" val="10001"/>
                  </a:ext>
                </a:extLst>
              </a:tr>
              <a:tr h="853453">
                <a:tc>
                  <a:txBody>
                    <a:bodyPr/>
                    <a:lstStyle/>
                    <a:p>
                      <a:r>
                        <a:rPr lang="en-GB" sz="2000" dirty="0"/>
                        <a:t>3</a:t>
                      </a:r>
                    </a:p>
                  </a:txBody>
                  <a:tcPr/>
                </a:tc>
                <a:tc>
                  <a:txBody>
                    <a:bodyPr/>
                    <a:lstStyle/>
                    <a:p>
                      <a:r>
                        <a:rPr lang="en-GB" sz="2000" dirty="0"/>
                        <a:t>Anaemia not due to hematinic deficiency</a:t>
                      </a:r>
                    </a:p>
                  </a:txBody>
                  <a:tcPr/>
                </a:tc>
                <a:tc>
                  <a:txBody>
                    <a:bodyPr/>
                    <a:lstStyle/>
                    <a:p>
                      <a:r>
                        <a:rPr lang="en-GB" sz="2000" dirty="0"/>
                        <a:t>Haemoglobinopathy, bone marrow failure syndromes after</a:t>
                      </a:r>
                      <a:r>
                        <a:rPr lang="en-GB" sz="2000" baseline="0" dirty="0"/>
                        <a:t> consultation with haematologist</a:t>
                      </a:r>
                      <a:endParaRPr lang="en-GB" sz="2000" dirty="0"/>
                    </a:p>
                  </a:txBody>
                  <a:tcPr/>
                </a:tc>
                <a:extLst>
                  <a:ext uri="{0D108BD9-81ED-4DB2-BD59-A6C34878D82A}">
                    <a16:rowId xmlns:a16="http://schemas.microsoft.com/office/drawing/2014/main" val="10002"/>
                  </a:ext>
                </a:extLst>
              </a:tr>
              <a:tr h="853453">
                <a:tc>
                  <a:txBody>
                    <a:bodyPr/>
                    <a:lstStyle/>
                    <a:p>
                      <a:r>
                        <a:rPr lang="en-GB" sz="2000" dirty="0"/>
                        <a:t>4</a:t>
                      </a:r>
                    </a:p>
                  </a:txBody>
                  <a:tcPr/>
                </a:tc>
                <a:tc>
                  <a:txBody>
                    <a:bodyPr/>
                    <a:lstStyle/>
                    <a:p>
                      <a:r>
                        <a:rPr lang="en-GB" sz="2000" dirty="0"/>
                        <a:t>Acute haemorrhage</a:t>
                      </a:r>
                    </a:p>
                  </a:txBody>
                  <a:tcPr/>
                </a:tc>
                <a:tc>
                  <a:txBody>
                    <a:bodyPr/>
                    <a:lstStyle/>
                    <a:p>
                      <a:r>
                        <a:rPr lang="en-GB" sz="2000" dirty="0"/>
                        <a:t>If Hb &lt; 7g/dl</a:t>
                      </a:r>
                    </a:p>
                    <a:p>
                      <a:r>
                        <a:rPr lang="en-GB" sz="2000" dirty="0"/>
                        <a:t>If patient becomes hemodynamically unstable due to ongoing haemorrhage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8077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solidFill>
                  <a:srgbClr val="FF0000"/>
                </a:solidFill>
              </a:rPr>
              <a:t>INTRAPARTUM PERIOD</a:t>
            </a:r>
          </a:p>
          <a:p>
            <a:pPr lvl="1"/>
            <a:r>
              <a:rPr lang="en-GB" dirty="0"/>
              <a:t>Hb &lt; 7 g/dl (in labour)</a:t>
            </a:r>
          </a:p>
          <a:p>
            <a:pPr lvl="1"/>
            <a:r>
              <a:rPr lang="en-GB" dirty="0"/>
              <a:t>Decision for blood transfusion depends on</a:t>
            </a:r>
            <a:r>
              <a:rPr lang="en-GB" dirty="0">
                <a:solidFill>
                  <a:srgbClr val="FF0000"/>
                </a:solidFill>
              </a:rPr>
              <a:t> medical history or symptoms</a:t>
            </a:r>
          </a:p>
          <a:p>
            <a:pPr lvl="1"/>
            <a:endParaRPr lang="en-GB" dirty="0"/>
          </a:p>
          <a:p>
            <a:r>
              <a:rPr lang="en-GB" dirty="0">
                <a:solidFill>
                  <a:srgbClr val="FF0000"/>
                </a:solidFill>
              </a:rPr>
              <a:t>POST PARTUM PERIOD</a:t>
            </a:r>
          </a:p>
          <a:p>
            <a:pPr lvl="1"/>
            <a:r>
              <a:rPr lang="en-GB" dirty="0"/>
              <a:t>Anaemia with signs of shock or acute haemorrhage with signs of hemodynamic instability</a:t>
            </a:r>
          </a:p>
          <a:p>
            <a:pPr lvl="1"/>
            <a:r>
              <a:rPr lang="en-GB" dirty="0"/>
              <a:t>Hb &lt;7 g/dl(post partum) .</a:t>
            </a:r>
          </a:p>
          <a:p>
            <a:pPr lvl="1"/>
            <a:r>
              <a:rPr lang="en-GB" dirty="0"/>
              <a:t> Decision of blood transfusion depends on </a:t>
            </a:r>
            <a:r>
              <a:rPr lang="en-GB" dirty="0">
                <a:solidFill>
                  <a:srgbClr val="FF0000"/>
                </a:solidFill>
              </a:rPr>
              <a:t>medical history or symptoms </a:t>
            </a:r>
          </a:p>
        </p:txBody>
      </p:sp>
    </p:spTree>
    <p:extLst>
      <p:ext uri="{BB962C8B-B14F-4D97-AF65-F5344CB8AC3E}">
        <p14:creationId xmlns:p14="http://schemas.microsoft.com/office/powerpoint/2010/main" val="1298675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Indian J. Haematology Blood Transfusion June 2018</a:t>
            </a:r>
          </a:p>
        </p:txBody>
      </p:sp>
      <p:sp>
        <p:nvSpPr>
          <p:cNvPr id="3" name="Content Placeholder 2"/>
          <p:cNvSpPr>
            <a:spLocks noGrp="1"/>
          </p:cNvSpPr>
          <p:nvPr>
            <p:ph idx="1"/>
          </p:nvPr>
        </p:nvSpPr>
        <p:spPr/>
        <p:txBody>
          <a:bodyPr/>
          <a:lstStyle/>
          <a:p>
            <a:pPr>
              <a:lnSpc>
                <a:spcPct val="150000"/>
              </a:lnSpc>
            </a:pPr>
            <a:r>
              <a:rPr lang="en-GB" b="1" dirty="0"/>
              <a:t>Indication for blood transfusion</a:t>
            </a:r>
          </a:p>
          <a:p>
            <a:pPr lvl="1">
              <a:lnSpc>
                <a:spcPct val="150000"/>
              </a:lnSpc>
            </a:pPr>
            <a:r>
              <a:rPr lang="en-GB" dirty="0" err="1"/>
              <a:t>Preg</a:t>
            </a:r>
            <a:r>
              <a:rPr lang="en-GB" dirty="0"/>
              <a:t>.&lt;36 </a:t>
            </a:r>
            <a:r>
              <a:rPr lang="en-GB" dirty="0" err="1"/>
              <a:t>wks</a:t>
            </a:r>
            <a:r>
              <a:rPr lang="en-GB" dirty="0"/>
              <a:t>—</a:t>
            </a:r>
            <a:r>
              <a:rPr lang="en-GB" dirty="0" err="1"/>
              <a:t>Hb</a:t>
            </a:r>
            <a:r>
              <a:rPr lang="en-GB" dirty="0"/>
              <a:t>&lt;4 , 5-7 with hemodynamic instability or acute </a:t>
            </a:r>
            <a:r>
              <a:rPr lang="en-GB" dirty="0" err="1"/>
              <a:t>hge</a:t>
            </a:r>
            <a:r>
              <a:rPr lang="en-GB" dirty="0"/>
              <a:t>.</a:t>
            </a:r>
          </a:p>
          <a:p>
            <a:pPr lvl="1">
              <a:lnSpc>
                <a:spcPct val="150000"/>
              </a:lnSpc>
            </a:pPr>
            <a:r>
              <a:rPr lang="en-GB" dirty="0" err="1"/>
              <a:t>Preg</a:t>
            </a:r>
            <a:r>
              <a:rPr lang="en-GB" dirty="0"/>
              <a:t>. &gt;36 </a:t>
            </a:r>
            <a:r>
              <a:rPr lang="en-GB" dirty="0" err="1"/>
              <a:t>wks</a:t>
            </a:r>
            <a:r>
              <a:rPr lang="en-GB" dirty="0"/>
              <a:t> – </a:t>
            </a:r>
            <a:r>
              <a:rPr lang="en-GB" dirty="0" err="1"/>
              <a:t>Hb</a:t>
            </a:r>
            <a:r>
              <a:rPr lang="en-GB" dirty="0"/>
              <a:t>&lt;7gm.</a:t>
            </a:r>
          </a:p>
          <a:p>
            <a:pPr lvl="1">
              <a:lnSpc>
                <a:spcPct val="150000"/>
              </a:lnSpc>
            </a:pPr>
            <a:r>
              <a:rPr lang="en-GB" dirty="0"/>
              <a:t>Intrapartum &amp; Post partum-</a:t>
            </a:r>
            <a:r>
              <a:rPr lang="en-GB" dirty="0" err="1"/>
              <a:t>Hb</a:t>
            </a:r>
            <a:r>
              <a:rPr lang="en-GB" dirty="0"/>
              <a:t>&lt;7gm.</a:t>
            </a:r>
          </a:p>
        </p:txBody>
      </p:sp>
    </p:spTree>
    <p:extLst>
      <p:ext uri="{BB962C8B-B14F-4D97-AF65-F5344CB8AC3E}">
        <p14:creationId xmlns:p14="http://schemas.microsoft.com/office/powerpoint/2010/main" val="2857896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B0F0"/>
                </a:solidFill>
              </a:rPr>
              <a:t>Continued…</a:t>
            </a:r>
          </a:p>
        </p:txBody>
      </p:sp>
      <p:sp>
        <p:nvSpPr>
          <p:cNvPr id="3" name="Content Placeholder 2"/>
          <p:cNvSpPr>
            <a:spLocks noGrp="1"/>
          </p:cNvSpPr>
          <p:nvPr>
            <p:ph idx="1"/>
          </p:nvPr>
        </p:nvSpPr>
        <p:spPr/>
        <p:txBody>
          <a:bodyPr/>
          <a:lstStyle/>
          <a:p>
            <a:pPr>
              <a:lnSpc>
                <a:spcPct val="150000"/>
              </a:lnSpc>
            </a:pPr>
            <a:r>
              <a:rPr lang="en-GB" dirty="0"/>
              <a:t>However in Obstetrics ,</a:t>
            </a:r>
            <a:r>
              <a:rPr lang="en-GB" dirty="0">
                <a:solidFill>
                  <a:srgbClr val="FF0000"/>
                </a:solidFill>
              </a:rPr>
              <a:t>the decision of transfusion should be individualized</a:t>
            </a:r>
            <a:r>
              <a:rPr lang="en-GB" dirty="0"/>
              <a:t> depending on available alternative of oral&amp; parenteral Iron.</a:t>
            </a:r>
          </a:p>
          <a:p>
            <a:pPr>
              <a:lnSpc>
                <a:spcPct val="150000"/>
              </a:lnSpc>
            </a:pPr>
            <a:r>
              <a:rPr lang="en-GB" dirty="0"/>
              <a:t>Present &amp; future risk of </a:t>
            </a:r>
            <a:r>
              <a:rPr lang="en-GB" dirty="0" err="1"/>
              <a:t>hge</a:t>
            </a:r>
            <a:r>
              <a:rPr lang="en-GB" dirty="0"/>
              <a:t>., comorbidities like  DIC, Thrombocytopenia, acuteness of fall in </a:t>
            </a:r>
            <a:r>
              <a:rPr lang="en-GB" dirty="0" err="1"/>
              <a:t>Hb</a:t>
            </a:r>
            <a:r>
              <a:rPr lang="en-GB" dirty="0"/>
              <a:t> &amp;cardiovascular status.</a:t>
            </a:r>
          </a:p>
          <a:p>
            <a:endParaRPr lang="en-GB" dirty="0"/>
          </a:p>
        </p:txBody>
      </p:sp>
    </p:spTree>
    <p:extLst>
      <p:ext uri="{BB962C8B-B14F-4D97-AF65-F5344CB8AC3E}">
        <p14:creationId xmlns:p14="http://schemas.microsoft.com/office/powerpoint/2010/main" val="1248432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2"/>
            <a:ext cx="10515600" cy="845110"/>
          </a:xfrm>
        </p:spPr>
        <p:txBody>
          <a:bodyPr/>
          <a:lstStyle/>
          <a:p>
            <a:pPr algn="ctr"/>
            <a:r>
              <a:rPr lang="en-GB" b="1" dirty="0"/>
              <a:t>ICMR classification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7493945"/>
              </p:ext>
            </p:extLst>
          </p:nvPr>
        </p:nvGraphicFramePr>
        <p:xfrm>
          <a:off x="838200" y="1048873"/>
          <a:ext cx="10515600" cy="4572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1143000">
                <a:tc>
                  <a:txBody>
                    <a:bodyPr/>
                    <a:lstStyle/>
                    <a:p>
                      <a:endParaRPr lang="en-GB" sz="2000" dirty="0"/>
                    </a:p>
                  </a:txBody>
                  <a:tcPr/>
                </a:tc>
                <a:tc>
                  <a:txBody>
                    <a:bodyPr/>
                    <a:lstStyle/>
                    <a:p>
                      <a:r>
                        <a:rPr lang="en-GB" sz="2000" dirty="0"/>
                        <a:t>Normal</a:t>
                      </a:r>
                    </a:p>
                    <a:p>
                      <a:r>
                        <a:rPr lang="en-GB" sz="2000" dirty="0"/>
                        <a:t>( Hb</a:t>
                      </a:r>
                      <a:r>
                        <a:rPr lang="en-GB" sz="2000" baseline="0" dirty="0"/>
                        <a:t> – gm/dl </a:t>
                      </a:r>
                      <a:r>
                        <a:rPr lang="en-GB" sz="2000" dirty="0"/>
                        <a:t>)</a:t>
                      </a:r>
                    </a:p>
                  </a:txBody>
                  <a:tcPr/>
                </a:tc>
                <a:tc>
                  <a:txBody>
                    <a:bodyPr/>
                    <a:lstStyle/>
                    <a:p>
                      <a:r>
                        <a:rPr lang="en-GB" sz="2000" dirty="0"/>
                        <a:t>Mild</a:t>
                      </a:r>
                      <a:r>
                        <a:rPr lang="en-GB" sz="200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white"/>
                          </a:solidFill>
                          <a:effectLst/>
                          <a:uLnTx/>
                          <a:uFillTx/>
                          <a:latin typeface="+mn-lt"/>
                          <a:ea typeface="+mn-ea"/>
                          <a:cs typeface="+mn-cs"/>
                        </a:rPr>
                        <a:t>( Hb – gm/dl )</a:t>
                      </a:r>
                    </a:p>
                    <a:p>
                      <a:endParaRPr lang="en-GB" sz="2000" dirty="0"/>
                    </a:p>
                  </a:txBody>
                  <a:tcPr/>
                </a:tc>
                <a:tc>
                  <a:txBody>
                    <a:bodyPr/>
                    <a:lstStyle/>
                    <a:p>
                      <a:r>
                        <a:rPr lang="en-GB" sz="2000" dirty="0"/>
                        <a:t>Moderate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white"/>
                          </a:solidFill>
                          <a:effectLst/>
                          <a:uLnTx/>
                          <a:uFillTx/>
                          <a:latin typeface="+mn-lt"/>
                          <a:ea typeface="+mn-ea"/>
                          <a:cs typeface="+mn-cs"/>
                        </a:rPr>
                        <a:t>( Hb – gm/dl )</a:t>
                      </a:r>
                    </a:p>
                    <a:p>
                      <a:endParaRPr lang="en-GB" sz="2000" dirty="0"/>
                    </a:p>
                  </a:txBody>
                  <a:tcPr/>
                </a:tc>
                <a:tc>
                  <a:txBody>
                    <a:bodyPr/>
                    <a:lstStyle/>
                    <a:p>
                      <a:r>
                        <a:rPr lang="en-GB" sz="2000" dirty="0"/>
                        <a:t>Severe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white"/>
                          </a:solidFill>
                          <a:effectLst/>
                          <a:uLnTx/>
                          <a:uFillTx/>
                          <a:latin typeface="+mn-lt"/>
                          <a:ea typeface="+mn-ea"/>
                          <a:cs typeface="+mn-cs"/>
                        </a:rPr>
                        <a:t>( Hb – gm/dl )</a:t>
                      </a:r>
                    </a:p>
                  </a:txBody>
                  <a:tcPr/>
                </a:tc>
                <a:extLst>
                  <a:ext uri="{0D108BD9-81ED-4DB2-BD59-A6C34878D82A}">
                    <a16:rowId xmlns:a16="http://schemas.microsoft.com/office/drawing/2014/main" val="10000"/>
                  </a:ext>
                </a:extLst>
              </a:tr>
              <a:tr h="1143000">
                <a:tc>
                  <a:txBody>
                    <a:bodyPr/>
                    <a:lstStyle/>
                    <a:p>
                      <a:r>
                        <a:rPr lang="en-GB" sz="2800" b="0" dirty="0"/>
                        <a:t>1</a:t>
                      </a:r>
                      <a:r>
                        <a:rPr lang="en-GB" sz="2800" b="0" baseline="30000" dirty="0"/>
                        <a:t>st</a:t>
                      </a:r>
                      <a:r>
                        <a:rPr lang="en-GB" sz="2800" b="0" dirty="0"/>
                        <a:t> trimester</a:t>
                      </a:r>
                    </a:p>
                  </a:txBody>
                  <a:tcPr/>
                </a:tc>
                <a:tc>
                  <a:txBody>
                    <a:bodyPr/>
                    <a:lstStyle/>
                    <a:p>
                      <a:r>
                        <a:rPr lang="en-GB" sz="2800" dirty="0"/>
                        <a:t>≥ 11</a:t>
                      </a:r>
                    </a:p>
                  </a:txBody>
                  <a:tcPr/>
                </a:tc>
                <a:tc>
                  <a:txBody>
                    <a:bodyPr/>
                    <a:lstStyle/>
                    <a:p>
                      <a:r>
                        <a:rPr lang="en-GB" sz="2800" dirty="0"/>
                        <a:t>10</a:t>
                      </a:r>
                      <a:r>
                        <a:rPr lang="en-GB" sz="2800" baseline="0" dirty="0"/>
                        <a:t> – 10.9</a:t>
                      </a:r>
                      <a:endParaRPr lang="en-GB" sz="2800" dirty="0"/>
                    </a:p>
                  </a:txBody>
                  <a:tcPr/>
                </a:tc>
                <a:tc>
                  <a:txBody>
                    <a:bodyPr/>
                    <a:lstStyle/>
                    <a:p>
                      <a:r>
                        <a:rPr lang="en-GB" sz="2800" dirty="0"/>
                        <a:t>7 – 9.9</a:t>
                      </a:r>
                    </a:p>
                  </a:txBody>
                  <a:tcPr/>
                </a:tc>
                <a:tc>
                  <a:txBody>
                    <a:bodyPr/>
                    <a:lstStyle/>
                    <a:p>
                      <a:r>
                        <a:rPr lang="en-GB" sz="2800" dirty="0"/>
                        <a:t>&lt; 7</a:t>
                      </a:r>
                    </a:p>
                  </a:txBody>
                  <a:tcPr/>
                </a:tc>
                <a:extLst>
                  <a:ext uri="{0D108BD9-81ED-4DB2-BD59-A6C34878D82A}">
                    <a16:rowId xmlns:a16="http://schemas.microsoft.com/office/drawing/2014/main" val="10001"/>
                  </a:ext>
                </a:extLst>
              </a:tr>
              <a:tr h="1143000">
                <a:tc>
                  <a:txBody>
                    <a:bodyPr/>
                    <a:lstStyle/>
                    <a:p>
                      <a:r>
                        <a:rPr lang="en-GB" sz="2800" dirty="0"/>
                        <a:t>2</a:t>
                      </a:r>
                      <a:r>
                        <a:rPr lang="en-GB" sz="2800" baseline="30000" dirty="0"/>
                        <a:t>nd</a:t>
                      </a:r>
                      <a:r>
                        <a:rPr lang="en-GB" sz="2800" dirty="0"/>
                        <a:t> trimester</a:t>
                      </a:r>
                    </a:p>
                  </a:txBody>
                  <a:tcPr/>
                </a:tc>
                <a:tc>
                  <a:txBody>
                    <a:bodyPr/>
                    <a:lstStyle/>
                    <a:p>
                      <a:r>
                        <a:rPr lang="en-GB" sz="2800" dirty="0"/>
                        <a:t>≥ 10.5</a:t>
                      </a:r>
                    </a:p>
                  </a:txBody>
                  <a:tcPr/>
                </a:tc>
                <a:tc>
                  <a:txBody>
                    <a:bodyPr/>
                    <a:lstStyle/>
                    <a:p>
                      <a:r>
                        <a:rPr lang="en-GB" sz="2800" dirty="0"/>
                        <a:t>10 – 10.4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mn-lt"/>
                          <a:ea typeface="+mn-ea"/>
                          <a:cs typeface="+mn-cs"/>
                        </a:rPr>
                        <a:t>7 – 9.9</a:t>
                      </a:r>
                    </a:p>
                  </a:txBody>
                  <a:tcPr/>
                </a:tc>
                <a:tc>
                  <a:txBody>
                    <a:bodyPr/>
                    <a:lstStyle/>
                    <a:p>
                      <a:r>
                        <a:rPr lang="en-GB" sz="2800" dirty="0"/>
                        <a:t>&lt; 7</a:t>
                      </a:r>
                    </a:p>
                  </a:txBody>
                  <a:tcPr/>
                </a:tc>
                <a:extLst>
                  <a:ext uri="{0D108BD9-81ED-4DB2-BD59-A6C34878D82A}">
                    <a16:rowId xmlns:a16="http://schemas.microsoft.com/office/drawing/2014/main" val="10002"/>
                  </a:ext>
                </a:extLst>
              </a:tr>
              <a:tr h="1143000">
                <a:tc>
                  <a:txBody>
                    <a:bodyPr/>
                    <a:lstStyle/>
                    <a:p>
                      <a:r>
                        <a:rPr lang="en-GB" sz="2800" dirty="0"/>
                        <a:t>3</a:t>
                      </a:r>
                      <a:r>
                        <a:rPr lang="en-GB" sz="2800" baseline="30000" dirty="0"/>
                        <a:t>rd</a:t>
                      </a:r>
                      <a:r>
                        <a:rPr lang="en-GB" sz="2800" dirty="0"/>
                        <a:t> trimester</a:t>
                      </a:r>
                    </a:p>
                  </a:txBody>
                  <a:tcPr/>
                </a:tc>
                <a:tc>
                  <a:txBody>
                    <a:bodyPr/>
                    <a:lstStyle/>
                    <a:p>
                      <a:r>
                        <a:rPr lang="en-GB" sz="2800" dirty="0"/>
                        <a:t>≥ 11</a:t>
                      </a:r>
                    </a:p>
                  </a:txBody>
                  <a:tcPr/>
                </a:tc>
                <a:tc>
                  <a:txBody>
                    <a:bodyPr/>
                    <a:lstStyle/>
                    <a:p>
                      <a:r>
                        <a:rPr lang="en-GB" sz="2800" dirty="0"/>
                        <a:t>10 – 10.9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mn-lt"/>
                          <a:ea typeface="+mn-ea"/>
                          <a:cs typeface="+mn-cs"/>
                        </a:rPr>
                        <a:t>7 – 9.9</a:t>
                      </a:r>
                    </a:p>
                  </a:txBody>
                  <a:tcPr/>
                </a:tc>
                <a:tc>
                  <a:txBody>
                    <a:bodyPr/>
                    <a:lstStyle/>
                    <a:p>
                      <a:r>
                        <a:rPr lang="en-GB" sz="2800" dirty="0"/>
                        <a:t>&lt; 7</a:t>
                      </a:r>
                    </a:p>
                  </a:txBody>
                  <a:tcPr/>
                </a:tc>
                <a:extLst>
                  <a:ext uri="{0D108BD9-81ED-4DB2-BD59-A6C34878D82A}">
                    <a16:rowId xmlns:a16="http://schemas.microsoft.com/office/drawing/2014/main" val="10003"/>
                  </a:ext>
                </a:extLst>
              </a:tr>
            </a:tbl>
          </a:graphicData>
        </a:graphic>
      </p:graphicFrame>
      <p:sp>
        <p:nvSpPr>
          <p:cNvPr id="3" name="TextBox 2"/>
          <p:cNvSpPr txBox="1"/>
          <p:nvPr/>
        </p:nvSpPr>
        <p:spPr>
          <a:xfrm>
            <a:off x="3348318" y="5768789"/>
            <a:ext cx="6225988" cy="461665"/>
          </a:xfrm>
          <a:prstGeom prst="rect">
            <a:avLst/>
          </a:prstGeom>
          <a:noFill/>
        </p:spPr>
        <p:txBody>
          <a:bodyPr wrap="square" rtlCol="0">
            <a:spAutoFit/>
          </a:bodyPr>
          <a:lstStyle/>
          <a:p>
            <a:r>
              <a:rPr lang="en-GB" sz="2400" b="1" dirty="0">
                <a:solidFill>
                  <a:srgbClr val="002060"/>
                </a:solidFill>
              </a:rPr>
              <a:t>Post partum Anaemia – Hb &lt;10g/dl  (WHO)</a:t>
            </a:r>
          </a:p>
        </p:txBody>
      </p:sp>
    </p:spTree>
    <p:extLst>
      <p:ext uri="{BB962C8B-B14F-4D97-AF65-F5344CB8AC3E}">
        <p14:creationId xmlns:p14="http://schemas.microsoft.com/office/powerpoint/2010/main" val="2395599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B0F0"/>
                </a:solidFill>
              </a:rPr>
              <a:t>Intrapartum Management of </a:t>
            </a:r>
            <a:r>
              <a:rPr lang="en-GB" dirty="0">
                <a:solidFill>
                  <a:srgbClr val="FF0000"/>
                </a:solidFill>
              </a:rPr>
              <a:t>Severe Anaemia</a:t>
            </a:r>
          </a:p>
        </p:txBody>
      </p:sp>
      <p:sp>
        <p:nvSpPr>
          <p:cNvPr id="3" name="Content Placeholder 2"/>
          <p:cNvSpPr>
            <a:spLocks noGrp="1"/>
          </p:cNvSpPr>
          <p:nvPr>
            <p:ph idx="1"/>
          </p:nvPr>
        </p:nvSpPr>
        <p:spPr/>
        <p:txBody>
          <a:bodyPr/>
          <a:lstStyle/>
          <a:p>
            <a:pPr marL="514350" indent="-514350">
              <a:lnSpc>
                <a:spcPct val="100000"/>
              </a:lnSpc>
              <a:buFont typeface="+mj-lt"/>
              <a:buAutoNum type="arabicPeriod"/>
            </a:pPr>
            <a:r>
              <a:rPr lang="en-GB" dirty="0"/>
              <a:t>Adequate cross matched blood</a:t>
            </a:r>
          </a:p>
          <a:p>
            <a:pPr marL="514350" indent="-514350">
              <a:lnSpc>
                <a:spcPct val="100000"/>
              </a:lnSpc>
              <a:buFont typeface="+mj-lt"/>
              <a:buAutoNum type="arabicPeriod"/>
            </a:pPr>
            <a:r>
              <a:rPr lang="en-GB" dirty="0"/>
              <a:t>Administration of oxygen to decrease foetal hypoxia</a:t>
            </a:r>
          </a:p>
          <a:p>
            <a:pPr marL="514350" indent="-514350">
              <a:lnSpc>
                <a:spcPct val="100000"/>
              </a:lnSpc>
              <a:buFont typeface="+mj-lt"/>
              <a:buAutoNum type="arabicPeriod"/>
            </a:pPr>
            <a:r>
              <a:rPr lang="en-GB" dirty="0"/>
              <a:t>Asepsis to be maintained strictly to avoid puerperal sepsis</a:t>
            </a:r>
          </a:p>
          <a:p>
            <a:pPr marL="514350" indent="-514350">
              <a:lnSpc>
                <a:spcPct val="100000"/>
              </a:lnSpc>
              <a:buFont typeface="+mj-lt"/>
              <a:buAutoNum type="arabicPeriod"/>
            </a:pPr>
            <a:r>
              <a:rPr lang="en-GB" dirty="0"/>
              <a:t>Cut short 2</a:t>
            </a:r>
            <a:r>
              <a:rPr lang="en-GB" baseline="30000" dirty="0"/>
              <a:t>nd</a:t>
            </a:r>
            <a:r>
              <a:rPr lang="en-GB" dirty="0"/>
              <a:t> stage using forceps or vacuum</a:t>
            </a:r>
          </a:p>
          <a:p>
            <a:pPr marL="514350" indent="-514350">
              <a:lnSpc>
                <a:spcPct val="100000"/>
              </a:lnSpc>
              <a:buFont typeface="+mj-lt"/>
              <a:buAutoNum type="arabicPeriod"/>
            </a:pPr>
            <a:r>
              <a:rPr lang="en-GB" dirty="0"/>
              <a:t>Active management of 3</a:t>
            </a:r>
            <a:r>
              <a:rPr lang="en-GB" baseline="30000" dirty="0"/>
              <a:t>rd</a:t>
            </a:r>
            <a:r>
              <a:rPr lang="en-GB" dirty="0"/>
              <a:t> stage of labour</a:t>
            </a:r>
          </a:p>
          <a:p>
            <a:pPr marL="514350" indent="-514350">
              <a:lnSpc>
                <a:spcPct val="100000"/>
              </a:lnSpc>
              <a:buFont typeface="+mj-lt"/>
              <a:buAutoNum type="arabicPeriod"/>
            </a:pPr>
            <a:r>
              <a:rPr lang="en-GB" dirty="0"/>
              <a:t>Prompt management of PPH</a:t>
            </a:r>
          </a:p>
        </p:txBody>
      </p:sp>
    </p:spTree>
    <p:extLst>
      <p:ext uri="{BB962C8B-B14F-4D97-AF65-F5344CB8AC3E}">
        <p14:creationId xmlns:p14="http://schemas.microsoft.com/office/powerpoint/2010/main" val="3344046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solidFill>
                  <a:srgbClr val="00B0F0"/>
                </a:solidFill>
              </a:rPr>
              <a:t>Puerperium</a:t>
            </a:r>
          </a:p>
        </p:txBody>
      </p:sp>
      <p:sp>
        <p:nvSpPr>
          <p:cNvPr id="3" name="Content Placeholder 2"/>
          <p:cNvSpPr>
            <a:spLocks noGrp="1"/>
          </p:cNvSpPr>
          <p:nvPr>
            <p:ph idx="1"/>
          </p:nvPr>
        </p:nvSpPr>
        <p:spPr>
          <a:xfrm>
            <a:off x="623047" y="1839072"/>
            <a:ext cx="10515600" cy="4351338"/>
          </a:xfrm>
        </p:spPr>
        <p:txBody>
          <a:bodyPr>
            <a:normAutofit/>
          </a:bodyPr>
          <a:lstStyle/>
          <a:p>
            <a:pPr lvl="1"/>
            <a:r>
              <a:rPr lang="en-GB" dirty="0"/>
              <a:t>Continue oral iron for at least 6 months</a:t>
            </a:r>
          </a:p>
          <a:p>
            <a:pPr lvl="1"/>
            <a:endParaRPr lang="en-GB" dirty="0"/>
          </a:p>
          <a:p>
            <a:pPr lvl="1"/>
            <a:r>
              <a:rPr lang="en-GB" dirty="0"/>
              <a:t>Advise spacing and contraception</a:t>
            </a:r>
          </a:p>
          <a:p>
            <a:pPr lvl="1"/>
            <a:endParaRPr lang="en-GB" dirty="0"/>
          </a:p>
          <a:p>
            <a:pPr lvl="1"/>
            <a:r>
              <a:rPr lang="en-GB" dirty="0"/>
              <a:t>Close monitoring for sepsis, DVT, cardiac Failure</a:t>
            </a:r>
          </a:p>
          <a:p>
            <a:pPr lvl="1"/>
            <a:endParaRPr lang="en-GB" dirty="0"/>
          </a:p>
          <a:p>
            <a:pPr lvl="1"/>
            <a:r>
              <a:rPr lang="en-GB" dirty="0"/>
              <a:t>Thromboprophylaxis for moderate and severe anaemia</a:t>
            </a:r>
          </a:p>
        </p:txBody>
      </p:sp>
    </p:spTree>
    <p:extLst>
      <p:ext uri="{BB962C8B-B14F-4D97-AF65-F5344CB8AC3E}">
        <p14:creationId xmlns:p14="http://schemas.microsoft.com/office/powerpoint/2010/main" val="4240611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713"/>
          </a:xfrm>
        </p:spPr>
        <p:txBody>
          <a:bodyPr>
            <a:normAutofit fontScale="90000"/>
          </a:bodyPr>
          <a:lstStyle/>
          <a:p>
            <a:endParaRPr lang="en-GB" dirty="0"/>
          </a:p>
        </p:txBody>
      </p:sp>
      <p:sp>
        <p:nvSpPr>
          <p:cNvPr id="3" name="Content Placeholder 2"/>
          <p:cNvSpPr>
            <a:spLocks noGrp="1"/>
          </p:cNvSpPr>
          <p:nvPr>
            <p:ph idx="1"/>
          </p:nvPr>
        </p:nvSpPr>
        <p:spPr>
          <a:xfrm>
            <a:off x="838200" y="1739901"/>
            <a:ext cx="10515600" cy="4351338"/>
          </a:xfrm>
        </p:spPr>
        <p:txBody>
          <a:bodyPr/>
          <a:lstStyle/>
          <a:p>
            <a:r>
              <a:rPr lang="en-GB" dirty="0"/>
              <a:t>Deworming</a:t>
            </a:r>
          </a:p>
          <a:p>
            <a:endParaRPr lang="en-GB" dirty="0"/>
          </a:p>
          <a:p>
            <a:pPr lvl="1"/>
            <a:r>
              <a:rPr lang="en-GB" dirty="0"/>
              <a:t>As an additional intervention to reduce anaemia</a:t>
            </a:r>
          </a:p>
          <a:p>
            <a:pPr lvl="1"/>
            <a:r>
              <a:rPr lang="en-GB" dirty="0"/>
              <a:t>Single dose- 400 mg Albendazole after 1</a:t>
            </a:r>
            <a:r>
              <a:rPr lang="en-GB" baseline="30000" dirty="0"/>
              <a:t>st</a:t>
            </a:r>
            <a:r>
              <a:rPr lang="en-GB" dirty="0"/>
              <a:t> trimester, preferably in 2</a:t>
            </a:r>
            <a:r>
              <a:rPr lang="en-GB" baseline="30000" dirty="0"/>
              <a:t>nd</a:t>
            </a:r>
            <a:r>
              <a:rPr lang="en-GB" dirty="0"/>
              <a:t> trimester</a:t>
            </a:r>
          </a:p>
          <a:p>
            <a:pPr lvl="1"/>
            <a:endParaRPr lang="en-GB" dirty="0"/>
          </a:p>
          <a:p>
            <a:r>
              <a:rPr lang="en-GB" dirty="0"/>
              <a:t>Treatment of malaria</a:t>
            </a:r>
          </a:p>
          <a:p>
            <a:endParaRPr lang="en-GB" dirty="0"/>
          </a:p>
          <a:p>
            <a:pPr lvl="1"/>
            <a:r>
              <a:rPr lang="en-GB" dirty="0"/>
              <a:t>Chloroquine for pl. Vivax</a:t>
            </a:r>
          </a:p>
          <a:p>
            <a:pPr lvl="1"/>
            <a:r>
              <a:rPr lang="en-GB" dirty="0"/>
              <a:t>Quinine for Pl. Falciparum during 1</a:t>
            </a:r>
            <a:r>
              <a:rPr lang="en-GB" baseline="30000" dirty="0"/>
              <a:t>st</a:t>
            </a:r>
            <a:r>
              <a:rPr lang="en-GB" dirty="0"/>
              <a:t> trimester ACT in 2</a:t>
            </a:r>
            <a:r>
              <a:rPr lang="en-GB" baseline="30000" dirty="0"/>
              <a:t>nd</a:t>
            </a:r>
            <a:r>
              <a:rPr lang="en-GB" dirty="0"/>
              <a:t> &amp; 3</a:t>
            </a:r>
            <a:r>
              <a:rPr lang="en-GB" baseline="30000" dirty="0"/>
              <a:t>rd</a:t>
            </a:r>
            <a:r>
              <a:rPr lang="en-GB" dirty="0"/>
              <a:t> trimester</a:t>
            </a:r>
          </a:p>
          <a:p>
            <a:endParaRPr lang="en-GB" dirty="0"/>
          </a:p>
        </p:txBody>
      </p:sp>
    </p:spTree>
    <p:extLst>
      <p:ext uri="{BB962C8B-B14F-4D97-AF65-F5344CB8AC3E}">
        <p14:creationId xmlns:p14="http://schemas.microsoft.com/office/powerpoint/2010/main" val="755908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99811" y="0"/>
            <a:ext cx="12092189" cy="6713386"/>
          </a:xfrm>
          <a:prstGeom prst="rect">
            <a:avLst/>
          </a:prstGeom>
        </p:spPr>
      </p:pic>
    </p:spTree>
    <p:extLst>
      <p:ext uri="{BB962C8B-B14F-4D97-AF65-F5344CB8AC3E}">
        <p14:creationId xmlns:p14="http://schemas.microsoft.com/office/powerpoint/2010/main" val="3129258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1550" y="241253"/>
            <a:ext cx="10629901" cy="6616747"/>
          </a:xfrm>
          <a:prstGeom prst="rect">
            <a:avLst/>
          </a:prstGeom>
        </p:spPr>
      </p:pic>
    </p:spTree>
    <p:extLst>
      <p:ext uri="{BB962C8B-B14F-4D97-AF65-F5344CB8AC3E}">
        <p14:creationId xmlns:p14="http://schemas.microsoft.com/office/powerpoint/2010/main" val="3400355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775"/>
            <a:ext cx="10515600" cy="1325563"/>
          </a:xfrm>
        </p:spPr>
        <p:txBody>
          <a:bodyPr/>
          <a:lstStyle/>
          <a:p>
            <a:r>
              <a:rPr lang="en-GB" dirty="0">
                <a:solidFill>
                  <a:srgbClr val="00B0F0"/>
                </a:solidFill>
              </a:rPr>
              <a:t>Treatment outcomes—WHO (2) </a:t>
            </a:r>
          </a:p>
        </p:txBody>
      </p:sp>
      <p:sp>
        <p:nvSpPr>
          <p:cNvPr id="3" name="Content Placeholder 2"/>
          <p:cNvSpPr>
            <a:spLocks noGrp="1"/>
          </p:cNvSpPr>
          <p:nvPr>
            <p:ph idx="1"/>
          </p:nvPr>
        </p:nvSpPr>
        <p:spPr>
          <a:xfrm>
            <a:off x="838200" y="1557338"/>
            <a:ext cx="10515600" cy="4619625"/>
          </a:xfrm>
        </p:spPr>
        <p:txBody>
          <a:bodyPr/>
          <a:lstStyle/>
          <a:p>
            <a:r>
              <a:rPr lang="en-GB" dirty="0"/>
              <a:t>An existing </a:t>
            </a:r>
            <a:r>
              <a:rPr lang="en-GB" dirty="0">
                <a:solidFill>
                  <a:srgbClr val="FF0000"/>
                </a:solidFill>
              </a:rPr>
              <a:t>Cochrane systematic review</a:t>
            </a:r>
            <a:r>
              <a:rPr lang="en-GB" dirty="0"/>
              <a:t> assessing the benefits and harms of iron compared daily provision of iron supplements alone or in combination with folic acid or other micronutrients with no intervention, placebo or versus the use of the same supplements but without iron (e.g. Only folic acid)among pregnant women living in variety of settings including malaria endemic areas.</a:t>
            </a:r>
          </a:p>
          <a:p>
            <a:endParaRPr lang="en-GB" dirty="0"/>
          </a:p>
          <a:p>
            <a:r>
              <a:rPr lang="en-GB" dirty="0"/>
              <a:t>Overall women </a:t>
            </a:r>
            <a:r>
              <a:rPr lang="en-GB" dirty="0">
                <a:solidFill>
                  <a:srgbClr val="FF0000"/>
                </a:solidFill>
              </a:rPr>
              <a:t>taking daily supplements</a:t>
            </a:r>
            <a:r>
              <a:rPr lang="en-GB" dirty="0"/>
              <a:t> were less likely to have low  birth weight babies compared with controls (average RR0.81)and the mean </a:t>
            </a:r>
            <a:r>
              <a:rPr lang="en-GB" dirty="0">
                <a:solidFill>
                  <a:srgbClr val="FF0000"/>
                </a:solidFill>
              </a:rPr>
              <a:t>birth weight was 30.81gm greater </a:t>
            </a:r>
            <a:r>
              <a:rPr lang="en-GB" dirty="0"/>
              <a:t>for those infants whose mothers received iron during pregnancy</a:t>
            </a:r>
          </a:p>
        </p:txBody>
      </p:sp>
    </p:spTree>
    <p:extLst>
      <p:ext uri="{BB962C8B-B14F-4D97-AF65-F5344CB8AC3E}">
        <p14:creationId xmlns:p14="http://schemas.microsoft.com/office/powerpoint/2010/main" val="2844205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28637" y="339725"/>
            <a:ext cx="11458576" cy="6103938"/>
          </a:xfrm>
        </p:spPr>
        <p:txBody>
          <a:bodyPr/>
          <a:lstStyle/>
          <a:p>
            <a:pPr>
              <a:lnSpc>
                <a:spcPct val="100000"/>
              </a:lnSpc>
            </a:pPr>
            <a:r>
              <a:rPr lang="en-GB" dirty="0"/>
              <a:t>There was no significant effect on preterm birth or neonatal death</a:t>
            </a:r>
          </a:p>
          <a:p>
            <a:pPr>
              <a:lnSpc>
                <a:spcPct val="100000"/>
              </a:lnSpc>
            </a:pPr>
            <a:endParaRPr lang="en-GB" dirty="0"/>
          </a:p>
          <a:p>
            <a:pPr>
              <a:lnSpc>
                <a:spcPct val="100000"/>
              </a:lnSpc>
            </a:pPr>
            <a:r>
              <a:rPr lang="en-GB" dirty="0"/>
              <a:t>Daily iron supplementation </a:t>
            </a:r>
            <a:r>
              <a:rPr lang="en-GB" dirty="0">
                <a:solidFill>
                  <a:srgbClr val="FF0000"/>
                </a:solidFill>
              </a:rPr>
              <a:t>reduced the risk of maternal anaemia </a:t>
            </a:r>
            <a:r>
              <a:rPr lang="en-GB" dirty="0"/>
              <a:t>at term by 70% and </a:t>
            </a:r>
            <a:r>
              <a:rPr lang="en-GB" dirty="0">
                <a:solidFill>
                  <a:srgbClr val="FF0000"/>
                </a:solidFill>
              </a:rPr>
              <a:t>iron deficiency </a:t>
            </a:r>
            <a:r>
              <a:rPr lang="en-GB" dirty="0"/>
              <a:t>at term by 57%. It had no significant effect on the risk of infections during pregnancy</a:t>
            </a:r>
          </a:p>
          <a:p>
            <a:pPr>
              <a:lnSpc>
                <a:spcPct val="100000"/>
              </a:lnSpc>
            </a:pPr>
            <a:endParaRPr lang="en-GB" dirty="0"/>
          </a:p>
          <a:p>
            <a:pPr>
              <a:lnSpc>
                <a:spcPct val="100000"/>
              </a:lnSpc>
            </a:pPr>
            <a:r>
              <a:rPr lang="en-GB" dirty="0"/>
              <a:t>Women receiving iron had </a:t>
            </a:r>
            <a:r>
              <a:rPr lang="en-GB" dirty="0">
                <a:solidFill>
                  <a:srgbClr val="FF0000"/>
                </a:solidFill>
              </a:rPr>
              <a:t>8.88 g more haemoglobin per litre </a:t>
            </a:r>
            <a:r>
              <a:rPr lang="en-GB" dirty="0"/>
              <a:t>at or near term than those who did not receive iron. At the same time, women who have received iron supplements tended to report more frequently side-effects and were at increased risk of high haemoglobin concentrations ( i.e. greater than 130 mg/L ) during the second and third trimesters of pregnancy.</a:t>
            </a:r>
          </a:p>
          <a:p>
            <a:pPr>
              <a:lnSpc>
                <a:spcPct val="100000"/>
              </a:lnSpc>
            </a:pPr>
            <a:endParaRPr lang="en-GB" dirty="0"/>
          </a:p>
        </p:txBody>
      </p:sp>
    </p:spTree>
    <p:extLst>
      <p:ext uri="{BB962C8B-B14F-4D97-AF65-F5344CB8AC3E}">
        <p14:creationId xmlns:p14="http://schemas.microsoft.com/office/powerpoint/2010/main" val="840880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507"/>
            <a:ext cx="10515600" cy="1325563"/>
          </a:xfrm>
        </p:spPr>
        <p:txBody>
          <a:bodyPr/>
          <a:lstStyle/>
          <a:p>
            <a:r>
              <a:rPr lang="en-GB" dirty="0">
                <a:solidFill>
                  <a:srgbClr val="00B0F0"/>
                </a:solidFill>
              </a:rPr>
              <a:t>References </a:t>
            </a:r>
          </a:p>
        </p:txBody>
      </p:sp>
      <p:sp>
        <p:nvSpPr>
          <p:cNvPr id="3" name="Content Placeholder 2"/>
          <p:cNvSpPr>
            <a:spLocks noGrp="1"/>
          </p:cNvSpPr>
          <p:nvPr>
            <p:ph idx="1"/>
          </p:nvPr>
        </p:nvSpPr>
        <p:spPr>
          <a:xfrm>
            <a:off x="838200" y="1506070"/>
            <a:ext cx="10515600" cy="4894729"/>
          </a:xfrm>
        </p:spPr>
        <p:txBody>
          <a:bodyPr>
            <a:normAutofit fontScale="85000" lnSpcReduction="20000"/>
          </a:bodyPr>
          <a:lstStyle/>
          <a:p>
            <a:pPr marL="514350" indent="-514350">
              <a:buFont typeface="+mj-lt"/>
              <a:buAutoNum type="arabicPeriod"/>
            </a:pPr>
            <a:r>
              <a:rPr lang="en-GB" dirty="0"/>
              <a:t>FOGSI General Clinical Practice Recommendations Management of Iron Deficiency Anaemia in Pregnancy May 2016.</a:t>
            </a:r>
          </a:p>
          <a:p>
            <a:pPr marL="514350" indent="-514350">
              <a:buFont typeface="+mj-lt"/>
              <a:buAutoNum type="arabicPeriod"/>
            </a:pPr>
            <a:r>
              <a:rPr lang="en-GB" dirty="0"/>
              <a:t>WHO Guideline: Daily iron and folic acid supplementation in pregnant women, Geneva, World Health Organisation, 2012.</a:t>
            </a:r>
          </a:p>
          <a:p>
            <a:pPr marL="514350" indent="-514350">
              <a:buFont typeface="+mj-lt"/>
              <a:buAutoNum type="arabicPeriod"/>
            </a:pPr>
            <a:r>
              <a:rPr lang="en-GB" dirty="0"/>
              <a:t>WHO, The Global Prevalence of Anaemia in 2011. Geneva: World Health Organisation; 2015.</a:t>
            </a:r>
          </a:p>
          <a:p>
            <a:pPr marL="514350" indent="-514350">
              <a:buFont typeface="+mj-lt"/>
              <a:buAutoNum type="arabicPeriod"/>
            </a:pPr>
            <a:r>
              <a:rPr lang="en-GB" dirty="0"/>
              <a:t>Treatment of Anaemia in Pregnancy – Indian Guidelines/speciality medical dialogues.</a:t>
            </a:r>
          </a:p>
          <a:p>
            <a:pPr marL="514350" indent="-514350">
              <a:buFont typeface="+mj-lt"/>
              <a:buAutoNum type="arabicPeriod"/>
            </a:pPr>
            <a:r>
              <a:rPr lang="en-GB" dirty="0"/>
              <a:t>Blood transfusion in Obstetrics, Green Top Guideline No.47. RCOG 2015.</a:t>
            </a:r>
          </a:p>
          <a:p>
            <a:pPr marL="514350" indent="-514350">
              <a:buFont typeface="+mj-lt"/>
              <a:buAutoNum type="arabicPeriod"/>
            </a:pPr>
            <a:r>
              <a:rPr lang="en-GB" dirty="0"/>
              <a:t>James, Steer, High Risk Pregnancy, Volume 1, 5</a:t>
            </a:r>
            <a:r>
              <a:rPr lang="en-GB" baseline="30000" dirty="0"/>
              <a:t>th</a:t>
            </a:r>
            <a:r>
              <a:rPr lang="en-GB" dirty="0"/>
              <a:t> edition, South Asian 2018.</a:t>
            </a:r>
          </a:p>
          <a:p>
            <a:pPr marL="514350" indent="-514350">
              <a:buFont typeface="+mj-lt"/>
              <a:buAutoNum type="arabicPeriod"/>
            </a:pPr>
            <a:r>
              <a:rPr lang="en-GB" dirty="0"/>
              <a:t>ACOG Practise Bulletin No. 95, Anaemia in pregnancy, July 2008.</a:t>
            </a:r>
          </a:p>
          <a:p>
            <a:pPr marL="514350" indent="-514350">
              <a:buFont typeface="+mj-lt"/>
              <a:buAutoNum type="arabicPeriod"/>
            </a:pPr>
            <a:r>
              <a:rPr lang="en-GB" dirty="0"/>
              <a:t>RCOG 2017 Review.</a:t>
            </a:r>
          </a:p>
          <a:p>
            <a:pPr marL="514350" indent="-514350">
              <a:buFont typeface="+mj-lt"/>
              <a:buAutoNum type="arabicPeriod"/>
            </a:pPr>
            <a:r>
              <a:rPr lang="en-GB" dirty="0"/>
              <a:t>Indian </a:t>
            </a:r>
            <a:r>
              <a:rPr lang="en-GB" dirty="0" err="1"/>
              <a:t>J.Haemtol.Blood</a:t>
            </a:r>
            <a:r>
              <a:rPr lang="en-GB" dirty="0"/>
              <a:t> Transfusion (Apr-June 2018).</a:t>
            </a:r>
          </a:p>
          <a:p>
            <a:pPr marL="514350" indent="-514350">
              <a:buFont typeface="+mj-lt"/>
              <a:buAutoNum type="arabicPeriod"/>
            </a:pPr>
            <a:r>
              <a:rPr lang="en-GB" dirty="0"/>
              <a:t>Ministry of Health &amp; Family Welfare – October 2018</a:t>
            </a:r>
          </a:p>
          <a:p>
            <a:pPr marL="514350" indent="-514350">
              <a:buFont typeface="+mj-lt"/>
              <a:buAutoNum type="arabicPeriod"/>
            </a:pPr>
            <a:endParaRPr lang="en-GB" dirty="0"/>
          </a:p>
        </p:txBody>
      </p:sp>
    </p:spTree>
    <p:extLst>
      <p:ext uri="{BB962C8B-B14F-4D97-AF65-F5344CB8AC3E}">
        <p14:creationId xmlns:p14="http://schemas.microsoft.com/office/powerpoint/2010/main" val="191397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RCOG 2017  Review</a:t>
            </a:r>
          </a:p>
        </p:txBody>
      </p:sp>
      <p:sp>
        <p:nvSpPr>
          <p:cNvPr id="3" name="Content Placeholder 2"/>
          <p:cNvSpPr>
            <a:spLocks noGrp="1"/>
          </p:cNvSpPr>
          <p:nvPr>
            <p:ph idx="1"/>
          </p:nvPr>
        </p:nvSpPr>
        <p:spPr/>
        <p:txBody>
          <a:bodyPr/>
          <a:lstStyle/>
          <a:p>
            <a:pPr>
              <a:lnSpc>
                <a:spcPct val="100000"/>
              </a:lnSpc>
            </a:pPr>
            <a:r>
              <a:rPr lang="en-GB" dirty="0"/>
              <a:t>Anaemia:  —1</a:t>
            </a:r>
            <a:r>
              <a:rPr lang="en-GB" baseline="30000" dirty="0"/>
              <a:t>st</a:t>
            </a:r>
            <a:r>
              <a:rPr lang="en-GB" dirty="0"/>
              <a:t> Trimester ------&lt;11gm/dl</a:t>
            </a:r>
          </a:p>
          <a:p>
            <a:pPr marL="0" indent="0">
              <a:lnSpc>
                <a:spcPct val="100000"/>
              </a:lnSpc>
              <a:buNone/>
            </a:pPr>
            <a:r>
              <a:rPr lang="en-GB" dirty="0"/>
              <a:t>                      —2</a:t>
            </a:r>
            <a:r>
              <a:rPr lang="en-GB" baseline="30000" dirty="0"/>
              <a:t>nd</a:t>
            </a:r>
            <a:r>
              <a:rPr lang="en-GB" dirty="0"/>
              <a:t> &amp; 3</a:t>
            </a:r>
            <a:r>
              <a:rPr lang="en-GB" baseline="30000" dirty="0"/>
              <a:t>rd</a:t>
            </a:r>
            <a:r>
              <a:rPr lang="en-GB" dirty="0"/>
              <a:t> Trims.--&lt;10.5gm/dl</a:t>
            </a:r>
          </a:p>
          <a:p>
            <a:pPr marL="0" indent="0">
              <a:buNone/>
            </a:pPr>
            <a:r>
              <a:rPr lang="en-GB" dirty="0"/>
              <a:t>                 </a:t>
            </a:r>
          </a:p>
          <a:p>
            <a:r>
              <a:rPr lang="en-GB" dirty="0"/>
              <a:t>Postpartum---&lt;10gm/dl</a:t>
            </a:r>
          </a:p>
        </p:txBody>
      </p:sp>
    </p:spTree>
    <p:extLst>
      <p:ext uri="{BB962C8B-B14F-4D97-AF65-F5344CB8AC3E}">
        <p14:creationId xmlns:p14="http://schemas.microsoft.com/office/powerpoint/2010/main" val="264770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50576"/>
          </a:xfrm>
        </p:spPr>
        <p:txBody>
          <a:bodyPr/>
          <a:lstStyle/>
          <a:p>
            <a:r>
              <a:rPr lang="en-GB" sz="5400" b="1" dirty="0">
                <a:solidFill>
                  <a:srgbClr val="0070C0"/>
                </a:solidFill>
              </a:rPr>
              <a:t>Diagnosis </a:t>
            </a:r>
            <a:endParaRPr lang="en-GB" b="1" dirty="0">
              <a:solidFill>
                <a:srgbClr val="0070C0"/>
              </a:solidFill>
            </a:endParaRPr>
          </a:p>
        </p:txBody>
      </p:sp>
      <p:sp>
        <p:nvSpPr>
          <p:cNvPr id="3" name="Content Placeholder 2"/>
          <p:cNvSpPr>
            <a:spLocks noGrp="1"/>
          </p:cNvSpPr>
          <p:nvPr>
            <p:ph idx="1"/>
          </p:nvPr>
        </p:nvSpPr>
        <p:spPr>
          <a:xfrm>
            <a:off x="838200" y="1425388"/>
            <a:ext cx="10515600" cy="4751575"/>
          </a:xfrm>
        </p:spPr>
        <p:txBody>
          <a:bodyPr>
            <a:normAutofit fontScale="92500" lnSpcReduction="10000"/>
          </a:bodyPr>
          <a:lstStyle/>
          <a:p>
            <a:r>
              <a:rPr lang="en-GB" b="1" dirty="0"/>
              <a:t>Signs &amp; symptoms</a:t>
            </a:r>
          </a:p>
          <a:p>
            <a:pPr marL="0" indent="0">
              <a:buNone/>
            </a:pPr>
            <a:endParaRPr lang="en-GB" b="1" dirty="0"/>
          </a:p>
          <a:p>
            <a:pPr lvl="1"/>
            <a:r>
              <a:rPr lang="en-GB" sz="2800" dirty="0"/>
              <a:t>Usually non specific</a:t>
            </a:r>
          </a:p>
          <a:p>
            <a:pPr lvl="1"/>
            <a:r>
              <a:rPr lang="en-GB" sz="2800" dirty="0">
                <a:solidFill>
                  <a:srgbClr val="FF0000"/>
                </a:solidFill>
              </a:rPr>
              <a:t>Most common </a:t>
            </a:r>
            <a:r>
              <a:rPr lang="en-GB" sz="2800" dirty="0"/>
              <a:t>symptom is fatigue</a:t>
            </a:r>
          </a:p>
          <a:p>
            <a:pPr lvl="1"/>
            <a:r>
              <a:rPr lang="en-GB" sz="2800" dirty="0"/>
              <a:t>Pallor </a:t>
            </a:r>
          </a:p>
          <a:p>
            <a:pPr lvl="1"/>
            <a:r>
              <a:rPr lang="en-GB" sz="2800" dirty="0"/>
              <a:t>Lethargy</a:t>
            </a:r>
          </a:p>
          <a:p>
            <a:pPr lvl="1"/>
            <a:r>
              <a:rPr lang="en-GB" sz="2800" dirty="0"/>
              <a:t>Headache, palpitation, dizziness, irritability</a:t>
            </a:r>
          </a:p>
          <a:p>
            <a:pPr lvl="1"/>
            <a:r>
              <a:rPr lang="en-GB" sz="2800" dirty="0"/>
              <a:t>Alopecia</a:t>
            </a:r>
          </a:p>
          <a:p>
            <a:pPr lvl="1"/>
            <a:r>
              <a:rPr lang="en-GB" sz="2800" dirty="0"/>
              <a:t>Angular </a:t>
            </a:r>
            <a:r>
              <a:rPr lang="en-GB" sz="2800" dirty="0" err="1"/>
              <a:t>chelitis</a:t>
            </a:r>
            <a:endParaRPr lang="en-GB" sz="2800" dirty="0"/>
          </a:p>
          <a:p>
            <a:pPr lvl="1"/>
            <a:r>
              <a:rPr lang="en-GB" sz="2800" dirty="0"/>
              <a:t>Atrophic glossitis.</a:t>
            </a:r>
          </a:p>
          <a:p>
            <a:pPr lvl="1"/>
            <a:r>
              <a:rPr lang="en-GB" sz="2800" dirty="0" err="1"/>
              <a:t>Koilonychia</a:t>
            </a:r>
            <a:endParaRPr lang="en-GB" sz="2800" dirty="0"/>
          </a:p>
          <a:p>
            <a:pPr lvl="1"/>
            <a:r>
              <a:rPr lang="en-GB" sz="2800" dirty="0"/>
              <a:t>Pica &amp; </a:t>
            </a:r>
            <a:r>
              <a:rPr lang="en-GB" sz="2800" dirty="0" err="1"/>
              <a:t>Phagophagia</a:t>
            </a:r>
            <a:endParaRPr lang="en-GB" sz="2800" dirty="0"/>
          </a:p>
        </p:txBody>
      </p:sp>
    </p:spTree>
    <p:extLst>
      <p:ext uri="{BB962C8B-B14F-4D97-AF65-F5344CB8AC3E}">
        <p14:creationId xmlns:p14="http://schemas.microsoft.com/office/powerpoint/2010/main" val="234282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lvl="1">
              <a:lnSpc>
                <a:spcPct val="150000"/>
              </a:lnSpc>
            </a:pPr>
            <a:r>
              <a:rPr lang="en-GB" sz="2800" dirty="0"/>
              <a:t>Hepatomegaly</a:t>
            </a:r>
          </a:p>
          <a:p>
            <a:pPr lvl="1">
              <a:lnSpc>
                <a:spcPct val="150000"/>
              </a:lnSpc>
            </a:pPr>
            <a:r>
              <a:rPr lang="en-GB" sz="2800" dirty="0"/>
              <a:t>Splenomegaly</a:t>
            </a:r>
          </a:p>
          <a:p>
            <a:pPr lvl="1">
              <a:lnSpc>
                <a:spcPct val="150000"/>
              </a:lnSpc>
            </a:pPr>
            <a:r>
              <a:rPr lang="en-GB" sz="2800" dirty="0" err="1"/>
              <a:t>Edema</a:t>
            </a:r>
            <a:endParaRPr lang="en-GB" sz="2800" dirty="0"/>
          </a:p>
          <a:p>
            <a:pPr lvl="1">
              <a:lnSpc>
                <a:spcPct val="150000"/>
              </a:lnSpc>
            </a:pPr>
            <a:r>
              <a:rPr lang="en-GB" sz="2800" dirty="0"/>
              <a:t>Look for CCF- tachycardia, raised JVP and fine </a:t>
            </a:r>
            <a:r>
              <a:rPr lang="en-GB" sz="2800" dirty="0" err="1"/>
              <a:t>crepitations</a:t>
            </a:r>
            <a:r>
              <a:rPr lang="en-GB" sz="2800" dirty="0"/>
              <a:t> in the lung base</a:t>
            </a:r>
          </a:p>
        </p:txBody>
      </p:sp>
    </p:spTree>
    <p:extLst>
      <p:ext uri="{BB962C8B-B14F-4D97-AF65-F5344CB8AC3E}">
        <p14:creationId xmlns:p14="http://schemas.microsoft.com/office/powerpoint/2010/main" val="404880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150000"/>
              </a:lnSpc>
            </a:pPr>
            <a:r>
              <a:rPr lang="en-GB" dirty="0"/>
              <a:t>Family history –Anaemia ,Thalassemia &amp; Sickle cell anaemia.</a:t>
            </a:r>
          </a:p>
          <a:p>
            <a:pPr>
              <a:lnSpc>
                <a:spcPct val="150000"/>
              </a:lnSpc>
            </a:pPr>
            <a:r>
              <a:rPr lang="en-GB" dirty="0"/>
              <a:t>Suspect Sickle cell anaemia in Tribal &amp; certain geographical areas.</a:t>
            </a:r>
          </a:p>
        </p:txBody>
      </p:sp>
    </p:spTree>
    <p:extLst>
      <p:ext uri="{BB962C8B-B14F-4D97-AF65-F5344CB8AC3E}">
        <p14:creationId xmlns:p14="http://schemas.microsoft.com/office/powerpoint/2010/main" val="205054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329" y="309282"/>
            <a:ext cx="10515600" cy="1411941"/>
          </a:xfrm>
        </p:spPr>
        <p:txBody>
          <a:bodyPr/>
          <a:lstStyle/>
          <a:p>
            <a:r>
              <a:rPr lang="en-GB" b="1" dirty="0">
                <a:solidFill>
                  <a:schemeClr val="accent1"/>
                </a:solidFill>
              </a:rPr>
              <a:t>INVESTIGATIONS</a:t>
            </a:r>
          </a:p>
        </p:txBody>
      </p:sp>
      <p:sp>
        <p:nvSpPr>
          <p:cNvPr id="3" name="Content Placeholder 2"/>
          <p:cNvSpPr>
            <a:spLocks noGrp="1"/>
          </p:cNvSpPr>
          <p:nvPr>
            <p:ph idx="1"/>
          </p:nvPr>
        </p:nvSpPr>
        <p:spPr>
          <a:xfrm>
            <a:off x="838200" y="2030506"/>
            <a:ext cx="10515600" cy="4146457"/>
          </a:xfrm>
        </p:spPr>
        <p:txBody>
          <a:bodyPr>
            <a:normAutofit lnSpcReduction="10000"/>
          </a:bodyPr>
          <a:lstStyle/>
          <a:p>
            <a:pPr>
              <a:lnSpc>
                <a:spcPct val="150000"/>
              </a:lnSpc>
            </a:pPr>
            <a:r>
              <a:rPr lang="en-GB" dirty="0">
                <a:solidFill>
                  <a:srgbClr val="FF0000"/>
                </a:solidFill>
              </a:rPr>
              <a:t>Routine Hb estimation</a:t>
            </a:r>
            <a:r>
              <a:rPr lang="en-GB" dirty="0"/>
              <a:t> in pregnancy-Booking visit,2nd &amp; 3</a:t>
            </a:r>
            <a:r>
              <a:rPr lang="en-GB" baseline="30000" dirty="0"/>
              <a:t>rd</a:t>
            </a:r>
            <a:r>
              <a:rPr lang="en-GB" dirty="0"/>
              <a:t> Trimester MOH &amp; Family Welfare G.O.I –  14-16,    20-24,    26-30,   30-34 Wks.</a:t>
            </a:r>
          </a:p>
          <a:p>
            <a:pPr>
              <a:lnSpc>
                <a:spcPct val="150000"/>
              </a:lnSpc>
            </a:pPr>
            <a:r>
              <a:rPr lang="en-GB" dirty="0"/>
              <a:t>Complete Blood Count</a:t>
            </a:r>
          </a:p>
          <a:p>
            <a:pPr>
              <a:lnSpc>
                <a:spcPct val="150000"/>
              </a:lnSpc>
            </a:pPr>
            <a:r>
              <a:rPr lang="en-GB" dirty="0"/>
              <a:t>Peripheral smear -  microcytic hypochromic red cells &amp;characteristic pencil cells.</a:t>
            </a:r>
          </a:p>
          <a:p>
            <a:pPr>
              <a:lnSpc>
                <a:spcPct val="150000"/>
              </a:lnSpc>
            </a:pPr>
            <a:r>
              <a:rPr lang="en-GB" dirty="0"/>
              <a:t>Red cell Indices- MCV,MCH,MCHC,RDW</a:t>
            </a:r>
          </a:p>
          <a:p>
            <a:endParaRPr lang="en-GB" dirty="0"/>
          </a:p>
        </p:txBody>
      </p:sp>
    </p:spTree>
    <p:extLst>
      <p:ext uri="{BB962C8B-B14F-4D97-AF65-F5344CB8AC3E}">
        <p14:creationId xmlns:p14="http://schemas.microsoft.com/office/powerpoint/2010/main" val="792258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1175</TotalTime>
  <Words>2140</Words>
  <Application>Microsoft Office PowerPoint</Application>
  <PresentationFormat>Widescreen</PresentationFormat>
  <Paragraphs>356</Paragraphs>
  <Slides>47</Slides>
  <Notes>0</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Office Theme</vt:lpstr>
      <vt:lpstr>Retrospect</vt:lpstr>
      <vt:lpstr>Anaemia in Pregnancy</vt:lpstr>
      <vt:lpstr>Introduction </vt:lpstr>
      <vt:lpstr>PowerPoint Presentation</vt:lpstr>
      <vt:lpstr>ICMR classification</vt:lpstr>
      <vt:lpstr>RCOG 2017  Review</vt:lpstr>
      <vt:lpstr>Diagnosis </vt:lpstr>
      <vt:lpstr>PowerPoint Presentation</vt:lpstr>
      <vt:lpstr>PowerPoint Presentation</vt:lpstr>
      <vt:lpstr>INVESTIGATIONS</vt:lpstr>
      <vt:lpstr>Continued…</vt:lpstr>
      <vt:lpstr>Other tests…..</vt:lpstr>
      <vt:lpstr>PowerPoint Presentation</vt:lpstr>
      <vt:lpstr>Serum Ferritin</vt:lpstr>
      <vt:lpstr>Chronology changes to laboratory investigations in iron deficiency.  RCOG,2017.</vt:lpstr>
      <vt:lpstr>Biochemical tests for diagnosis of Anaemia</vt:lpstr>
      <vt:lpstr>Diagnosis of IDA.</vt:lpstr>
      <vt:lpstr>Management</vt:lpstr>
      <vt:lpstr>Trial of Iron Therapy.</vt:lpstr>
      <vt:lpstr>Iron therapy</vt:lpstr>
      <vt:lpstr>PowerPoint Presentation</vt:lpstr>
      <vt:lpstr>MoHFW recommendations</vt:lpstr>
      <vt:lpstr>Indications for parenteral Iron</vt:lpstr>
      <vt:lpstr>RCOG 2017 Review</vt:lpstr>
      <vt:lpstr>Contra Indication to Parenteral Iron</vt:lpstr>
      <vt:lpstr>GANZONI’S EQUATION</vt:lpstr>
      <vt:lpstr>Preparations of Parenteral Iron</vt:lpstr>
      <vt:lpstr>PowerPoint Presentation</vt:lpstr>
      <vt:lpstr>Recombinant Human Erythropoietin</vt:lpstr>
      <vt:lpstr>Haemoglobin Estimation During Pregnancy MoHFW - 2018</vt:lpstr>
      <vt:lpstr>Guideline for Management of Maternal Anaemia- MoHFW-2018</vt:lpstr>
      <vt:lpstr>PowerPoint Presentation</vt:lpstr>
      <vt:lpstr>PowerPoint Presentation</vt:lpstr>
      <vt:lpstr>PowerPoint Presentation</vt:lpstr>
      <vt:lpstr>PowerPoint Presentation</vt:lpstr>
      <vt:lpstr>PowerPoint Presentation</vt:lpstr>
      <vt:lpstr>Indication for packed red cell transfusion in pregnancy---FOGSI-2016.</vt:lpstr>
      <vt:lpstr>PowerPoint Presentation</vt:lpstr>
      <vt:lpstr>Indian J. Haematology Blood Transfusion June 2018</vt:lpstr>
      <vt:lpstr>Continued…</vt:lpstr>
      <vt:lpstr>Intrapartum Management of Severe Anaemia</vt:lpstr>
      <vt:lpstr>Puerperium</vt:lpstr>
      <vt:lpstr>PowerPoint Presentation</vt:lpstr>
      <vt:lpstr>PowerPoint Presentation</vt:lpstr>
      <vt:lpstr>PowerPoint Presentation</vt:lpstr>
      <vt:lpstr>Treatment outcomes—WHO (2) </vt:lpstr>
      <vt:lpstr>PowerPoint Presentation</vt:lpstr>
      <vt:lpstr>References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Anemia in pregnancy</dc:title>
  <dc:creator>Dr.AnjaliDevi.B</dc:creator>
  <cp:lastModifiedBy>sija chandran</cp:lastModifiedBy>
  <cp:revision>115</cp:revision>
  <dcterms:created xsi:type="dcterms:W3CDTF">2019-08-01T12:10:02Z</dcterms:created>
  <dcterms:modified xsi:type="dcterms:W3CDTF">2022-05-23T09:48:21Z</dcterms:modified>
</cp:coreProperties>
</file>