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9" r:id="rId13"/>
    <p:sldId id="270" r:id="rId14"/>
    <p:sldId id="271" r:id="rId15"/>
    <p:sldId id="268" r:id="rId16"/>
    <p:sldId id="267" r:id="rId17"/>
    <p:sldId id="272" r:id="rId18"/>
    <p:sldId id="294" r:id="rId19"/>
    <p:sldId id="273" r:id="rId20"/>
    <p:sldId id="274" r:id="rId21"/>
    <p:sldId id="275" r:id="rId22"/>
    <p:sldId id="276" r:id="rId23"/>
    <p:sldId id="277" r:id="rId24"/>
    <p:sldId id="293" r:id="rId25"/>
    <p:sldId id="278" r:id="rId26"/>
    <p:sldId id="279" r:id="rId27"/>
    <p:sldId id="290" r:id="rId28"/>
    <p:sldId id="280" r:id="rId29"/>
    <p:sldId id="289" r:id="rId30"/>
    <p:sldId id="281" r:id="rId31"/>
    <p:sldId id="282" r:id="rId32"/>
    <p:sldId id="283" r:id="rId33"/>
    <p:sldId id="291" r:id="rId34"/>
    <p:sldId id="284" r:id="rId35"/>
    <p:sldId id="292" r:id="rId36"/>
    <p:sldId id="285" r:id="rId37"/>
    <p:sldId id="286" r:id="rId38"/>
    <p:sldId id="287" r:id="rId39"/>
    <p:sldId id="288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slide" Target="slides/slide38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viewProps" Target="view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4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424C1-931A-408F-9994-6CD3E18F119D}" type="datetimeFigureOut">
              <a:rPr lang="en-US" smtClean="0"/>
              <a:pPr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BE2BA-A1A7-46B3-8483-ED7E721510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424C1-931A-408F-9994-6CD3E18F119D}" type="datetimeFigureOut">
              <a:rPr lang="en-US" smtClean="0"/>
              <a:pPr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BE2BA-A1A7-46B3-8483-ED7E721510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424C1-931A-408F-9994-6CD3E18F119D}" type="datetimeFigureOut">
              <a:rPr lang="en-US" smtClean="0"/>
              <a:pPr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BE2BA-A1A7-46B3-8483-ED7E721510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424C1-931A-408F-9994-6CD3E18F119D}" type="datetimeFigureOut">
              <a:rPr lang="en-US" smtClean="0"/>
              <a:pPr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BE2BA-A1A7-46B3-8483-ED7E721510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424C1-931A-408F-9994-6CD3E18F119D}" type="datetimeFigureOut">
              <a:rPr lang="en-US" smtClean="0"/>
              <a:pPr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BE2BA-A1A7-46B3-8483-ED7E721510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424C1-931A-408F-9994-6CD3E18F119D}" type="datetimeFigureOut">
              <a:rPr lang="en-US" smtClean="0"/>
              <a:pPr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BE2BA-A1A7-46B3-8483-ED7E721510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424C1-931A-408F-9994-6CD3E18F119D}" type="datetimeFigureOut">
              <a:rPr lang="en-US" smtClean="0"/>
              <a:pPr/>
              <a:t>5/31/2022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BE2BA-A1A7-46B3-8483-ED7E721510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424C1-931A-408F-9994-6CD3E18F119D}" type="datetimeFigureOut">
              <a:rPr lang="en-US" smtClean="0"/>
              <a:pPr/>
              <a:t>5/31/2022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BE2BA-A1A7-46B3-8483-ED7E721510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424C1-931A-408F-9994-6CD3E18F119D}" type="datetimeFigureOut">
              <a:rPr lang="en-US" smtClean="0"/>
              <a:pPr/>
              <a:t>5/31/2022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BE2BA-A1A7-46B3-8483-ED7E721510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424C1-931A-408F-9994-6CD3E18F119D}" type="datetimeFigureOut">
              <a:rPr lang="en-US" smtClean="0"/>
              <a:pPr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BE2BA-A1A7-46B3-8483-ED7E721510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424C1-931A-408F-9994-6CD3E18F119D}" type="datetimeFigureOut">
              <a:rPr lang="en-US" smtClean="0"/>
              <a:pPr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BE2BA-A1A7-46B3-8483-ED7E721510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424C1-931A-408F-9994-6CD3E18F119D}" type="datetimeFigureOut">
              <a:rPr lang="en-US" smtClean="0"/>
              <a:pPr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BE2BA-A1A7-46B3-8483-ED7E721510D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MALIGNANT EPITHELIAL  OVARIAN TUMOURS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Dr NIMMY .P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Classification of </a:t>
            </a:r>
            <a:r>
              <a:rPr lang="en-US" dirty="0" err="1">
                <a:solidFill>
                  <a:schemeClr val="tx2"/>
                </a:solidFill>
              </a:rPr>
              <a:t>epi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ov</a:t>
            </a:r>
            <a:r>
              <a:rPr lang="en-US" dirty="0">
                <a:solidFill>
                  <a:schemeClr val="tx2"/>
                </a:solidFill>
              </a:rPr>
              <a:t> 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86740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tx2"/>
                </a:solidFill>
              </a:rPr>
              <a:t>Serous </a:t>
            </a:r>
            <a:r>
              <a:rPr lang="en-US" dirty="0" err="1">
                <a:solidFill>
                  <a:schemeClr val="tx2"/>
                </a:solidFill>
              </a:rPr>
              <a:t>adenocarcinoma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 err="1">
                <a:solidFill>
                  <a:schemeClr val="tx2"/>
                </a:solidFill>
              </a:rPr>
              <a:t>Mucinous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trs</a:t>
            </a:r>
            <a:r>
              <a:rPr lang="en-US" dirty="0">
                <a:solidFill>
                  <a:schemeClr val="tx2"/>
                </a:solidFill>
              </a:rPr>
              <a:t>- </a:t>
            </a:r>
          </a:p>
          <a:p>
            <a:pPr lvl="1"/>
            <a:r>
              <a:rPr lang="en-US" dirty="0" err="1">
                <a:solidFill>
                  <a:schemeClr val="tx2"/>
                </a:solidFill>
              </a:rPr>
              <a:t>adeno</a:t>
            </a:r>
            <a:r>
              <a:rPr lang="en-US" dirty="0">
                <a:solidFill>
                  <a:schemeClr val="tx2"/>
                </a:solidFill>
              </a:rPr>
              <a:t> Ca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pseudomyxoma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peritonei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 err="1">
                <a:solidFill>
                  <a:schemeClr val="tx2"/>
                </a:solidFill>
              </a:rPr>
              <a:t>Endometrioid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trs</a:t>
            </a:r>
            <a:r>
              <a:rPr lang="en-US" dirty="0">
                <a:solidFill>
                  <a:schemeClr val="tx2"/>
                </a:solidFill>
              </a:rPr>
              <a:t>- </a:t>
            </a:r>
          </a:p>
          <a:p>
            <a:pPr lvl="1"/>
            <a:r>
              <a:rPr lang="en-US" dirty="0" err="1">
                <a:solidFill>
                  <a:schemeClr val="tx2"/>
                </a:solidFill>
              </a:rPr>
              <a:t>adeno</a:t>
            </a:r>
            <a:r>
              <a:rPr lang="en-US" dirty="0">
                <a:solidFill>
                  <a:schemeClr val="tx2"/>
                </a:solidFill>
              </a:rPr>
              <a:t> Ca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Malignant mixed </a:t>
            </a:r>
            <a:r>
              <a:rPr lang="en-US" dirty="0" err="1">
                <a:solidFill>
                  <a:schemeClr val="tx2"/>
                </a:solidFill>
              </a:rPr>
              <a:t>Mullerian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tr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Clear cell </a:t>
            </a:r>
            <a:r>
              <a:rPr lang="en-US" dirty="0" err="1">
                <a:solidFill>
                  <a:schemeClr val="tx2"/>
                </a:solidFill>
              </a:rPr>
              <a:t>adeno</a:t>
            </a:r>
            <a:r>
              <a:rPr lang="en-US" dirty="0">
                <a:solidFill>
                  <a:schemeClr val="tx2"/>
                </a:solidFill>
              </a:rPr>
              <a:t> Ca</a:t>
            </a:r>
          </a:p>
          <a:p>
            <a:r>
              <a:rPr lang="en-US" dirty="0">
                <a:solidFill>
                  <a:schemeClr val="tx2"/>
                </a:solidFill>
              </a:rPr>
              <a:t>Transitional cell </a:t>
            </a:r>
            <a:r>
              <a:rPr lang="en-US" dirty="0" err="1">
                <a:solidFill>
                  <a:schemeClr val="tx2"/>
                </a:solidFill>
              </a:rPr>
              <a:t>tumours</a:t>
            </a:r>
            <a:r>
              <a:rPr lang="en-US" dirty="0">
                <a:solidFill>
                  <a:schemeClr val="tx2"/>
                </a:solidFill>
              </a:rPr>
              <a:t>- 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malignant Brenner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Transitional </a:t>
            </a:r>
            <a:r>
              <a:rPr lang="en-US" dirty="0" err="1">
                <a:solidFill>
                  <a:schemeClr val="tx2"/>
                </a:solidFill>
              </a:rPr>
              <a:t>cellCa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Rare </a:t>
            </a:r>
            <a:r>
              <a:rPr lang="en-US" dirty="0" err="1">
                <a:solidFill>
                  <a:schemeClr val="tx2"/>
                </a:solidFill>
              </a:rPr>
              <a:t>trs</a:t>
            </a:r>
            <a:r>
              <a:rPr lang="en-US" dirty="0">
                <a:solidFill>
                  <a:schemeClr val="tx2"/>
                </a:solidFill>
              </a:rPr>
              <a:t>- 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mixed Ca,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sq cell ca, small cell ca, </a:t>
            </a:r>
            <a:r>
              <a:rPr lang="en-US" dirty="0" err="1">
                <a:solidFill>
                  <a:schemeClr val="tx2"/>
                </a:solidFill>
              </a:rPr>
              <a:t>undiff</a:t>
            </a:r>
            <a:r>
              <a:rPr lang="en-US" dirty="0">
                <a:solidFill>
                  <a:schemeClr val="tx2"/>
                </a:solidFill>
              </a:rPr>
              <a:t> ca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Pathology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7467600" cy="54102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2"/>
                </a:solidFill>
              </a:rPr>
              <a:t>Vary in size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Solid or varying consistency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Papillary excrescences inside and on the capsule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Highly vascular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 err="1">
                <a:solidFill>
                  <a:schemeClr val="tx2"/>
                </a:solidFill>
              </a:rPr>
              <a:t>Haemorrhage</a:t>
            </a:r>
            <a:r>
              <a:rPr lang="en-US" dirty="0">
                <a:solidFill>
                  <a:schemeClr val="tx2"/>
                </a:solidFill>
              </a:rPr>
              <a:t> and necrosis common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3400" y="379009"/>
          <a:ext cx="8458200" cy="5869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4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61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29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6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CELLULAR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</a:rPr>
                        <a:t> TYPE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OTHER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7783">
                <a:tc>
                  <a:txBody>
                    <a:bodyPr/>
                    <a:lstStyle/>
                    <a:p>
                      <a:endParaRPr lang="en-US" b="1" dirty="0"/>
                    </a:p>
                    <a:p>
                      <a:r>
                        <a:rPr lang="en-US" b="1" dirty="0"/>
                        <a:t>SEROUS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  <a:p>
                      <a:r>
                        <a:rPr lang="en-US" b="1" dirty="0"/>
                        <a:t>FALLOPIAN TUBE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  <a:p>
                      <a:r>
                        <a:rPr lang="en-US" b="1" dirty="0"/>
                        <a:t>PSAMMOMA BODIES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  <a:p>
                      <a:r>
                        <a:rPr lang="en-US" b="1" dirty="0"/>
                        <a:t>80%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2847">
                <a:tc>
                  <a:txBody>
                    <a:bodyPr/>
                    <a:lstStyle/>
                    <a:p>
                      <a:endParaRPr lang="en-US" b="1" dirty="0"/>
                    </a:p>
                    <a:p>
                      <a:r>
                        <a:rPr lang="en-US" b="1" dirty="0"/>
                        <a:t>MUCINOUS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  <a:p>
                      <a:r>
                        <a:rPr lang="en-US" b="1" dirty="0"/>
                        <a:t>ENDOCERVICAL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  <a:p>
                      <a:r>
                        <a:rPr lang="en-US" b="1" dirty="0"/>
                        <a:t>MUCIN SECRETING CELLS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  <a:p>
                      <a:r>
                        <a:rPr lang="en-US" b="1" dirty="0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1515">
                <a:tc>
                  <a:txBody>
                    <a:bodyPr/>
                    <a:lstStyle/>
                    <a:p>
                      <a:endParaRPr lang="en-US" b="1" dirty="0"/>
                    </a:p>
                    <a:p>
                      <a:r>
                        <a:rPr lang="en-US" b="1" dirty="0"/>
                        <a:t>ENDOMETRIOID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  <a:p>
                      <a:r>
                        <a:rPr lang="en-US" b="1" dirty="0"/>
                        <a:t>ENDOMETRIAL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  <a:p>
                      <a:r>
                        <a:rPr lang="en-US" b="1" dirty="0"/>
                        <a:t>WELL DIFFERENTIATED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  <a:p>
                      <a:r>
                        <a:rPr lang="en-US" b="1" dirty="0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32847">
                <a:tc>
                  <a:txBody>
                    <a:bodyPr/>
                    <a:lstStyle/>
                    <a:p>
                      <a:endParaRPr lang="en-US" b="1" dirty="0"/>
                    </a:p>
                    <a:p>
                      <a:r>
                        <a:rPr lang="en-US" b="1" dirty="0"/>
                        <a:t>CLEAR 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  <a:p>
                      <a:r>
                        <a:rPr lang="en-US" b="1" dirty="0"/>
                        <a:t>MULLERIAN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  <a:p>
                      <a:r>
                        <a:rPr lang="en-US" b="1" dirty="0"/>
                        <a:t>CLEAR AND HOB NAIL CELLS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  <a:p>
                      <a:r>
                        <a:rPr lang="en-US" b="1" dirty="0"/>
                        <a:t>&lt;1%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67200">
                <a:tc>
                  <a:txBody>
                    <a:bodyPr/>
                    <a:lstStyle/>
                    <a:p>
                      <a:endParaRPr lang="en-US" b="1" dirty="0"/>
                    </a:p>
                    <a:p>
                      <a:r>
                        <a:rPr lang="en-US" b="1" dirty="0"/>
                        <a:t>TRANSITIONAL 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  <a:p>
                      <a:r>
                        <a:rPr lang="en-US" b="1" dirty="0"/>
                        <a:t>TRANSITIONAL 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  <a:p>
                      <a:r>
                        <a:rPr lang="en-US" b="1" dirty="0"/>
                        <a:t>DENSE, ABUNDANT STROMA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  <a:p>
                      <a:r>
                        <a:rPr lang="en-US" b="1" dirty="0"/>
                        <a:t>&lt;1%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Borderline epithelial </a:t>
            </a:r>
            <a:r>
              <a:rPr lang="en-US" dirty="0" err="1">
                <a:solidFill>
                  <a:schemeClr val="tx2"/>
                </a:solidFill>
              </a:rPr>
              <a:t>trs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/>
          <a:lstStyle/>
          <a:p>
            <a:r>
              <a:rPr lang="en-US" dirty="0" err="1">
                <a:solidFill>
                  <a:schemeClr val="tx2"/>
                </a:solidFill>
              </a:rPr>
              <a:t>Trs</a:t>
            </a:r>
            <a:r>
              <a:rPr lang="en-US" dirty="0">
                <a:solidFill>
                  <a:schemeClr val="tx2"/>
                </a:solidFill>
              </a:rPr>
              <a:t> of Low Malignant Potential (LMP)</a:t>
            </a:r>
          </a:p>
          <a:p>
            <a:r>
              <a:rPr lang="en-US" dirty="0">
                <a:solidFill>
                  <a:schemeClr val="tx2"/>
                </a:solidFill>
              </a:rPr>
              <a:t>10- 15%of epithelial </a:t>
            </a:r>
            <a:r>
              <a:rPr lang="en-US" dirty="0" err="1">
                <a:solidFill>
                  <a:schemeClr val="tx2"/>
                </a:solidFill>
              </a:rPr>
              <a:t>trs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Cellular features of malignancy+</a:t>
            </a:r>
          </a:p>
          <a:p>
            <a:r>
              <a:rPr lang="en-US" dirty="0">
                <a:solidFill>
                  <a:schemeClr val="tx2"/>
                </a:solidFill>
              </a:rPr>
              <a:t>No </a:t>
            </a:r>
            <a:r>
              <a:rPr lang="en-US" dirty="0" err="1">
                <a:solidFill>
                  <a:schemeClr val="tx2"/>
                </a:solidFill>
              </a:rPr>
              <a:t>stromal</a:t>
            </a:r>
            <a:r>
              <a:rPr lang="en-US" dirty="0">
                <a:solidFill>
                  <a:schemeClr val="tx2"/>
                </a:solidFill>
              </a:rPr>
              <a:t> invasion</a:t>
            </a:r>
          </a:p>
          <a:p>
            <a:r>
              <a:rPr lang="en-US" dirty="0">
                <a:solidFill>
                  <a:schemeClr val="tx2"/>
                </a:solidFill>
              </a:rPr>
              <a:t>Most often serous or </a:t>
            </a:r>
            <a:r>
              <a:rPr lang="en-US" dirty="0" err="1">
                <a:solidFill>
                  <a:schemeClr val="tx2"/>
                </a:solidFill>
              </a:rPr>
              <a:t>mucinous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 err="1">
                <a:solidFill>
                  <a:schemeClr val="tx2"/>
                </a:solidFill>
              </a:rPr>
              <a:t>Pseudomyxoma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peritonei</a:t>
            </a:r>
            <a:r>
              <a:rPr lang="en-US" dirty="0">
                <a:solidFill>
                  <a:schemeClr val="tx2"/>
                </a:solidFill>
              </a:rPr>
              <a:t> in </a:t>
            </a:r>
            <a:r>
              <a:rPr lang="en-US" dirty="0" err="1">
                <a:solidFill>
                  <a:schemeClr val="tx2"/>
                </a:solidFill>
              </a:rPr>
              <a:t>mucinous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trs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Mets can be borderline or invasive</a:t>
            </a:r>
          </a:p>
          <a:p>
            <a:r>
              <a:rPr lang="en-US" dirty="0">
                <a:solidFill>
                  <a:schemeClr val="tx2"/>
                </a:solidFill>
              </a:rPr>
              <a:t>Well differentiated, moderately diff, poorly diff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Secondary </a:t>
            </a:r>
            <a:r>
              <a:rPr lang="en-US" dirty="0" err="1">
                <a:solidFill>
                  <a:schemeClr val="tx2"/>
                </a:solidFill>
              </a:rPr>
              <a:t>trs</a:t>
            </a:r>
            <a:r>
              <a:rPr lang="en-US" dirty="0">
                <a:solidFill>
                  <a:schemeClr val="tx2"/>
                </a:solidFill>
              </a:rPr>
              <a:t> of ovary- </a:t>
            </a:r>
            <a:r>
              <a:rPr lang="en-US" dirty="0" err="1">
                <a:solidFill>
                  <a:schemeClr val="tx2"/>
                </a:solidFill>
              </a:rPr>
              <a:t>Krukenberg’s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tr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Primary maybe breast or GI Ca</a:t>
            </a:r>
          </a:p>
          <a:p>
            <a:r>
              <a:rPr lang="en-US" dirty="0">
                <a:solidFill>
                  <a:schemeClr val="tx2"/>
                </a:solidFill>
              </a:rPr>
              <a:t>Spread by </a:t>
            </a:r>
            <a:r>
              <a:rPr lang="en-US" dirty="0" err="1">
                <a:solidFill>
                  <a:schemeClr val="tx2"/>
                </a:solidFill>
              </a:rPr>
              <a:t>transcoelomic</a:t>
            </a:r>
            <a:r>
              <a:rPr lang="en-US" dirty="0">
                <a:solidFill>
                  <a:schemeClr val="tx2"/>
                </a:solidFill>
              </a:rPr>
              <a:t> or </a:t>
            </a:r>
            <a:r>
              <a:rPr lang="en-US" dirty="0" err="1">
                <a:solidFill>
                  <a:schemeClr val="tx2"/>
                </a:solidFill>
              </a:rPr>
              <a:t>hematogenous</a:t>
            </a:r>
            <a:r>
              <a:rPr lang="en-US" dirty="0">
                <a:solidFill>
                  <a:schemeClr val="tx2"/>
                </a:solidFill>
              </a:rPr>
              <a:t> route</a:t>
            </a:r>
          </a:p>
          <a:p>
            <a:r>
              <a:rPr lang="en-US" dirty="0">
                <a:solidFill>
                  <a:schemeClr val="tx2"/>
                </a:solidFill>
              </a:rPr>
              <a:t>B/L solid </a:t>
            </a:r>
            <a:r>
              <a:rPr lang="en-US" dirty="0" err="1">
                <a:solidFill>
                  <a:schemeClr val="tx2"/>
                </a:solidFill>
              </a:rPr>
              <a:t>trs</a:t>
            </a:r>
            <a:r>
              <a:rPr lang="en-US" dirty="0">
                <a:solidFill>
                  <a:schemeClr val="tx2"/>
                </a:solidFill>
              </a:rPr>
              <a:t>, mobile, maintain shape of ovary,  </a:t>
            </a:r>
            <a:r>
              <a:rPr lang="en-US" dirty="0" err="1">
                <a:solidFill>
                  <a:schemeClr val="tx2"/>
                </a:solidFill>
              </a:rPr>
              <a:t>bosselated</a:t>
            </a:r>
            <a:r>
              <a:rPr lang="en-US" dirty="0">
                <a:solidFill>
                  <a:schemeClr val="tx2"/>
                </a:solidFill>
              </a:rPr>
              <a:t> surface</a:t>
            </a:r>
          </a:p>
          <a:p>
            <a:r>
              <a:rPr lang="en-US" dirty="0">
                <a:solidFill>
                  <a:schemeClr val="tx2"/>
                </a:solidFill>
              </a:rPr>
              <a:t>Signet ring cells seen</a:t>
            </a:r>
          </a:p>
          <a:p>
            <a:r>
              <a:rPr lang="en-US" dirty="0">
                <a:solidFill>
                  <a:schemeClr val="tx2"/>
                </a:solidFill>
              </a:rPr>
              <a:t>Non </a:t>
            </a:r>
            <a:r>
              <a:rPr lang="en-US" dirty="0" err="1">
                <a:solidFill>
                  <a:schemeClr val="tx2"/>
                </a:solidFill>
              </a:rPr>
              <a:t>Krukenberg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secondaries</a:t>
            </a:r>
            <a:r>
              <a:rPr lang="en-US" dirty="0">
                <a:solidFill>
                  <a:schemeClr val="tx2"/>
                </a:solidFill>
              </a:rPr>
              <a:t> also occur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Primary peritoneal Ca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Resemble serous Ca Ovary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Clinical features , course and management similar to epithelial </a:t>
            </a:r>
            <a:r>
              <a:rPr lang="en-US" dirty="0" err="1">
                <a:solidFill>
                  <a:schemeClr val="tx2"/>
                </a:solidFill>
              </a:rPr>
              <a:t>ov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trs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Patterns of spread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8674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2"/>
                </a:solidFill>
              </a:rPr>
              <a:t>Trans </a:t>
            </a:r>
            <a:r>
              <a:rPr lang="en-US" dirty="0" err="1">
                <a:solidFill>
                  <a:schemeClr val="tx2"/>
                </a:solidFill>
              </a:rPr>
              <a:t>coelomic</a:t>
            </a:r>
            <a:endParaRPr lang="en-US" dirty="0">
              <a:solidFill>
                <a:schemeClr val="tx2"/>
              </a:solidFill>
            </a:endParaRPr>
          </a:p>
          <a:p>
            <a:pPr lvl="1"/>
            <a:r>
              <a:rPr lang="en-US" dirty="0" err="1">
                <a:solidFill>
                  <a:schemeClr val="tx2"/>
                </a:solidFill>
              </a:rPr>
              <a:t>Omentum</a:t>
            </a:r>
            <a:r>
              <a:rPr lang="en-US" dirty="0">
                <a:solidFill>
                  <a:schemeClr val="tx2"/>
                </a:solidFill>
              </a:rPr>
              <a:t>, 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surfaces of </a:t>
            </a:r>
            <a:r>
              <a:rPr lang="en-US" dirty="0" err="1">
                <a:solidFill>
                  <a:schemeClr val="tx2"/>
                </a:solidFill>
              </a:rPr>
              <a:t>abd</a:t>
            </a:r>
            <a:r>
              <a:rPr lang="en-US" dirty="0">
                <a:solidFill>
                  <a:schemeClr val="tx2"/>
                </a:solidFill>
              </a:rPr>
              <a:t> organs,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 diaphragm under surface, 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peritoneal surfaces</a:t>
            </a:r>
          </a:p>
          <a:p>
            <a:r>
              <a:rPr lang="en-US" dirty="0">
                <a:solidFill>
                  <a:schemeClr val="tx2"/>
                </a:solidFill>
              </a:rPr>
              <a:t>Lymphatic- </a:t>
            </a:r>
          </a:p>
          <a:p>
            <a:pPr lvl="1"/>
            <a:r>
              <a:rPr lang="en-US" dirty="0" err="1">
                <a:solidFill>
                  <a:schemeClr val="tx2"/>
                </a:solidFill>
              </a:rPr>
              <a:t>para</a:t>
            </a:r>
            <a:r>
              <a:rPr lang="en-US" dirty="0">
                <a:solidFill>
                  <a:schemeClr val="tx2"/>
                </a:solidFill>
              </a:rPr>
              <a:t> aortic and pelvic nodes</a:t>
            </a:r>
          </a:p>
          <a:p>
            <a:r>
              <a:rPr lang="en-US" dirty="0">
                <a:solidFill>
                  <a:schemeClr val="tx2"/>
                </a:solidFill>
              </a:rPr>
              <a:t>Direct spread- 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uterus, tubes, </a:t>
            </a:r>
            <a:r>
              <a:rPr lang="en-US" dirty="0" err="1">
                <a:solidFill>
                  <a:schemeClr val="tx2"/>
                </a:solidFill>
              </a:rPr>
              <a:t>rectosigmoid</a:t>
            </a:r>
            <a:r>
              <a:rPr lang="en-US" dirty="0">
                <a:solidFill>
                  <a:schemeClr val="tx2"/>
                </a:solidFill>
              </a:rPr>
              <a:t>, pelvis</a:t>
            </a:r>
          </a:p>
          <a:p>
            <a:r>
              <a:rPr lang="en-US" dirty="0" err="1">
                <a:solidFill>
                  <a:schemeClr val="tx2"/>
                </a:solidFill>
              </a:rPr>
              <a:t>Haematogenous</a:t>
            </a:r>
            <a:r>
              <a:rPr lang="en-US" dirty="0">
                <a:solidFill>
                  <a:schemeClr val="tx2"/>
                </a:solidFill>
              </a:rPr>
              <a:t>– 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liver, lung, brain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STAGING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752600"/>
            <a:ext cx="7924800" cy="4038600"/>
          </a:xfrm>
        </p:spPr>
        <p:txBody>
          <a:bodyPr>
            <a:normAutofit/>
          </a:bodyPr>
          <a:lstStyle/>
          <a:p>
            <a:endParaRPr lang="en-US" sz="2800" dirty="0">
              <a:solidFill>
                <a:schemeClr val="tx2"/>
              </a:solidFill>
            </a:endParaRPr>
          </a:p>
          <a:p>
            <a:r>
              <a:rPr lang="en-US" sz="2800" dirty="0">
                <a:solidFill>
                  <a:schemeClr val="tx2"/>
                </a:solidFill>
              </a:rPr>
              <a:t>Stage I   - Growth limited to ovaries</a:t>
            </a:r>
          </a:p>
          <a:p>
            <a:endParaRPr lang="en-US" sz="2800" dirty="0">
              <a:solidFill>
                <a:schemeClr val="tx2"/>
              </a:solidFill>
            </a:endParaRPr>
          </a:p>
          <a:p>
            <a:endParaRPr lang="en-US" sz="2800" dirty="0">
              <a:solidFill>
                <a:schemeClr val="tx2"/>
              </a:solidFill>
            </a:endParaRPr>
          </a:p>
          <a:p>
            <a:endParaRPr lang="en-US" sz="2800" dirty="0">
              <a:solidFill>
                <a:schemeClr val="tx2"/>
              </a:solidFill>
            </a:endParaRPr>
          </a:p>
          <a:p>
            <a:endParaRPr lang="en-US" sz="2800" dirty="0">
              <a:solidFill>
                <a:schemeClr val="tx2"/>
              </a:solidFill>
            </a:endParaRPr>
          </a:p>
          <a:p>
            <a:r>
              <a:rPr lang="en-US" sz="2800" dirty="0">
                <a:solidFill>
                  <a:schemeClr val="tx2"/>
                </a:solidFill>
              </a:rPr>
              <a:t>Stage II  - Growth involving one or both ovaries with pelvic extension</a:t>
            </a:r>
          </a:p>
          <a:p>
            <a:endParaRPr lang="en-US" sz="2800" dirty="0">
              <a:solidFill>
                <a:schemeClr val="tx2"/>
              </a:solidFill>
            </a:endParaRPr>
          </a:p>
          <a:p>
            <a:endParaRPr lang="en-US" sz="2800" dirty="0">
              <a:solidFill>
                <a:schemeClr val="tx2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248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Stage III  - </a:t>
            </a:r>
            <a:r>
              <a:rPr lang="en-US" dirty="0" err="1">
                <a:solidFill>
                  <a:schemeClr val="tx2"/>
                </a:solidFill>
              </a:rPr>
              <a:t>Tr</a:t>
            </a:r>
            <a:r>
              <a:rPr lang="en-US" dirty="0">
                <a:solidFill>
                  <a:schemeClr val="tx2"/>
                </a:solidFill>
              </a:rPr>
              <a:t> involving one or both </a:t>
            </a:r>
            <a:r>
              <a:rPr lang="en-US" dirty="0" err="1">
                <a:solidFill>
                  <a:schemeClr val="tx2"/>
                </a:solidFill>
              </a:rPr>
              <a:t>ov</a:t>
            </a:r>
            <a:r>
              <a:rPr lang="en-US" dirty="0">
                <a:solidFill>
                  <a:schemeClr val="tx2"/>
                </a:solidFill>
              </a:rPr>
              <a:t> with peritoneal implants outside the pelvis+/_ RP nodes, inguinal nodes; superficial liver </a:t>
            </a:r>
            <a:r>
              <a:rPr lang="en-US" dirty="0" err="1">
                <a:solidFill>
                  <a:schemeClr val="tx2"/>
                </a:solidFill>
              </a:rPr>
              <a:t>mets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 err="1">
                <a:solidFill>
                  <a:schemeClr val="tx2"/>
                </a:solidFill>
              </a:rPr>
              <a:t>histologically</a:t>
            </a:r>
            <a:r>
              <a:rPr lang="en-US" dirty="0">
                <a:solidFill>
                  <a:schemeClr val="tx2"/>
                </a:solidFill>
              </a:rPr>
              <a:t> proven </a:t>
            </a:r>
            <a:r>
              <a:rPr lang="en-US" dirty="0" err="1">
                <a:solidFill>
                  <a:schemeClr val="tx2"/>
                </a:solidFill>
              </a:rPr>
              <a:t>mets</a:t>
            </a:r>
            <a:r>
              <a:rPr lang="en-US" dirty="0">
                <a:solidFill>
                  <a:schemeClr val="tx2"/>
                </a:solidFill>
              </a:rPr>
              <a:t> to small bowel or </a:t>
            </a:r>
            <a:r>
              <a:rPr lang="en-US" dirty="0" err="1">
                <a:solidFill>
                  <a:schemeClr val="tx2"/>
                </a:solidFill>
              </a:rPr>
              <a:t>omentum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Stage IV  - </a:t>
            </a:r>
            <a:r>
              <a:rPr lang="en-US" dirty="0" err="1">
                <a:solidFill>
                  <a:schemeClr val="tx2"/>
                </a:solidFill>
              </a:rPr>
              <a:t>Tr</a:t>
            </a:r>
            <a:r>
              <a:rPr lang="en-US" dirty="0">
                <a:solidFill>
                  <a:schemeClr val="tx2"/>
                </a:solidFill>
              </a:rPr>
              <a:t> involving one or both </a:t>
            </a:r>
            <a:r>
              <a:rPr lang="en-US" dirty="0" err="1">
                <a:solidFill>
                  <a:schemeClr val="tx2"/>
                </a:solidFill>
              </a:rPr>
              <a:t>ov</a:t>
            </a:r>
            <a:r>
              <a:rPr lang="en-US" dirty="0">
                <a:solidFill>
                  <a:schemeClr val="tx2"/>
                </a:solidFill>
              </a:rPr>
              <a:t> with distant </a:t>
            </a:r>
            <a:r>
              <a:rPr lang="en-US" dirty="0" err="1">
                <a:solidFill>
                  <a:schemeClr val="tx2"/>
                </a:solidFill>
              </a:rPr>
              <a:t>mets</a:t>
            </a:r>
            <a:r>
              <a:rPr lang="en-US" dirty="0">
                <a:solidFill>
                  <a:schemeClr val="tx2"/>
                </a:solidFill>
              </a:rPr>
              <a:t>; </a:t>
            </a:r>
            <a:r>
              <a:rPr lang="en-US" dirty="0" err="1">
                <a:solidFill>
                  <a:schemeClr val="tx2"/>
                </a:solidFill>
              </a:rPr>
              <a:t>parenchymal</a:t>
            </a:r>
            <a:r>
              <a:rPr lang="en-US" dirty="0">
                <a:solidFill>
                  <a:schemeClr val="tx2"/>
                </a:solidFill>
              </a:rPr>
              <a:t> liver </a:t>
            </a:r>
            <a:r>
              <a:rPr lang="en-US" dirty="0" err="1">
                <a:solidFill>
                  <a:schemeClr val="tx2"/>
                </a:solidFill>
              </a:rPr>
              <a:t>mets</a:t>
            </a:r>
            <a:r>
              <a:rPr lang="en-US" dirty="0">
                <a:solidFill>
                  <a:schemeClr val="tx2"/>
                </a:solidFill>
              </a:rPr>
              <a:t>, pleural effusion with + </a:t>
            </a:r>
            <a:r>
              <a:rPr lang="en-US" dirty="0" err="1">
                <a:solidFill>
                  <a:schemeClr val="tx2"/>
                </a:solidFill>
              </a:rPr>
              <a:t>malig</a:t>
            </a:r>
            <a:r>
              <a:rPr lang="en-US" dirty="0">
                <a:solidFill>
                  <a:schemeClr val="tx2"/>
                </a:solidFill>
              </a:rPr>
              <a:t> cells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Clinical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Borderline </a:t>
            </a:r>
            <a:r>
              <a:rPr lang="en-US" b="1" dirty="0" err="1">
                <a:solidFill>
                  <a:schemeClr val="tx2"/>
                </a:solidFill>
              </a:rPr>
              <a:t>trs</a:t>
            </a:r>
            <a:endParaRPr lang="en-US" b="1" dirty="0">
              <a:solidFill>
                <a:schemeClr val="tx2"/>
              </a:solidFill>
            </a:endParaRPr>
          </a:p>
          <a:p>
            <a:pPr lvl="1"/>
            <a:endParaRPr lang="en-US" sz="3000" dirty="0">
              <a:solidFill>
                <a:schemeClr val="tx2"/>
              </a:solidFill>
            </a:endParaRPr>
          </a:p>
          <a:p>
            <a:pPr lvl="1"/>
            <a:r>
              <a:rPr lang="en-US" sz="3000" dirty="0">
                <a:solidFill>
                  <a:schemeClr val="tx2"/>
                </a:solidFill>
              </a:rPr>
              <a:t>Younger age</a:t>
            </a:r>
          </a:p>
          <a:p>
            <a:pPr lvl="1"/>
            <a:r>
              <a:rPr lang="en-US" sz="3000" dirty="0">
                <a:solidFill>
                  <a:schemeClr val="tx2"/>
                </a:solidFill>
              </a:rPr>
              <a:t>Asymptomatic</a:t>
            </a:r>
          </a:p>
          <a:p>
            <a:pPr lvl="1"/>
            <a:r>
              <a:rPr lang="en-US" sz="3000" dirty="0">
                <a:solidFill>
                  <a:schemeClr val="tx2"/>
                </a:solidFill>
              </a:rPr>
              <a:t>Mass / distension</a:t>
            </a:r>
          </a:p>
          <a:p>
            <a:pPr lvl="1"/>
            <a:r>
              <a:rPr lang="en-US" sz="3000" dirty="0">
                <a:solidFill>
                  <a:schemeClr val="tx2"/>
                </a:solidFill>
              </a:rPr>
              <a:t>Vary in size, maybe large size</a:t>
            </a:r>
          </a:p>
          <a:p>
            <a:pPr lvl="1"/>
            <a:r>
              <a:rPr lang="en-US" sz="3000" dirty="0">
                <a:solidFill>
                  <a:schemeClr val="tx2"/>
                </a:solidFill>
              </a:rPr>
              <a:t>Staging same</a:t>
            </a:r>
          </a:p>
          <a:p>
            <a:pPr lvl="1"/>
            <a:r>
              <a:rPr lang="en-US" sz="3000" dirty="0">
                <a:solidFill>
                  <a:schemeClr val="tx2"/>
                </a:solidFill>
              </a:rPr>
              <a:t>Difficult to </a:t>
            </a:r>
            <a:r>
              <a:rPr lang="en-US" sz="3000" dirty="0" err="1">
                <a:solidFill>
                  <a:schemeClr val="tx2"/>
                </a:solidFill>
              </a:rPr>
              <a:t>difft</a:t>
            </a:r>
            <a:r>
              <a:rPr lang="en-US" sz="3000" dirty="0">
                <a:solidFill>
                  <a:schemeClr val="tx2"/>
                </a:solidFill>
              </a:rPr>
              <a:t> preoperatively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Malignant Ovarian </a:t>
            </a:r>
            <a:r>
              <a:rPr lang="en-US" dirty="0" err="1">
                <a:solidFill>
                  <a:schemeClr val="tx2"/>
                </a:solidFill>
              </a:rPr>
              <a:t>tumours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600200"/>
            <a:ext cx="5715000" cy="4525963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Types</a:t>
            </a:r>
          </a:p>
          <a:p>
            <a:r>
              <a:rPr lang="en-US" dirty="0">
                <a:solidFill>
                  <a:schemeClr val="tx2"/>
                </a:solidFill>
              </a:rPr>
              <a:t>Risk factors</a:t>
            </a:r>
          </a:p>
          <a:p>
            <a:r>
              <a:rPr lang="en-US" dirty="0">
                <a:solidFill>
                  <a:schemeClr val="tx2"/>
                </a:solidFill>
              </a:rPr>
              <a:t>Screening</a:t>
            </a:r>
          </a:p>
          <a:p>
            <a:r>
              <a:rPr lang="en-US" dirty="0">
                <a:solidFill>
                  <a:schemeClr val="tx2"/>
                </a:solidFill>
              </a:rPr>
              <a:t>Pathology</a:t>
            </a:r>
          </a:p>
          <a:p>
            <a:r>
              <a:rPr lang="en-US" dirty="0">
                <a:solidFill>
                  <a:schemeClr val="tx2"/>
                </a:solidFill>
              </a:rPr>
              <a:t>Staging</a:t>
            </a:r>
          </a:p>
          <a:p>
            <a:r>
              <a:rPr lang="en-US" dirty="0">
                <a:solidFill>
                  <a:schemeClr val="tx2"/>
                </a:solidFill>
              </a:rPr>
              <a:t>Clinical features</a:t>
            </a:r>
          </a:p>
          <a:p>
            <a:r>
              <a:rPr lang="en-US" dirty="0">
                <a:solidFill>
                  <a:schemeClr val="tx2"/>
                </a:solidFill>
              </a:rPr>
              <a:t>Diagnosis and management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Clinical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6388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Symptoms</a:t>
            </a:r>
          </a:p>
          <a:p>
            <a:pPr lvl="1"/>
            <a:r>
              <a:rPr lang="en-US" sz="3000" dirty="0">
                <a:solidFill>
                  <a:schemeClr val="tx2"/>
                </a:solidFill>
              </a:rPr>
              <a:t>Asymptomatic</a:t>
            </a:r>
          </a:p>
          <a:p>
            <a:pPr lvl="1"/>
            <a:r>
              <a:rPr lang="en-US" sz="3000" dirty="0">
                <a:solidFill>
                  <a:schemeClr val="tx2"/>
                </a:solidFill>
              </a:rPr>
              <a:t>Anorexia, wt loss</a:t>
            </a:r>
          </a:p>
          <a:p>
            <a:pPr lvl="1"/>
            <a:r>
              <a:rPr lang="en-US" sz="3000" dirty="0" err="1">
                <a:solidFill>
                  <a:schemeClr val="tx2"/>
                </a:solidFill>
              </a:rPr>
              <a:t>Abd</a:t>
            </a:r>
            <a:r>
              <a:rPr lang="en-US" sz="3000" dirty="0">
                <a:solidFill>
                  <a:schemeClr val="tx2"/>
                </a:solidFill>
              </a:rPr>
              <a:t> distension</a:t>
            </a:r>
          </a:p>
          <a:p>
            <a:pPr lvl="1"/>
            <a:r>
              <a:rPr lang="en-US" sz="3000" dirty="0">
                <a:solidFill>
                  <a:schemeClr val="tx2"/>
                </a:solidFill>
              </a:rPr>
              <a:t>Bloating , early satiety</a:t>
            </a:r>
          </a:p>
          <a:p>
            <a:pPr lvl="1"/>
            <a:r>
              <a:rPr lang="en-US" sz="3000" dirty="0">
                <a:solidFill>
                  <a:schemeClr val="tx2"/>
                </a:solidFill>
              </a:rPr>
              <a:t>Nausea/constipation</a:t>
            </a:r>
          </a:p>
          <a:p>
            <a:pPr lvl="1"/>
            <a:r>
              <a:rPr lang="en-US" sz="3000" dirty="0" err="1">
                <a:solidFill>
                  <a:schemeClr val="tx2"/>
                </a:solidFill>
              </a:rPr>
              <a:t>Abd</a:t>
            </a:r>
            <a:r>
              <a:rPr lang="en-US" sz="3000" dirty="0">
                <a:solidFill>
                  <a:schemeClr val="tx2"/>
                </a:solidFill>
              </a:rPr>
              <a:t> mass</a:t>
            </a:r>
          </a:p>
          <a:p>
            <a:pPr lvl="1"/>
            <a:r>
              <a:rPr lang="en-US" sz="3000" dirty="0">
                <a:solidFill>
                  <a:schemeClr val="tx2"/>
                </a:solidFill>
              </a:rPr>
              <a:t>Urinary frequency</a:t>
            </a:r>
          </a:p>
          <a:p>
            <a:pPr lvl="1"/>
            <a:r>
              <a:rPr lang="en-US" sz="3000" dirty="0" err="1">
                <a:solidFill>
                  <a:schemeClr val="tx2"/>
                </a:solidFill>
              </a:rPr>
              <a:t>Dyspnoea</a:t>
            </a:r>
            <a:endParaRPr lang="en-US" sz="3000" dirty="0">
              <a:solidFill>
                <a:schemeClr val="tx2"/>
              </a:solidFill>
            </a:endParaRPr>
          </a:p>
          <a:p>
            <a:pPr lvl="1"/>
            <a:r>
              <a:rPr lang="en-US" sz="3000" dirty="0">
                <a:solidFill>
                  <a:schemeClr val="tx2"/>
                </a:solidFill>
              </a:rPr>
              <a:t>Irregular periods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Clinical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7150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Signs</a:t>
            </a:r>
          </a:p>
          <a:p>
            <a:pPr lvl="2">
              <a:buNone/>
            </a:pPr>
            <a:r>
              <a:rPr lang="en-US" sz="3500" dirty="0" err="1">
                <a:solidFill>
                  <a:schemeClr val="tx2"/>
                </a:solidFill>
              </a:rPr>
              <a:t>Lymphadenopathy</a:t>
            </a:r>
            <a:endParaRPr lang="en-US" sz="3500" dirty="0">
              <a:solidFill>
                <a:schemeClr val="tx2"/>
              </a:solidFill>
            </a:endParaRPr>
          </a:p>
          <a:p>
            <a:pPr lvl="2">
              <a:buNone/>
            </a:pPr>
            <a:endParaRPr lang="en-US" sz="3500" dirty="0">
              <a:solidFill>
                <a:schemeClr val="tx2"/>
              </a:solidFill>
            </a:endParaRPr>
          </a:p>
          <a:p>
            <a:pPr lvl="2">
              <a:buNone/>
            </a:pPr>
            <a:r>
              <a:rPr lang="en-US" sz="3500" dirty="0" err="1">
                <a:solidFill>
                  <a:schemeClr val="tx2"/>
                </a:solidFill>
              </a:rPr>
              <a:t>Ascites</a:t>
            </a:r>
            <a:endParaRPr lang="en-US" sz="3500" dirty="0">
              <a:solidFill>
                <a:schemeClr val="tx2"/>
              </a:solidFill>
            </a:endParaRPr>
          </a:p>
          <a:p>
            <a:pPr lvl="2">
              <a:buNone/>
            </a:pPr>
            <a:endParaRPr lang="en-US" sz="3500" dirty="0">
              <a:solidFill>
                <a:schemeClr val="tx2"/>
              </a:solidFill>
            </a:endParaRPr>
          </a:p>
          <a:p>
            <a:pPr lvl="2">
              <a:buNone/>
            </a:pPr>
            <a:r>
              <a:rPr lang="en-US" sz="3500" dirty="0" err="1">
                <a:solidFill>
                  <a:schemeClr val="tx2"/>
                </a:solidFill>
              </a:rPr>
              <a:t>Abd</a:t>
            </a:r>
            <a:r>
              <a:rPr lang="en-US" sz="3500" dirty="0">
                <a:solidFill>
                  <a:schemeClr val="tx2"/>
                </a:solidFill>
              </a:rPr>
              <a:t> mass</a:t>
            </a:r>
          </a:p>
          <a:p>
            <a:pPr lvl="2">
              <a:buNone/>
            </a:pPr>
            <a:endParaRPr lang="en-US" sz="3500" dirty="0">
              <a:solidFill>
                <a:schemeClr val="tx2"/>
              </a:solidFill>
            </a:endParaRPr>
          </a:p>
          <a:p>
            <a:pPr lvl="2">
              <a:buNone/>
            </a:pPr>
            <a:r>
              <a:rPr lang="en-US" sz="3500" dirty="0" err="1">
                <a:solidFill>
                  <a:schemeClr val="tx2"/>
                </a:solidFill>
              </a:rPr>
              <a:t>Omental</a:t>
            </a:r>
            <a:r>
              <a:rPr lang="en-US" sz="3500" dirty="0">
                <a:solidFill>
                  <a:schemeClr val="tx2"/>
                </a:solidFill>
              </a:rPr>
              <a:t> cake</a:t>
            </a:r>
          </a:p>
          <a:p>
            <a:pPr lvl="2">
              <a:buNone/>
            </a:pPr>
            <a:endParaRPr lang="en-US" sz="3500" dirty="0">
              <a:solidFill>
                <a:schemeClr val="tx2"/>
              </a:solidFill>
            </a:endParaRPr>
          </a:p>
          <a:p>
            <a:pPr lvl="2">
              <a:buNone/>
            </a:pPr>
            <a:r>
              <a:rPr lang="en-US" sz="3500" dirty="0" err="1">
                <a:solidFill>
                  <a:schemeClr val="tx2"/>
                </a:solidFill>
              </a:rPr>
              <a:t>Adnexal</a:t>
            </a:r>
            <a:r>
              <a:rPr lang="en-US" sz="3500" dirty="0">
                <a:solidFill>
                  <a:schemeClr val="tx2"/>
                </a:solidFill>
              </a:rPr>
              <a:t> mass</a:t>
            </a:r>
          </a:p>
          <a:p>
            <a:pPr lvl="2">
              <a:buNone/>
            </a:pPr>
            <a:endParaRPr lang="en-US" sz="3500" dirty="0">
              <a:solidFill>
                <a:schemeClr val="tx2"/>
              </a:solidFill>
            </a:endParaRPr>
          </a:p>
          <a:p>
            <a:pPr lvl="2">
              <a:buNone/>
            </a:pPr>
            <a:r>
              <a:rPr lang="en-US" sz="3500" dirty="0" err="1">
                <a:solidFill>
                  <a:schemeClr val="tx2"/>
                </a:solidFill>
              </a:rPr>
              <a:t>Nodularity</a:t>
            </a:r>
            <a:r>
              <a:rPr lang="en-US" sz="3500" dirty="0">
                <a:solidFill>
                  <a:schemeClr val="tx2"/>
                </a:solidFill>
              </a:rPr>
              <a:t> in POD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3246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2"/>
                </a:solidFill>
              </a:rPr>
              <a:t>History</a:t>
            </a:r>
          </a:p>
          <a:p>
            <a:pPr lvl="1"/>
            <a:r>
              <a:rPr lang="en-US" sz="3000" dirty="0">
                <a:solidFill>
                  <a:schemeClr val="tx2"/>
                </a:solidFill>
              </a:rPr>
              <a:t>Age</a:t>
            </a:r>
          </a:p>
          <a:p>
            <a:pPr lvl="1"/>
            <a:endParaRPr lang="en-US" sz="3000" dirty="0">
              <a:solidFill>
                <a:schemeClr val="tx2"/>
              </a:solidFill>
            </a:endParaRPr>
          </a:p>
          <a:p>
            <a:pPr lvl="1"/>
            <a:r>
              <a:rPr lang="en-US" sz="3000" dirty="0">
                <a:solidFill>
                  <a:schemeClr val="tx2"/>
                </a:solidFill>
              </a:rPr>
              <a:t>Parity</a:t>
            </a:r>
          </a:p>
          <a:p>
            <a:pPr lvl="1">
              <a:buNone/>
            </a:pPr>
            <a:endParaRPr lang="en-US" sz="3000" dirty="0">
              <a:solidFill>
                <a:schemeClr val="tx2"/>
              </a:solidFill>
            </a:endParaRPr>
          </a:p>
          <a:p>
            <a:pPr lvl="1"/>
            <a:r>
              <a:rPr lang="en-US" sz="3000" dirty="0">
                <a:solidFill>
                  <a:schemeClr val="tx2"/>
                </a:solidFill>
              </a:rPr>
              <a:t>Symptoms</a:t>
            </a:r>
          </a:p>
          <a:p>
            <a:pPr lvl="1"/>
            <a:endParaRPr lang="en-US" sz="3000" dirty="0">
              <a:solidFill>
                <a:schemeClr val="tx2"/>
              </a:solidFill>
            </a:endParaRPr>
          </a:p>
          <a:p>
            <a:pPr lvl="1"/>
            <a:r>
              <a:rPr lang="en-US" sz="3000" dirty="0">
                <a:solidFill>
                  <a:schemeClr val="tx2"/>
                </a:solidFill>
              </a:rPr>
              <a:t>Past history</a:t>
            </a:r>
          </a:p>
          <a:p>
            <a:pPr lvl="1"/>
            <a:endParaRPr lang="en-US" sz="3000" dirty="0">
              <a:solidFill>
                <a:schemeClr val="tx2"/>
              </a:solidFill>
            </a:endParaRPr>
          </a:p>
          <a:p>
            <a:pPr lvl="1"/>
            <a:r>
              <a:rPr lang="en-US" sz="3000" dirty="0">
                <a:solidFill>
                  <a:schemeClr val="tx2"/>
                </a:solidFill>
              </a:rPr>
              <a:t>Infertility, endometriosis, age of menarche, menopause</a:t>
            </a:r>
          </a:p>
          <a:p>
            <a:pPr lvl="1"/>
            <a:endParaRPr lang="en-US" sz="3000" dirty="0">
              <a:solidFill>
                <a:schemeClr val="tx2"/>
              </a:solidFill>
            </a:endParaRPr>
          </a:p>
          <a:p>
            <a:pPr lvl="1"/>
            <a:r>
              <a:rPr lang="en-US" sz="3000" dirty="0">
                <a:solidFill>
                  <a:schemeClr val="tx2"/>
                </a:solidFill>
              </a:rPr>
              <a:t>Family history- breast, ovary, uterus, colon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Physical examination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General examination</a:t>
            </a:r>
          </a:p>
          <a:p>
            <a:pPr lvl="1"/>
            <a:endParaRPr lang="en-US" dirty="0">
              <a:solidFill>
                <a:schemeClr val="tx2"/>
              </a:solidFill>
            </a:endParaRPr>
          </a:p>
          <a:p>
            <a:pPr lvl="1"/>
            <a:r>
              <a:rPr lang="en-US" dirty="0">
                <a:solidFill>
                  <a:schemeClr val="tx2"/>
                </a:solidFill>
              </a:rPr>
              <a:t>Wt/BMI</a:t>
            </a:r>
          </a:p>
          <a:p>
            <a:pPr lvl="1"/>
            <a:endParaRPr lang="en-US" dirty="0">
              <a:solidFill>
                <a:schemeClr val="tx2"/>
              </a:solidFill>
            </a:endParaRPr>
          </a:p>
          <a:p>
            <a:pPr lvl="1"/>
            <a:r>
              <a:rPr lang="en-US" dirty="0" err="1">
                <a:solidFill>
                  <a:schemeClr val="tx2"/>
                </a:solidFill>
              </a:rPr>
              <a:t>Lymphadenopathy</a:t>
            </a:r>
            <a:r>
              <a:rPr lang="en-US" dirty="0">
                <a:solidFill>
                  <a:schemeClr val="tx2"/>
                </a:solidFill>
              </a:rPr>
              <a:t>- </a:t>
            </a:r>
            <a:r>
              <a:rPr lang="en-US" dirty="0" err="1">
                <a:solidFill>
                  <a:schemeClr val="tx2"/>
                </a:solidFill>
              </a:rPr>
              <a:t>supraclavicular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 err="1">
                <a:solidFill>
                  <a:schemeClr val="tx2"/>
                </a:solidFill>
              </a:rPr>
              <a:t>ingunal</a:t>
            </a:r>
            <a:endParaRPr lang="en-US" dirty="0">
              <a:solidFill>
                <a:schemeClr val="tx2"/>
              </a:solidFill>
            </a:endParaRPr>
          </a:p>
          <a:p>
            <a:pPr lvl="1"/>
            <a:endParaRPr lang="en-US" dirty="0">
              <a:solidFill>
                <a:schemeClr val="tx2"/>
              </a:solidFill>
            </a:endParaRPr>
          </a:p>
          <a:p>
            <a:pPr lvl="1"/>
            <a:r>
              <a:rPr lang="en-US" dirty="0">
                <a:solidFill>
                  <a:schemeClr val="tx2"/>
                </a:solidFill>
              </a:rPr>
              <a:t>Breast examination</a:t>
            </a:r>
          </a:p>
          <a:p>
            <a:pPr lvl="1"/>
            <a:endParaRPr lang="en-US" dirty="0">
              <a:solidFill>
                <a:schemeClr val="tx2"/>
              </a:solidFill>
            </a:endParaRPr>
          </a:p>
          <a:p>
            <a:pPr lvl="1"/>
            <a:r>
              <a:rPr lang="en-US" dirty="0">
                <a:solidFill>
                  <a:schemeClr val="tx2"/>
                </a:solidFill>
              </a:rPr>
              <a:t>P/A- </a:t>
            </a:r>
            <a:r>
              <a:rPr lang="en-US" dirty="0" err="1">
                <a:solidFill>
                  <a:schemeClr val="tx2"/>
                </a:solidFill>
              </a:rPr>
              <a:t>ascites</a:t>
            </a:r>
            <a:endParaRPr lang="en-US" dirty="0">
              <a:solidFill>
                <a:schemeClr val="tx2"/>
              </a:solidFill>
            </a:endParaRPr>
          </a:p>
          <a:p>
            <a:pPr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>
                <a:solidFill>
                  <a:schemeClr val="tx2"/>
                </a:solidFill>
              </a:rPr>
              <a:t>Mass from pelvis- size, </a:t>
            </a:r>
            <a:r>
              <a:rPr lang="en-US" dirty="0" err="1">
                <a:solidFill>
                  <a:schemeClr val="tx2"/>
                </a:solidFill>
              </a:rPr>
              <a:t>shape,consistency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 err="1">
                <a:solidFill>
                  <a:schemeClr val="tx2"/>
                </a:solidFill>
              </a:rPr>
              <a:t>margins,mobility</a:t>
            </a:r>
            <a:endParaRPr lang="en-US" dirty="0">
              <a:solidFill>
                <a:schemeClr val="tx2"/>
              </a:solidFill>
            </a:endParaRPr>
          </a:p>
          <a:p>
            <a:pPr lvl="1"/>
            <a:endParaRPr lang="en-US" dirty="0">
              <a:solidFill>
                <a:schemeClr val="tx2"/>
              </a:solidFill>
            </a:endParaRPr>
          </a:p>
          <a:p>
            <a:pPr lvl="1"/>
            <a:r>
              <a:rPr lang="en-US" dirty="0" err="1">
                <a:solidFill>
                  <a:schemeClr val="tx2"/>
                </a:solidFill>
              </a:rPr>
              <a:t>Hepatosplenomegaly</a:t>
            </a:r>
            <a:endParaRPr lang="en-US" dirty="0">
              <a:solidFill>
                <a:schemeClr val="tx2"/>
              </a:solidFill>
            </a:endParaRPr>
          </a:p>
          <a:p>
            <a:pPr lvl="1"/>
            <a:endParaRPr lang="en-US" dirty="0">
              <a:solidFill>
                <a:schemeClr val="tx2"/>
              </a:solidFill>
            </a:endParaRPr>
          </a:p>
          <a:p>
            <a:pPr lvl="1"/>
            <a:r>
              <a:rPr lang="en-US" dirty="0">
                <a:solidFill>
                  <a:schemeClr val="tx2"/>
                </a:solidFill>
              </a:rPr>
              <a:t>BME-  pelvic/ </a:t>
            </a:r>
            <a:r>
              <a:rPr lang="en-US" dirty="0" err="1">
                <a:solidFill>
                  <a:schemeClr val="tx2"/>
                </a:solidFill>
              </a:rPr>
              <a:t>adnexal</a:t>
            </a:r>
            <a:r>
              <a:rPr lang="en-US" dirty="0">
                <a:solidFill>
                  <a:schemeClr val="tx2"/>
                </a:solidFill>
              </a:rPr>
              <a:t> mass, </a:t>
            </a:r>
            <a:r>
              <a:rPr lang="en-US" dirty="0" err="1">
                <a:solidFill>
                  <a:schemeClr val="tx2"/>
                </a:solidFill>
              </a:rPr>
              <a:t>nodularity</a:t>
            </a:r>
            <a:endParaRPr lang="en-US" dirty="0">
              <a:solidFill>
                <a:schemeClr val="tx2"/>
              </a:solidFill>
            </a:endParaRPr>
          </a:p>
          <a:p>
            <a:pPr lvl="1"/>
            <a:endParaRPr lang="en-US" dirty="0">
              <a:solidFill>
                <a:schemeClr val="tx2"/>
              </a:solidFill>
            </a:endParaRPr>
          </a:p>
          <a:p>
            <a:pPr lvl="1"/>
            <a:r>
              <a:rPr lang="en-US" dirty="0">
                <a:solidFill>
                  <a:schemeClr val="tx2"/>
                </a:solidFill>
              </a:rPr>
              <a:t>Recto vaginal examination- mucosa, </a:t>
            </a:r>
            <a:r>
              <a:rPr lang="en-US" dirty="0" err="1">
                <a:solidFill>
                  <a:schemeClr val="tx2"/>
                </a:solidFill>
              </a:rPr>
              <a:t>extraluminal</a:t>
            </a:r>
            <a:r>
              <a:rPr lang="en-US" dirty="0">
                <a:solidFill>
                  <a:schemeClr val="tx2"/>
                </a:solidFill>
              </a:rPr>
              <a:t> involvement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Diagnosis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2"/>
                </a:solidFill>
              </a:rPr>
              <a:t>Clinical examination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USG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Doppler study- low resistance index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CA-125- &gt;35 u/ml in postmenopausal</a:t>
            </a:r>
          </a:p>
          <a:p>
            <a:pPr>
              <a:buNone/>
            </a:pPr>
            <a:r>
              <a:rPr lang="en-US" dirty="0">
                <a:solidFill>
                  <a:schemeClr val="tx2"/>
                </a:solidFill>
              </a:rPr>
              <a:t>                 -&gt;200iu /ml in premenopausal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D/D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990600"/>
            <a:ext cx="6477000" cy="5486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Functional ovarian cysts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Benign </a:t>
            </a:r>
            <a:r>
              <a:rPr lang="en-US" dirty="0" err="1">
                <a:solidFill>
                  <a:schemeClr val="tx2"/>
                </a:solidFill>
              </a:rPr>
              <a:t>ov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trs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TO </a:t>
            </a:r>
            <a:r>
              <a:rPr lang="en-US" dirty="0" err="1">
                <a:solidFill>
                  <a:schemeClr val="tx2"/>
                </a:solidFill>
              </a:rPr>
              <a:t>mass,TB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Chocolate cysts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SS </a:t>
            </a:r>
            <a:r>
              <a:rPr lang="en-US" dirty="0" err="1">
                <a:solidFill>
                  <a:schemeClr val="tx2"/>
                </a:solidFill>
              </a:rPr>
              <a:t>myoma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066800"/>
            <a:ext cx="5867400" cy="5562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Pelvic kidney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 err="1">
                <a:solidFill>
                  <a:schemeClr val="tx2"/>
                </a:solidFill>
              </a:rPr>
              <a:t>Abd</a:t>
            </a:r>
            <a:r>
              <a:rPr lang="en-US" dirty="0">
                <a:solidFill>
                  <a:schemeClr val="tx2"/>
                </a:solidFill>
              </a:rPr>
              <a:t> TB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Liver d/s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 err="1">
                <a:solidFill>
                  <a:schemeClr val="tx2"/>
                </a:solidFill>
              </a:rPr>
              <a:t>Secondaries</a:t>
            </a:r>
            <a:r>
              <a:rPr lang="en-US" dirty="0">
                <a:solidFill>
                  <a:schemeClr val="tx2"/>
                </a:solidFill>
              </a:rPr>
              <a:t> ,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 Fallopian tube Ca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43000"/>
            <a:ext cx="7924800" cy="5334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Pre op evaluation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Surgical staging- staging </a:t>
            </a:r>
            <a:r>
              <a:rPr lang="en-US" dirty="0" err="1">
                <a:solidFill>
                  <a:schemeClr val="tx2"/>
                </a:solidFill>
              </a:rPr>
              <a:t>laparotomy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Midline vertical incision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 err="1">
                <a:solidFill>
                  <a:schemeClr val="tx2"/>
                </a:solidFill>
              </a:rPr>
              <a:t>Ascitic</a:t>
            </a:r>
            <a:r>
              <a:rPr lang="en-US" dirty="0">
                <a:solidFill>
                  <a:schemeClr val="tx2"/>
                </a:solidFill>
              </a:rPr>
              <a:t> fluid / peritoneal washings cytology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Examination of ovaries and pelvic organs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2"/>
                </a:solidFill>
              </a:rPr>
              <a:t>Exploration of abdominal organs in </a:t>
            </a:r>
            <a:r>
              <a:rPr lang="en-US" dirty="0" err="1">
                <a:solidFill>
                  <a:schemeClr val="tx2"/>
                </a:solidFill>
              </a:rPr>
              <a:t>caeco-cephalad</a:t>
            </a:r>
            <a:r>
              <a:rPr lang="en-US" dirty="0">
                <a:solidFill>
                  <a:schemeClr val="tx2"/>
                </a:solidFill>
              </a:rPr>
              <a:t> manner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TAH with BSO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 err="1">
                <a:solidFill>
                  <a:schemeClr val="tx2"/>
                </a:solidFill>
              </a:rPr>
              <a:t>Infracolic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omentectomy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Pelvic and </a:t>
            </a:r>
            <a:r>
              <a:rPr lang="en-US" dirty="0" err="1">
                <a:solidFill>
                  <a:schemeClr val="tx2"/>
                </a:solidFill>
              </a:rPr>
              <a:t>para</a:t>
            </a:r>
            <a:r>
              <a:rPr lang="en-US" dirty="0">
                <a:solidFill>
                  <a:schemeClr val="tx2"/>
                </a:solidFill>
              </a:rPr>
              <a:t> aortic </a:t>
            </a:r>
            <a:r>
              <a:rPr lang="en-US" dirty="0" err="1">
                <a:solidFill>
                  <a:schemeClr val="tx2"/>
                </a:solidFill>
              </a:rPr>
              <a:t>lymphadenopathy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Malignant Ovarian </a:t>
            </a:r>
            <a:r>
              <a:rPr lang="en-US" dirty="0" err="1">
                <a:solidFill>
                  <a:schemeClr val="tx2"/>
                </a:solidFill>
              </a:rPr>
              <a:t>tumours</a:t>
            </a:r>
            <a:endParaRPr lang="en-US" dirty="0"/>
          </a:p>
        </p:txBody>
      </p:sp>
      <p:pic>
        <p:nvPicPr>
          <p:cNvPr id="4" name="Content Placeholder 3" descr="ov tr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371600"/>
            <a:ext cx="8382000" cy="5105400"/>
          </a:xfr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Examination of the ovarian </a:t>
            </a:r>
            <a:r>
              <a:rPr lang="en-US" sz="4000" b="1" dirty="0" err="1">
                <a:solidFill>
                  <a:schemeClr val="tx2"/>
                </a:solidFill>
              </a:rPr>
              <a:t>tumour</a:t>
            </a:r>
            <a:endParaRPr lang="en-US" sz="4000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6096000"/>
          </a:xfrm>
        </p:spPr>
        <p:txBody>
          <a:bodyPr>
            <a:noAutofit/>
          </a:bodyPr>
          <a:lstStyle/>
          <a:p>
            <a:pPr lvl="1"/>
            <a:endParaRPr lang="en-US" dirty="0">
              <a:solidFill>
                <a:schemeClr val="tx2"/>
              </a:solidFill>
            </a:endParaRPr>
          </a:p>
          <a:p>
            <a:pPr lvl="1"/>
            <a:r>
              <a:rPr lang="en-US" dirty="0">
                <a:solidFill>
                  <a:schemeClr val="tx2"/>
                </a:solidFill>
              </a:rPr>
              <a:t>Size, shape, </a:t>
            </a:r>
            <a:r>
              <a:rPr lang="en-US" dirty="0" err="1">
                <a:solidFill>
                  <a:schemeClr val="tx2"/>
                </a:solidFill>
              </a:rPr>
              <a:t>bilaterality</a:t>
            </a:r>
            <a:endParaRPr lang="en-US" dirty="0">
              <a:solidFill>
                <a:schemeClr val="tx2"/>
              </a:solidFill>
            </a:endParaRPr>
          </a:p>
          <a:p>
            <a:pPr lvl="1"/>
            <a:endParaRPr lang="en-US" dirty="0">
              <a:solidFill>
                <a:schemeClr val="tx2"/>
              </a:solidFill>
            </a:endParaRPr>
          </a:p>
          <a:p>
            <a:pPr lvl="1"/>
            <a:r>
              <a:rPr lang="en-US" dirty="0">
                <a:solidFill>
                  <a:schemeClr val="tx2"/>
                </a:solidFill>
              </a:rPr>
              <a:t>Consistency</a:t>
            </a:r>
          </a:p>
          <a:p>
            <a:pPr lvl="1"/>
            <a:endParaRPr lang="en-US" dirty="0">
              <a:solidFill>
                <a:schemeClr val="tx2"/>
              </a:solidFill>
            </a:endParaRPr>
          </a:p>
          <a:p>
            <a:pPr lvl="1"/>
            <a:r>
              <a:rPr lang="en-US" dirty="0">
                <a:solidFill>
                  <a:schemeClr val="tx2"/>
                </a:solidFill>
              </a:rPr>
              <a:t>Papillary excrescences</a:t>
            </a:r>
          </a:p>
          <a:p>
            <a:pPr lvl="1"/>
            <a:endParaRPr lang="en-US" dirty="0">
              <a:solidFill>
                <a:schemeClr val="tx2"/>
              </a:solidFill>
            </a:endParaRPr>
          </a:p>
          <a:p>
            <a:pPr lvl="1"/>
            <a:r>
              <a:rPr lang="en-US" dirty="0">
                <a:solidFill>
                  <a:schemeClr val="tx2"/>
                </a:solidFill>
              </a:rPr>
              <a:t>Capsule rupture, adhesions</a:t>
            </a:r>
          </a:p>
          <a:p>
            <a:pPr lvl="1"/>
            <a:endParaRPr lang="en-US" dirty="0">
              <a:solidFill>
                <a:schemeClr val="tx2"/>
              </a:solidFill>
            </a:endParaRPr>
          </a:p>
          <a:p>
            <a:pPr lvl="1"/>
            <a:r>
              <a:rPr lang="en-US" dirty="0">
                <a:solidFill>
                  <a:schemeClr val="tx2"/>
                </a:solidFill>
              </a:rPr>
              <a:t>Fixity to adjacent structures</a:t>
            </a:r>
          </a:p>
          <a:p>
            <a:pPr lvl="1"/>
            <a:endParaRPr lang="en-US" dirty="0">
              <a:solidFill>
                <a:schemeClr val="tx2"/>
              </a:solidFill>
            </a:endParaRPr>
          </a:p>
          <a:p>
            <a:pPr lvl="1"/>
            <a:r>
              <a:rPr lang="en-US" dirty="0" err="1">
                <a:solidFill>
                  <a:schemeClr val="tx2"/>
                </a:solidFill>
              </a:rPr>
              <a:t>Vascularity</a:t>
            </a:r>
            <a:r>
              <a:rPr lang="en-US" dirty="0">
                <a:solidFill>
                  <a:schemeClr val="tx2"/>
                </a:solidFill>
              </a:rPr>
              <a:t>, Metastasis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Early stage disease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486400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Surgical staging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TAH with BSO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 err="1">
                <a:solidFill>
                  <a:schemeClr val="tx2"/>
                </a:solidFill>
              </a:rPr>
              <a:t>Infracolic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omentectomy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Pelvic and </a:t>
            </a:r>
            <a:r>
              <a:rPr lang="en-US" dirty="0" err="1">
                <a:solidFill>
                  <a:schemeClr val="tx2"/>
                </a:solidFill>
              </a:rPr>
              <a:t>para</a:t>
            </a:r>
            <a:r>
              <a:rPr lang="en-US" dirty="0">
                <a:solidFill>
                  <a:schemeClr val="tx2"/>
                </a:solidFill>
              </a:rPr>
              <a:t> aortic </a:t>
            </a:r>
            <a:r>
              <a:rPr lang="en-US" dirty="0" err="1">
                <a:solidFill>
                  <a:schemeClr val="tx2"/>
                </a:solidFill>
              </a:rPr>
              <a:t>lymphadenectomy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Multiple peritoneal </a:t>
            </a:r>
            <a:r>
              <a:rPr lang="en-US" dirty="0" err="1">
                <a:solidFill>
                  <a:schemeClr val="tx2"/>
                </a:solidFill>
              </a:rPr>
              <a:t>bx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Adjuvant therapy in early stage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00200"/>
            <a:ext cx="7086600" cy="4525963"/>
          </a:xfrm>
        </p:spPr>
        <p:txBody>
          <a:bodyPr/>
          <a:lstStyle/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Stage I, low risk- nil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Stage I, high risk- 3-6 cycles Chemotherapy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Stage II - 3-6 cycles Chemotherapy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 err="1">
                <a:solidFill>
                  <a:schemeClr val="tx2"/>
                </a:solidFill>
              </a:rPr>
              <a:t>Paclitaxel</a:t>
            </a:r>
            <a:r>
              <a:rPr lang="en-US" dirty="0">
                <a:solidFill>
                  <a:schemeClr val="tx2"/>
                </a:solidFill>
              </a:rPr>
              <a:t> and </a:t>
            </a:r>
            <a:r>
              <a:rPr lang="en-US" dirty="0" err="1">
                <a:solidFill>
                  <a:schemeClr val="tx2"/>
                </a:solidFill>
              </a:rPr>
              <a:t>carboplatin</a:t>
            </a:r>
            <a:r>
              <a:rPr lang="en-US" dirty="0">
                <a:solidFill>
                  <a:schemeClr val="tx2"/>
                </a:solidFill>
              </a:rPr>
              <a:t> used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Fertility sparing </a:t>
            </a:r>
            <a:r>
              <a:rPr lang="en-US" dirty="0" err="1">
                <a:solidFill>
                  <a:schemeClr val="tx2"/>
                </a:solidFill>
              </a:rPr>
              <a:t>Sx</a:t>
            </a:r>
            <a:r>
              <a:rPr lang="en-US" dirty="0">
                <a:solidFill>
                  <a:schemeClr val="tx2"/>
                </a:solidFill>
              </a:rPr>
              <a:t> when family not completed- u/l </a:t>
            </a:r>
            <a:r>
              <a:rPr lang="en-US" dirty="0" err="1">
                <a:solidFill>
                  <a:schemeClr val="tx2"/>
                </a:solidFill>
              </a:rPr>
              <a:t>oophorectomy</a:t>
            </a:r>
            <a:r>
              <a:rPr lang="en-US" dirty="0">
                <a:solidFill>
                  <a:schemeClr val="tx2"/>
                </a:solidFill>
              </a:rPr>
              <a:t> or </a:t>
            </a:r>
            <a:r>
              <a:rPr lang="en-US" dirty="0" err="1">
                <a:solidFill>
                  <a:schemeClr val="tx2"/>
                </a:solidFill>
              </a:rPr>
              <a:t>b/l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cystectomy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Complete </a:t>
            </a:r>
            <a:r>
              <a:rPr lang="en-US" dirty="0" err="1">
                <a:solidFill>
                  <a:schemeClr val="tx2"/>
                </a:solidFill>
              </a:rPr>
              <a:t>Sx</a:t>
            </a:r>
            <a:r>
              <a:rPr lang="en-US" dirty="0">
                <a:solidFill>
                  <a:schemeClr val="tx2"/>
                </a:solidFill>
              </a:rPr>
              <a:t> after child bearing complete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Advanced epithelial </a:t>
            </a:r>
            <a:r>
              <a:rPr lang="en-US" dirty="0" err="1">
                <a:solidFill>
                  <a:schemeClr val="tx2"/>
                </a:solidFill>
              </a:rPr>
              <a:t>tumours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867400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Staging </a:t>
            </a:r>
            <a:r>
              <a:rPr lang="en-US" dirty="0" err="1">
                <a:solidFill>
                  <a:schemeClr val="tx2"/>
                </a:solidFill>
              </a:rPr>
              <a:t>laparotomy</a:t>
            </a:r>
            <a:r>
              <a:rPr lang="en-US" dirty="0">
                <a:solidFill>
                  <a:schemeClr val="tx2"/>
                </a:solidFill>
              </a:rPr>
              <a:t>, primary </a:t>
            </a:r>
            <a:r>
              <a:rPr lang="en-US" dirty="0" err="1">
                <a:solidFill>
                  <a:schemeClr val="tx2"/>
                </a:solidFill>
              </a:rPr>
              <a:t>cytoreductive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Sx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 err="1">
                <a:solidFill>
                  <a:schemeClr val="tx2"/>
                </a:solidFill>
              </a:rPr>
              <a:t>postop</a:t>
            </a:r>
            <a:r>
              <a:rPr lang="en-US" dirty="0">
                <a:solidFill>
                  <a:schemeClr val="tx2"/>
                </a:solidFill>
              </a:rPr>
              <a:t> adjuvant chemotherapy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 err="1">
                <a:solidFill>
                  <a:schemeClr val="tx2"/>
                </a:solidFill>
              </a:rPr>
              <a:t>Neoadjuvant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chemotheapy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 err="1">
                <a:solidFill>
                  <a:schemeClr val="tx2"/>
                </a:solidFill>
              </a:rPr>
              <a:t>Sx</a:t>
            </a:r>
            <a:r>
              <a:rPr lang="en-US" dirty="0">
                <a:solidFill>
                  <a:schemeClr val="tx2"/>
                </a:solidFill>
              </a:rPr>
              <a:t>, Chemotherapy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Interval </a:t>
            </a:r>
            <a:r>
              <a:rPr lang="en-US" dirty="0" err="1">
                <a:solidFill>
                  <a:schemeClr val="tx2"/>
                </a:solidFill>
              </a:rPr>
              <a:t>cyto</a:t>
            </a:r>
            <a:r>
              <a:rPr lang="en-US" dirty="0">
                <a:solidFill>
                  <a:schemeClr val="tx2"/>
                </a:solidFill>
              </a:rPr>
              <a:t> reduction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Second look </a:t>
            </a:r>
            <a:r>
              <a:rPr lang="en-US" dirty="0" err="1">
                <a:solidFill>
                  <a:schemeClr val="tx2"/>
                </a:solidFill>
              </a:rPr>
              <a:t>Sx</a:t>
            </a:r>
            <a:r>
              <a:rPr lang="en-US" dirty="0">
                <a:solidFill>
                  <a:schemeClr val="tx2"/>
                </a:solidFill>
              </a:rPr>
              <a:t>- </a:t>
            </a:r>
            <a:r>
              <a:rPr lang="en-US" dirty="0" err="1">
                <a:solidFill>
                  <a:schemeClr val="tx2"/>
                </a:solidFill>
              </a:rPr>
              <a:t>laparotomy</a:t>
            </a:r>
            <a:r>
              <a:rPr lang="en-US" dirty="0">
                <a:solidFill>
                  <a:schemeClr val="tx2"/>
                </a:solidFill>
              </a:rPr>
              <a:t>/ laparoscopy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Secondary </a:t>
            </a:r>
            <a:r>
              <a:rPr lang="en-US" dirty="0" err="1">
                <a:solidFill>
                  <a:schemeClr val="tx2"/>
                </a:solidFill>
              </a:rPr>
              <a:t>cyto</a:t>
            </a:r>
            <a:r>
              <a:rPr lang="en-US" dirty="0">
                <a:solidFill>
                  <a:schemeClr val="tx2"/>
                </a:solidFill>
              </a:rPr>
              <a:t> reductive </a:t>
            </a:r>
            <a:r>
              <a:rPr lang="en-US" dirty="0" err="1">
                <a:solidFill>
                  <a:schemeClr val="tx2"/>
                </a:solidFill>
              </a:rPr>
              <a:t>Sx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Second line Chemo therapy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Other treatment modalities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 err="1">
                <a:solidFill>
                  <a:schemeClr val="tx2"/>
                </a:solidFill>
              </a:rPr>
              <a:t>Immuno</a:t>
            </a:r>
            <a:r>
              <a:rPr lang="en-US" dirty="0">
                <a:solidFill>
                  <a:schemeClr val="tx2"/>
                </a:solidFill>
              </a:rPr>
              <a:t> therapy</a:t>
            </a:r>
          </a:p>
          <a:p>
            <a:r>
              <a:rPr lang="en-US" dirty="0">
                <a:solidFill>
                  <a:schemeClr val="tx2"/>
                </a:solidFill>
              </a:rPr>
              <a:t>Hormone therapy</a:t>
            </a:r>
          </a:p>
          <a:p>
            <a:r>
              <a:rPr lang="en-US" dirty="0">
                <a:solidFill>
                  <a:schemeClr val="tx2"/>
                </a:solidFill>
              </a:rPr>
              <a:t>Gene therapy</a:t>
            </a:r>
          </a:p>
          <a:p>
            <a:r>
              <a:rPr lang="en-US" dirty="0">
                <a:solidFill>
                  <a:schemeClr val="tx2"/>
                </a:solidFill>
              </a:rPr>
              <a:t>Radiation therapy</a:t>
            </a:r>
          </a:p>
          <a:p>
            <a:r>
              <a:rPr lang="en-US" dirty="0">
                <a:solidFill>
                  <a:schemeClr val="tx2"/>
                </a:solidFill>
              </a:rPr>
              <a:t>High dose Chemo +</a:t>
            </a:r>
            <a:r>
              <a:rPr lang="en-US" dirty="0" err="1">
                <a:solidFill>
                  <a:schemeClr val="tx2"/>
                </a:solidFill>
              </a:rPr>
              <a:t>autologous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Bonemarrow</a:t>
            </a:r>
            <a:r>
              <a:rPr lang="en-US" dirty="0">
                <a:solidFill>
                  <a:schemeClr val="tx2"/>
                </a:solidFill>
              </a:rPr>
              <a:t> transplantation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Prognosis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Stage</a:t>
            </a:r>
          </a:p>
          <a:p>
            <a:r>
              <a:rPr lang="en-US" dirty="0">
                <a:solidFill>
                  <a:schemeClr val="tx2"/>
                </a:solidFill>
              </a:rPr>
              <a:t>Histological type and grade</a:t>
            </a:r>
          </a:p>
          <a:p>
            <a:r>
              <a:rPr lang="en-US" dirty="0">
                <a:solidFill>
                  <a:schemeClr val="tx2"/>
                </a:solidFill>
              </a:rPr>
              <a:t>Age, diploid/</a:t>
            </a:r>
            <a:r>
              <a:rPr lang="en-US" dirty="0" err="1">
                <a:solidFill>
                  <a:schemeClr val="tx2"/>
                </a:solidFill>
              </a:rPr>
              <a:t>aneuploidy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Size, residual </a:t>
            </a:r>
            <a:r>
              <a:rPr lang="en-US" dirty="0" err="1">
                <a:solidFill>
                  <a:schemeClr val="tx2"/>
                </a:solidFill>
              </a:rPr>
              <a:t>tr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 err="1">
                <a:solidFill>
                  <a:schemeClr val="tx2"/>
                </a:solidFill>
              </a:rPr>
              <a:t>Ascites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 err="1">
                <a:solidFill>
                  <a:schemeClr val="tx2"/>
                </a:solidFill>
              </a:rPr>
              <a:t>Tumour</a:t>
            </a:r>
            <a:r>
              <a:rPr lang="en-US" dirty="0">
                <a:solidFill>
                  <a:schemeClr val="tx2"/>
                </a:solidFill>
              </a:rPr>
              <a:t> spill</a:t>
            </a:r>
          </a:p>
          <a:p>
            <a:r>
              <a:rPr lang="en-US" dirty="0" err="1">
                <a:solidFill>
                  <a:schemeClr val="tx2"/>
                </a:solidFill>
              </a:rPr>
              <a:t>Intraperitoneal</a:t>
            </a:r>
            <a:r>
              <a:rPr lang="en-US" dirty="0">
                <a:solidFill>
                  <a:schemeClr val="tx2"/>
                </a:solidFill>
              </a:rPr>
              <a:t> rupture of </a:t>
            </a:r>
            <a:r>
              <a:rPr lang="en-US" dirty="0" err="1">
                <a:solidFill>
                  <a:schemeClr val="tx2"/>
                </a:solidFill>
              </a:rPr>
              <a:t>tr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Survival</a:t>
            </a:r>
            <a:br>
              <a:rPr lang="en-US" dirty="0">
                <a:solidFill>
                  <a:schemeClr val="tx2"/>
                </a:solidFill>
              </a:rPr>
            </a:b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620000" cy="4525963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Overall survival  rate is 45%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5 yr survival rate is very low in advanced cases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Hence the importance of screening procedures in high risk women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7200" y="2362200"/>
            <a:ext cx="8153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THANK YOU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Malignant Ovarian </a:t>
            </a:r>
            <a:r>
              <a:rPr lang="en-US" dirty="0" err="1">
                <a:solidFill>
                  <a:schemeClr val="tx2"/>
                </a:solidFill>
              </a:rPr>
              <a:t>tumours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7848600" cy="51816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Risk factors</a:t>
            </a:r>
          </a:p>
          <a:p>
            <a:pPr lvl="1"/>
            <a:r>
              <a:rPr lang="en-US" sz="3000" dirty="0">
                <a:solidFill>
                  <a:schemeClr val="tx2"/>
                </a:solidFill>
              </a:rPr>
              <a:t>Older age group</a:t>
            </a:r>
          </a:p>
          <a:p>
            <a:pPr lvl="1"/>
            <a:r>
              <a:rPr lang="en-US" sz="3000" dirty="0">
                <a:solidFill>
                  <a:schemeClr val="tx2"/>
                </a:solidFill>
              </a:rPr>
              <a:t>Infertility and </a:t>
            </a:r>
            <a:r>
              <a:rPr lang="en-US" sz="3000" dirty="0" err="1">
                <a:solidFill>
                  <a:schemeClr val="tx2"/>
                </a:solidFill>
              </a:rPr>
              <a:t>nulliparity</a:t>
            </a:r>
            <a:endParaRPr lang="en-US" sz="3000" dirty="0">
              <a:solidFill>
                <a:schemeClr val="tx2"/>
              </a:solidFill>
            </a:endParaRPr>
          </a:p>
          <a:p>
            <a:pPr lvl="1"/>
            <a:r>
              <a:rPr lang="en-US" sz="3000" dirty="0">
                <a:solidFill>
                  <a:schemeClr val="tx2"/>
                </a:solidFill>
              </a:rPr>
              <a:t>Early menarche and late menopause</a:t>
            </a:r>
          </a:p>
          <a:p>
            <a:pPr lvl="1"/>
            <a:r>
              <a:rPr lang="en-US" sz="3000" dirty="0">
                <a:solidFill>
                  <a:schemeClr val="tx2"/>
                </a:solidFill>
              </a:rPr>
              <a:t>Endometriosis, PID</a:t>
            </a:r>
          </a:p>
          <a:p>
            <a:pPr lvl="1"/>
            <a:r>
              <a:rPr lang="en-US" sz="3000" dirty="0">
                <a:solidFill>
                  <a:schemeClr val="tx2"/>
                </a:solidFill>
              </a:rPr>
              <a:t>FH of Ca- Ovary, breast, </a:t>
            </a:r>
            <a:r>
              <a:rPr lang="en-US" sz="3000" dirty="0" err="1">
                <a:solidFill>
                  <a:schemeClr val="tx2"/>
                </a:solidFill>
              </a:rPr>
              <a:t>endometrium</a:t>
            </a:r>
            <a:r>
              <a:rPr lang="en-US" sz="3000" dirty="0">
                <a:solidFill>
                  <a:schemeClr val="tx2"/>
                </a:solidFill>
              </a:rPr>
              <a:t>, colon</a:t>
            </a:r>
          </a:p>
          <a:p>
            <a:pPr lvl="1"/>
            <a:r>
              <a:rPr lang="en-US" sz="3000" dirty="0" err="1">
                <a:solidFill>
                  <a:schemeClr val="tx2"/>
                </a:solidFill>
              </a:rPr>
              <a:t>Perineal</a:t>
            </a:r>
            <a:r>
              <a:rPr lang="en-US" sz="3000" dirty="0">
                <a:solidFill>
                  <a:schemeClr val="tx2"/>
                </a:solidFill>
              </a:rPr>
              <a:t> exposure to talc</a:t>
            </a:r>
          </a:p>
          <a:p>
            <a:pPr lvl="1"/>
            <a:r>
              <a:rPr lang="en-US" sz="3000" dirty="0">
                <a:solidFill>
                  <a:schemeClr val="tx2"/>
                </a:solidFill>
              </a:rPr>
              <a:t>White race</a:t>
            </a:r>
          </a:p>
          <a:p>
            <a:pPr lvl="1"/>
            <a:r>
              <a:rPr lang="en-US" sz="3000" dirty="0">
                <a:solidFill>
                  <a:schemeClr val="tx2"/>
                </a:solidFill>
              </a:rPr>
              <a:t>Diet rich in animal fat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Epithelial ovarian </a:t>
            </a:r>
            <a:r>
              <a:rPr lang="en-US" dirty="0" err="1">
                <a:solidFill>
                  <a:schemeClr val="tx2"/>
                </a:solidFill>
              </a:rPr>
              <a:t>tumours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90% of </a:t>
            </a:r>
            <a:r>
              <a:rPr lang="en-US" dirty="0" err="1">
                <a:solidFill>
                  <a:schemeClr val="tx2"/>
                </a:solidFill>
              </a:rPr>
              <a:t>ov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trs</a:t>
            </a:r>
            <a:r>
              <a:rPr lang="en-US" dirty="0">
                <a:solidFill>
                  <a:schemeClr val="tx2"/>
                </a:solidFill>
              </a:rPr>
              <a:t> are of epithelial origin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D/s of the elderly, between 60-70 yrs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Usually diagnosed in advanced stage –III or IV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Overall 5 yr survival rate is 20%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943600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Incessant ovulation- </a:t>
            </a:r>
            <a:r>
              <a:rPr lang="en-US" dirty="0" err="1">
                <a:solidFill>
                  <a:schemeClr val="tx2"/>
                </a:solidFill>
              </a:rPr>
              <a:t>aetiology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Hereditary- HNPCC(Lynch II) syndrome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Breast –ovarian Ca syndrome- mutation of BRCA 1,2 genes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Site specific </a:t>
            </a:r>
            <a:r>
              <a:rPr lang="en-US" dirty="0" err="1">
                <a:solidFill>
                  <a:schemeClr val="tx2"/>
                </a:solidFill>
              </a:rPr>
              <a:t>Ov</a:t>
            </a:r>
            <a:r>
              <a:rPr lang="en-US" dirty="0">
                <a:solidFill>
                  <a:schemeClr val="tx2"/>
                </a:solidFill>
              </a:rPr>
              <a:t> Ca- occur at an younger age than sporadic Ca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Screening for epithelial </a:t>
            </a:r>
            <a:r>
              <a:rPr lang="en-US" dirty="0" err="1">
                <a:solidFill>
                  <a:schemeClr val="tx2"/>
                </a:solidFill>
              </a:rPr>
              <a:t>ov</a:t>
            </a:r>
            <a:r>
              <a:rPr lang="en-US" dirty="0">
                <a:solidFill>
                  <a:schemeClr val="tx2"/>
                </a:solidFill>
              </a:rPr>
              <a:t> 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8001000" cy="5638800"/>
          </a:xfrm>
        </p:spPr>
        <p:txBody>
          <a:bodyPr>
            <a:normAutofit lnSpcReduction="10000"/>
          </a:bodyPr>
          <a:lstStyle/>
          <a:p>
            <a:r>
              <a:rPr lang="en-US" sz="3000" dirty="0">
                <a:solidFill>
                  <a:schemeClr val="tx2"/>
                </a:solidFill>
              </a:rPr>
              <a:t>Yearly pelvic examination</a:t>
            </a:r>
          </a:p>
          <a:p>
            <a:endParaRPr lang="en-US" sz="3000" dirty="0">
              <a:solidFill>
                <a:schemeClr val="tx2"/>
              </a:solidFill>
            </a:endParaRPr>
          </a:p>
          <a:p>
            <a:r>
              <a:rPr lang="en-US" sz="3000" dirty="0">
                <a:solidFill>
                  <a:schemeClr val="tx2"/>
                </a:solidFill>
              </a:rPr>
              <a:t>TVS-</a:t>
            </a:r>
          </a:p>
          <a:p>
            <a:pPr lvl="1"/>
            <a:r>
              <a:rPr lang="en-US" dirty="0" err="1">
                <a:solidFill>
                  <a:schemeClr val="tx2"/>
                </a:solidFill>
              </a:rPr>
              <a:t>Ov</a:t>
            </a:r>
            <a:r>
              <a:rPr lang="en-US" dirty="0">
                <a:solidFill>
                  <a:schemeClr val="tx2"/>
                </a:solidFill>
              </a:rPr>
              <a:t> volume &gt;10ml, Solid/complex mass</a:t>
            </a:r>
          </a:p>
          <a:p>
            <a:pPr lvl="1"/>
            <a:r>
              <a:rPr lang="en-US" dirty="0" err="1">
                <a:solidFill>
                  <a:schemeClr val="tx2"/>
                </a:solidFill>
              </a:rPr>
              <a:t>Multiloculated</a:t>
            </a:r>
            <a:r>
              <a:rPr lang="en-US" dirty="0">
                <a:solidFill>
                  <a:schemeClr val="tx2"/>
                </a:solidFill>
              </a:rPr>
              <a:t> with thick septa&gt;2mm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Cyst wall&gt;3mm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B/L, Papillary excrescences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Increased </a:t>
            </a:r>
            <a:r>
              <a:rPr lang="en-US" dirty="0" err="1">
                <a:solidFill>
                  <a:schemeClr val="tx2"/>
                </a:solidFill>
              </a:rPr>
              <a:t>vascularity</a:t>
            </a:r>
            <a:r>
              <a:rPr lang="en-US" dirty="0">
                <a:solidFill>
                  <a:schemeClr val="tx2"/>
                </a:solidFill>
              </a:rPr>
              <a:t>, RI&lt;0.4</a:t>
            </a:r>
          </a:p>
          <a:p>
            <a:endParaRPr lang="en-US" sz="3000" dirty="0">
              <a:solidFill>
                <a:schemeClr val="tx2"/>
              </a:solidFill>
            </a:endParaRPr>
          </a:p>
          <a:p>
            <a:r>
              <a:rPr lang="en-US" sz="3000" dirty="0" err="1">
                <a:solidFill>
                  <a:schemeClr val="tx2"/>
                </a:solidFill>
              </a:rPr>
              <a:t>Tumour</a:t>
            </a:r>
            <a:r>
              <a:rPr lang="en-US" sz="3000" dirty="0">
                <a:solidFill>
                  <a:schemeClr val="tx2"/>
                </a:solidFill>
              </a:rPr>
              <a:t> markers- CA125, CA19-9, CEA, CA15-3, lipid associated </a:t>
            </a:r>
            <a:r>
              <a:rPr lang="en-US" sz="3000" dirty="0" err="1">
                <a:solidFill>
                  <a:schemeClr val="tx2"/>
                </a:solidFill>
              </a:rPr>
              <a:t>sialic</a:t>
            </a:r>
            <a:r>
              <a:rPr lang="en-US" sz="3000" dirty="0">
                <a:solidFill>
                  <a:schemeClr val="tx2"/>
                </a:solidFill>
              </a:rPr>
              <a:t> acid, </a:t>
            </a:r>
            <a:r>
              <a:rPr lang="en-US" sz="3000" dirty="0" err="1">
                <a:solidFill>
                  <a:schemeClr val="tx2"/>
                </a:solidFill>
              </a:rPr>
              <a:t>osteopontin</a:t>
            </a:r>
            <a:endParaRPr lang="en-US" sz="3000" dirty="0">
              <a:solidFill>
                <a:schemeClr val="tx2"/>
              </a:solidFill>
            </a:endParaRPr>
          </a:p>
          <a:p>
            <a:endParaRPr lang="en-US" sz="3000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696200" cy="5943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Proteomic patterns- proteins and their fragments in blood due to genetic mutation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Genetic testing when indicated- by FH- BRCA 1,2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Multimodal screening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Risk of malignancy index-  RMI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Prevention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2"/>
                </a:solidFill>
              </a:rPr>
              <a:t>Oral contraceptives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Prophylactic BSO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Prophylactic </a:t>
            </a:r>
            <a:r>
              <a:rPr lang="en-US" dirty="0" err="1">
                <a:solidFill>
                  <a:schemeClr val="tx2"/>
                </a:solidFill>
              </a:rPr>
              <a:t>salpingiectomy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Tubal </a:t>
            </a:r>
            <a:r>
              <a:rPr lang="en-US" dirty="0" err="1">
                <a:solidFill>
                  <a:schemeClr val="tx2"/>
                </a:solidFill>
              </a:rPr>
              <a:t>sterilisation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Hysterectomy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948</Words>
  <Application>Microsoft Office PowerPoint</Application>
  <PresentationFormat>On-screen Show (4:3)</PresentationFormat>
  <Paragraphs>364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MALIGNANT EPITHELIAL  OVARIAN TUMOURS</vt:lpstr>
      <vt:lpstr>Malignant Ovarian tumours</vt:lpstr>
      <vt:lpstr>Malignant Ovarian tumours</vt:lpstr>
      <vt:lpstr>Malignant Ovarian tumours</vt:lpstr>
      <vt:lpstr>Epithelial ovarian tumours</vt:lpstr>
      <vt:lpstr>PowerPoint Presentation</vt:lpstr>
      <vt:lpstr>Screening for epithelial ov Ca</vt:lpstr>
      <vt:lpstr>PowerPoint Presentation</vt:lpstr>
      <vt:lpstr>Prevention</vt:lpstr>
      <vt:lpstr>Classification of epi ov Ca</vt:lpstr>
      <vt:lpstr>Pathology</vt:lpstr>
      <vt:lpstr>PowerPoint Presentation</vt:lpstr>
      <vt:lpstr>Borderline epithelial trs</vt:lpstr>
      <vt:lpstr>PowerPoint Presentation</vt:lpstr>
      <vt:lpstr>PowerPoint Presentation</vt:lpstr>
      <vt:lpstr>Patterns of spread</vt:lpstr>
      <vt:lpstr>STAGING</vt:lpstr>
      <vt:lpstr>PowerPoint Presentation</vt:lpstr>
      <vt:lpstr>Clinical features</vt:lpstr>
      <vt:lpstr>Clinical features</vt:lpstr>
      <vt:lpstr>Clinical features</vt:lpstr>
      <vt:lpstr>PowerPoint Presentation</vt:lpstr>
      <vt:lpstr>Physical examination</vt:lpstr>
      <vt:lpstr>PowerPoint Presentation</vt:lpstr>
      <vt:lpstr>Diagnosis</vt:lpstr>
      <vt:lpstr>D/D</vt:lpstr>
      <vt:lpstr>PowerPoint Presentation</vt:lpstr>
      <vt:lpstr>Management</vt:lpstr>
      <vt:lpstr>PowerPoint Presentation</vt:lpstr>
      <vt:lpstr>Examination of the ovarian tumour</vt:lpstr>
      <vt:lpstr>Early stage disease</vt:lpstr>
      <vt:lpstr>Adjuvant therapy in early stage</vt:lpstr>
      <vt:lpstr>PowerPoint Presentation</vt:lpstr>
      <vt:lpstr> Advanced epithelial tumours</vt:lpstr>
      <vt:lpstr>PowerPoint Presentation</vt:lpstr>
      <vt:lpstr>Other treatment modalities</vt:lpstr>
      <vt:lpstr>Prognosis </vt:lpstr>
      <vt:lpstr> Survival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sija chandran</cp:lastModifiedBy>
  <cp:revision>36</cp:revision>
  <dcterms:created xsi:type="dcterms:W3CDTF">2018-09-17T14:48:34Z</dcterms:created>
  <dcterms:modified xsi:type="dcterms:W3CDTF">2022-05-31T05:23:56Z</dcterms:modified>
</cp:coreProperties>
</file>