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3F4F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457200" y="1828800"/>
            <a:ext cx="82296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5400" b="1">
                <a:solidFill>
                  <a:srgbClr val="1E3A8A"/>
                </a:solidFill>
              </a:defRPr>
            </a:pPr>
            <a:r>
              <a:t>Intelligent Sales Assistant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320040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800">
                <a:solidFill>
                  <a:srgbClr val="29B5E8"/>
                </a:solidFill>
              </a:defRPr>
            </a:pPr>
            <a:r>
              <a:t>Powered by Snowflake Cortex AI Agents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914400" y="4572000"/>
            <a:ext cx="1828800" cy="1097280"/>
          </a:xfrm>
          <a:prstGeom prst="roundRect">
            <a:avLst/>
          </a:prstGeom>
          <a:solidFill>
            <a:srgbClr val="FFFFFF"/>
          </a:solidFill>
          <a:ln w="25400">
            <a:solidFill>
              <a:srgbClr val="29B5E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TextBox 5"/>
          <p:cNvSpPr txBox="1"/>
          <p:nvPr/>
        </p:nvSpPr>
        <p:spPr>
          <a:xfrm>
            <a:off x="914400" y="466344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 b="1">
                <a:solidFill>
                  <a:srgbClr val="1E3A8A"/>
                </a:solidFill>
              </a:defRPr>
            </a:pPr>
            <a:r>
              <a:t>🤖 Multi-Tool</a:t>
            </a:r>
          </a:p>
          <a:p>
            <a:r>
              <a:t>Orchestration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4400" y="512064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900">
                <a:solidFill>
                  <a:srgbClr val="1F2937"/>
                </a:solidFill>
              </a:defRPr>
            </a:pPr>
            <a:r>
              <a:t>Automatic coordination</a:t>
            </a:r>
          </a:p>
          <a:p>
            <a:r>
              <a:t>between tools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3017520" y="4572000"/>
            <a:ext cx="1828800" cy="1097280"/>
          </a:xfrm>
          <a:prstGeom prst="roundRect">
            <a:avLst/>
          </a:prstGeom>
          <a:solidFill>
            <a:srgbClr val="FFFFFF"/>
          </a:solidFill>
          <a:ln w="25400">
            <a:solidFill>
              <a:srgbClr val="29B5E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TextBox 8"/>
          <p:cNvSpPr txBox="1"/>
          <p:nvPr/>
        </p:nvSpPr>
        <p:spPr>
          <a:xfrm>
            <a:off x="3017520" y="466344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 b="1">
                <a:solidFill>
                  <a:srgbClr val="1E3A8A"/>
                </a:solidFill>
              </a:defRPr>
            </a:pPr>
            <a:r>
              <a:t>🧵 Conversation</a:t>
            </a:r>
          </a:p>
          <a:p>
            <a:r>
              <a:t>Context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17520" y="512064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900">
                <a:solidFill>
                  <a:srgbClr val="1F2937"/>
                </a:solidFill>
              </a:defRPr>
            </a:pPr>
            <a:r>
              <a:t>Server-side threading</a:t>
            </a:r>
          </a:p>
          <a:p>
            <a:r>
              <a:t>for continuity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5120640" y="4572000"/>
            <a:ext cx="1828800" cy="1097280"/>
          </a:xfrm>
          <a:prstGeom prst="roundRect">
            <a:avLst/>
          </a:prstGeom>
          <a:solidFill>
            <a:srgbClr val="FFFFFF"/>
          </a:solidFill>
          <a:ln w="25400">
            <a:solidFill>
              <a:srgbClr val="29B5E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TextBox 11"/>
          <p:cNvSpPr txBox="1"/>
          <p:nvPr/>
        </p:nvSpPr>
        <p:spPr>
          <a:xfrm>
            <a:off x="5120640" y="466344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 b="1">
                <a:solidFill>
                  <a:srgbClr val="1E3A8A"/>
                </a:solidFill>
              </a:defRPr>
            </a:pPr>
            <a:r>
              <a:t>🔄 Auto-Creation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120640" y="512064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900">
                <a:solidFill>
                  <a:srgbClr val="1F2937"/>
                </a:solidFill>
              </a:defRPr>
            </a:pPr>
            <a:r>
              <a:t>Self-initializing</a:t>
            </a:r>
          </a:p>
          <a:p>
            <a:r>
              <a:t>agent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7223760" y="4572000"/>
            <a:ext cx="1828800" cy="1097280"/>
          </a:xfrm>
          <a:prstGeom prst="roundRect">
            <a:avLst/>
          </a:prstGeom>
          <a:solidFill>
            <a:srgbClr val="FFFFFF"/>
          </a:solidFill>
          <a:ln w="25400">
            <a:solidFill>
              <a:srgbClr val="29B5E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TextBox 14"/>
          <p:cNvSpPr txBox="1"/>
          <p:nvPr/>
        </p:nvSpPr>
        <p:spPr>
          <a:xfrm>
            <a:off x="7223760" y="466344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 b="1">
                <a:solidFill>
                  <a:srgbClr val="1E3A8A"/>
                </a:solidFill>
              </a:defRPr>
            </a:pPr>
            <a:r>
              <a:t>⚡ Real-Time</a:t>
            </a:r>
          </a:p>
          <a:p>
            <a:r>
              <a:t>Analytics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223760" y="512064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900">
                <a:solidFill>
                  <a:srgbClr val="1F2937"/>
                </a:solidFill>
              </a:defRPr>
            </a:pPr>
            <a:r>
              <a:t>SQL generation</a:t>
            </a:r>
          </a:p>
          <a:p>
            <a:r>
              <a:t>from NL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1E3A8A"/>
                </a:solidFill>
              </a:defRPr>
            </a:pPr>
            <a:r>
              <a:t>System Architecture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914400" y="1371600"/>
            <a:ext cx="7315200" cy="1097280"/>
          </a:xfrm>
          <a:prstGeom prst="roundRect">
            <a:avLst/>
          </a:prstGeom>
          <a:solidFill>
            <a:srgbClr val="FFFFFF"/>
          </a:solidFill>
          <a:ln w="38100">
            <a:solidFill>
              <a:srgbClr val="29B5E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1097280" y="1463040"/>
            <a:ext cx="694944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>
                <a:solidFill>
                  <a:srgbClr val="29B5E8"/>
                </a:solidFill>
              </a:defRPr>
            </a:pPr>
            <a:r>
              <a:t>USER INTERFACE LAYER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97280" y="1783080"/>
            <a:ext cx="694944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100">
                <a:solidFill>
                  <a:srgbClr val="1F2937"/>
                </a:solidFill>
              </a:defRPr>
            </a:pPr>
            <a:r>
              <a:t>Streamlit Application</a:t>
            </a:r>
          </a:p>
          <a:p>
            <a:r>
              <a:t>• Chat Interface</a:t>
            </a:r>
          </a:p>
          <a:p>
            <a:r>
              <a:t>• Model Selection</a:t>
            </a:r>
          </a:p>
          <a:p>
            <a:r>
              <a:t>• Thread Management</a:t>
            </a:r>
          </a:p>
        </p:txBody>
      </p:sp>
      <p:sp>
        <p:nvSpPr>
          <p:cNvPr id="6" name="Down Arrow 5"/>
          <p:cNvSpPr/>
          <p:nvPr/>
        </p:nvSpPr>
        <p:spPr>
          <a:xfrm>
            <a:off x="4297680" y="2560320"/>
            <a:ext cx="548640" cy="365760"/>
          </a:xfrm>
          <a:prstGeom prst="downArrow">
            <a:avLst/>
          </a:prstGeom>
          <a:solidFill>
            <a:srgbClr val="1F293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Rounded Rectangle 6"/>
          <p:cNvSpPr/>
          <p:nvPr/>
        </p:nvSpPr>
        <p:spPr>
          <a:xfrm>
            <a:off x="914400" y="2926080"/>
            <a:ext cx="7315200" cy="1097280"/>
          </a:xfrm>
          <a:prstGeom prst="roundRect">
            <a:avLst/>
          </a:prstGeom>
          <a:solidFill>
            <a:srgbClr val="FFFFFF"/>
          </a:solidFill>
          <a:ln w="38100">
            <a:solidFill>
              <a:srgbClr val="1E3A8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TextBox 7"/>
          <p:cNvSpPr txBox="1"/>
          <p:nvPr/>
        </p:nvSpPr>
        <p:spPr>
          <a:xfrm>
            <a:off x="1097280" y="3017520"/>
            <a:ext cx="694944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>
                <a:solidFill>
                  <a:srgbClr val="1E3A8A"/>
                </a:solidFill>
              </a:defRPr>
            </a:pPr>
            <a:r>
              <a:t>ORCHESTRATION LAYER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97280" y="3337560"/>
            <a:ext cx="694944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100">
                <a:solidFill>
                  <a:srgbClr val="1F2937"/>
                </a:solidFill>
              </a:defRPr>
            </a:pPr>
            <a:r>
              <a:t>CORTEX_SALES_AGENT</a:t>
            </a:r>
          </a:p>
          <a:p>
            <a:r>
              <a:t>• Query Understanding</a:t>
            </a:r>
          </a:p>
          <a:p>
            <a:r>
              <a:t>• Tool Selection</a:t>
            </a:r>
          </a:p>
          <a:p>
            <a:r>
              <a:t>• Response Synthesis</a:t>
            </a:r>
          </a:p>
        </p:txBody>
      </p:sp>
      <p:sp>
        <p:nvSpPr>
          <p:cNvPr id="10" name="Down Arrow 9"/>
          <p:cNvSpPr/>
          <p:nvPr/>
        </p:nvSpPr>
        <p:spPr>
          <a:xfrm>
            <a:off x="4297680" y="4114800"/>
            <a:ext cx="548640" cy="365760"/>
          </a:xfrm>
          <a:prstGeom prst="downArrow">
            <a:avLst/>
          </a:prstGeom>
          <a:solidFill>
            <a:srgbClr val="1F293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Rounded Rectangle 10"/>
          <p:cNvSpPr/>
          <p:nvPr/>
        </p:nvSpPr>
        <p:spPr>
          <a:xfrm>
            <a:off x="914400" y="4480560"/>
            <a:ext cx="7315200" cy="1097280"/>
          </a:xfrm>
          <a:prstGeom prst="roundRect">
            <a:avLst/>
          </a:prstGeom>
          <a:solidFill>
            <a:srgbClr val="FFFFFF"/>
          </a:solidFill>
          <a:ln w="38100">
            <a:solidFill>
              <a:srgbClr val="10B98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TextBox 11"/>
          <p:cNvSpPr txBox="1"/>
          <p:nvPr/>
        </p:nvSpPr>
        <p:spPr>
          <a:xfrm>
            <a:off x="1097280" y="4572000"/>
            <a:ext cx="694944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>
                <a:solidFill>
                  <a:srgbClr val="10B981"/>
                </a:solidFill>
              </a:defRPr>
            </a:pPr>
            <a:r>
              <a:t>TOOL EXECUTION LAYER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97280" y="4892040"/>
            <a:ext cx="694944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100">
                <a:solidFill>
                  <a:srgbClr val="1F2937"/>
                </a:solidFill>
              </a:defRPr>
            </a:pPr>
            <a:r>
              <a:t>Cortex Analyst (SQL)</a:t>
            </a:r>
          </a:p>
          <a:p>
            <a:r>
              <a:t>Cortex Search (Docs)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457200" y="1371600"/>
            <a:ext cx="4114800" cy="2103120"/>
          </a:xfrm>
          <a:prstGeom prst="roundRect">
            <a:avLst/>
          </a:prstGeom>
          <a:solidFill>
            <a:srgbClr val="FFFFFF"/>
          </a:solidFill>
          <a:ln w="25400">
            <a:solidFill>
              <a:srgbClr val="29B5E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TextBox 14"/>
          <p:cNvSpPr txBox="1"/>
          <p:nvPr/>
        </p:nvSpPr>
        <p:spPr>
          <a:xfrm>
            <a:off x="640080" y="146304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/>
            </a:pPr>
            <a:r>
              <a:t>🤖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188720" y="1508760"/>
            <a:ext cx="32004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>
                <a:solidFill>
                  <a:srgbClr val="29B5E8"/>
                </a:solidFill>
              </a:defRPr>
            </a:pPr>
            <a:r>
              <a:t>Automatic Agent Creation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40080" y="2011680"/>
            <a:ext cx="3749039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 i="1">
                <a:solidFill>
                  <a:srgbClr val="1F2937"/>
                </a:solidFill>
              </a:defRPr>
            </a:pPr>
            <a:r>
              <a:t>Problem: Manual setup complexity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40080" y="2377440"/>
            <a:ext cx="3749039" cy="10058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1F2937"/>
                </a:solidFill>
              </a:defRPr>
            </a:pPr>
            <a:r>
              <a:t>Solution:</a:t>
            </a:r>
          </a:p>
          <a:p>
            <a:r>
              <a:t>• Auto-detection</a:t>
            </a:r>
          </a:p>
          <a:p>
            <a:r>
              <a:t>• JSON configuration</a:t>
            </a:r>
          </a:p>
          <a:p>
            <a:r>
              <a:t>• REST API creation</a:t>
            </a:r>
          </a:p>
          <a:p>
            <a:r>
              <a:t>• Self-healing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4754880" y="1371600"/>
            <a:ext cx="4114800" cy="2103120"/>
          </a:xfrm>
          <a:prstGeom prst="roundRect">
            <a:avLst/>
          </a:prstGeom>
          <a:solidFill>
            <a:srgbClr val="FFFFFF"/>
          </a:solidFill>
          <a:ln w="25400">
            <a:solidFill>
              <a:srgbClr val="29B5E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TextBox 19"/>
          <p:cNvSpPr txBox="1"/>
          <p:nvPr/>
        </p:nvSpPr>
        <p:spPr>
          <a:xfrm>
            <a:off x="4937760" y="146304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/>
            </a:pPr>
            <a:r>
              <a:t>🧵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486400" y="1508760"/>
            <a:ext cx="32004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>
                <a:solidFill>
                  <a:srgbClr val="29B5E8"/>
                </a:solidFill>
              </a:defRPr>
            </a:pPr>
            <a:r>
              <a:t>Intelligent Threading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937760" y="2011680"/>
            <a:ext cx="3749039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 i="1">
                <a:solidFill>
                  <a:srgbClr val="1F2937"/>
                </a:solidFill>
              </a:defRPr>
            </a:pPr>
            <a:r>
              <a:t>Problem: Lost conversation context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937760" y="2377440"/>
            <a:ext cx="3749039" cy="10058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1F2937"/>
                </a:solidFill>
              </a:defRPr>
            </a:pPr>
            <a:r>
              <a:t>Solution:</a:t>
            </a:r>
          </a:p>
          <a:p>
            <a:r>
              <a:t>• Server-side threads</a:t>
            </a:r>
          </a:p>
          <a:p>
            <a:r>
              <a:t>• Parent message tracking</a:t>
            </a:r>
          </a:p>
          <a:p>
            <a:r>
              <a:t>• Pronoun resolution</a:t>
            </a:r>
          </a:p>
          <a:p>
            <a:r>
              <a:t>• Natural follow-ups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457200" y="3840480"/>
            <a:ext cx="4114800" cy="2103120"/>
          </a:xfrm>
          <a:prstGeom prst="roundRect">
            <a:avLst/>
          </a:prstGeom>
          <a:solidFill>
            <a:srgbClr val="FFFFFF"/>
          </a:solidFill>
          <a:ln w="25400">
            <a:solidFill>
              <a:srgbClr val="29B5E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TextBox 24"/>
          <p:cNvSpPr txBox="1"/>
          <p:nvPr/>
        </p:nvSpPr>
        <p:spPr>
          <a:xfrm>
            <a:off x="640080" y="393192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/>
            </a:pPr>
            <a:r>
              <a:t>🎯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188720" y="3977640"/>
            <a:ext cx="32004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>
                <a:solidFill>
                  <a:srgbClr val="29B5E8"/>
                </a:solidFill>
              </a:defRPr>
            </a:pPr>
            <a:r>
              <a:t>Smart Query Interpretation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40080" y="4480560"/>
            <a:ext cx="3749039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 i="1">
                <a:solidFill>
                  <a:srgbClr val="1F2937"/>
                </a:solidFill>
              </a:defRPr>
            </a:pPr>
            <a:r>
              <a:t>Problem: Ambiguous queries (COUNT vs SELECT)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40080" y="4846320"/>
            <a:ext cx="3749039" cy="10058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1F2937"/>
                </a:solidFill>
              </a:defRPr>
            </a:pPr>
            <a:r>
              <a:t>Solution:</a:t>
            </a:r>
          </a:p>
          <a:p>
            <a:r>
              <a:t>• 'list/show' → SELECT</a:t>
            </a:r>
          </a:p>
          <a:p>
            <a:r>
              <a:t>• 'count' → COUNT(*)</a:t>
            </a:r>
          </a:p>
          <a:p>
            <a:r>
              <a:t>• 'sum' → SUM()</a:t>
            </a:r>
          </a:p>
          <a:p>
            <a:r>
              <a:t>• Intent detection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4754880" y="3840480"/>
            <a:ext cx="4114800" cy="2103120"/>
          </a:xfrm>
          <a:prstGeom prst="roundRect">
            <a:avLst/>
          </a:prstGeom>
          <a:solidFill>
            <a:srgbClr val="FFFFFF"/>
          </a:solidFill>
          <a:ln w="25400">
            <a:solidFill>
              <a:srgbClr val="29B5E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0" name="TextBox 29"/>
          <p:cNvSpPr txBox="1"/>
          <p:nvPr/>
        </p:nvSpPr>
        <p:spPr>
          <a:xfrm>
            <a:off x="4937760" y="3931920"/>
            <a:ext cx="457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/>
            </a:pPr>
            <a:r>
              <a:t>🔄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486400" y="3977640"/>
            <a:ext cx="32004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>
                <a:solidFill>
                  <a:srgbClr val="29B5E8"/>
                </a:solidFill>
              </a:defRPr>
            </a:pPr>
            <a:r>
              <a:t>Multi-Tool Orchestration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937760" y="4480560"/>
            <a:ext cx="3749039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 i="1">
                <a:solidFill>
                  <a:srgbClr val="1F2937"/>
                </a:solidFill>
              </a:defRPr>
            </a:pPr>
            <a:r>
              <a:t>Problem: Manual tool selection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937760" y="4846320"/>
            <a:ext cx="3749039" cy="10058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1F2937"/>
                </a:solidFill>
              </a:defRPr>
            </a:pPr>
            <a:r>
              <a:t>Solution:</a:t>
            </a:r>
          </a:p>
          <a:p>
            <a:r>
              <a:t>• Automatic routing</a:t>
            </a:r>
          </a:p>
          <a:p>
            <a:r>
              <a:t>• Parallel execution</a:t>
            </a:r>
          </a:p>
          <a:p>
            <a:r>
              <a:t>• Response synthesis</a:t>
            </a:r>
          </a:p>
          <a:p>
            <a:r>
              <a:t>• Unified output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1E3A8A"/>
                </a:solidFill>
              </a:defRPr>
            </a:pPr>
            <a:r>
              <a:t>Key Features &amp; Innovations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1E3A8A"/>
                </a:solidFill>
              </a:defRPr>
            </a:pPr>
            <a:r>
              <a:t>Technical Implementation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457200" y="1371600"/>
            <a:ext cx="4114800" cy="4572000"/>
          </a:xfrm>
          <a:prstGeom prst="roundRect">
            <a:avLst/>
          </a:prstGeom>
          <a:solidFill>
            <a:srgbClr val="F8FAFC"/>
          </a:solidFill>
          <a:ln w="25400">
            <a:solidFill>
              <a:srgbClr val="1E3A8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640080" y="1463040"/>
            <a:ext cx="3749039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 b="1">
                <a:solidFill>
                  <a:srgbClr val="1E3A8A"/>
                </a:solidFill>
              </a:defRPr>
            </a:pPr>
            <a:r>
              <a:t>Request Flow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0080" y="1920240"/>
            <a:ext cx="3749039" cy="38404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100">
                <a:solidFill>
                  <a:srgbClr val="1F2937"/>
                </a:solidFill>
                <a:latin typeface="Courier New"/>
              </a:defRPr>
            </a:pPr>
            <a:r>
              <a:t>User Query</a:t>
            </a:r>
          </a:p>
          <a:p>
            <a:r>
              <a:t>    ↓</a:t>
            </a:r>
          </a:p>
          <a:p>
            <a:r>
              <a:t>snowflake_api_call()</a:t>
            </a:r>
          </a:p>
          <a:p>
            <a:r>
              <a:t>  • Build payload</a:t>
            </a:r>
          </a:p>
          <a:p>
            <a:r>
              <a:t>  • Add thread context</a:t>
            </a:r>
          </a:p>
          <a:p>
            <a:r>
              <a:t>  • POST to agent</a:t>
            </a:r>
          </a:p>
          <a:p>
            <a:r>
              <a:t>    ↓</a:t>
            </a:r>
          </a:p>
          <a:p>
            <a:r>
              <a:t>process_sse_response()</a:t>
            </a:r>
          </a:p>
          <a:p>
            <a:r>
              <a:t>  • Parse events</a:t>
            </a:r>
          </a:p>
          <a:p>
            <a:r>
              <a:t>  • Extract tool results</a:t>
            </a:r>
          </a:p>
          <a:p>
            <a:r>
              <a:t>  • Collect citations</a:t>
            </a:r>
          </a:p>
          <a:p>
            <a:r>
              <a:t>    ↓</a:t>
            </a:r>
          </a:p>
          <a:p>
            <a:r>
              <a:t>Display Results</a:t>
            </a:r>
          </a:p>
          <a:p>
            <a:r>
              <a:t>  • Show response</a:t>
            </a:r>
          </a:p>
          <a:p>
            <a:r>
              <a:t>  • Display SQL</a:t>
            </a:r>
          </a:p>
          <a:p>
            <a:r>
              <a:t>  • Render table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754880" y="1371600"/>
            <a:ext cx="3931920" cy="4572000"/>
          </a:xfrm>
          <a:prstGeom prst="roundRect">
            <a:avLst/>
          </a:prstGeom>
          <a:solidFill>
            <a:srgbClr val="F8FAFC"/>
          </a:solidFill>
          <a:ln w="25400">
            <a:solidFill>
              <a:srgbClr val="10B98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/>
          <p:cNvSpPr txBox="1"/>
          <p:nvPr/>
        </p:nvSpPr>
        <p:spPr>
          <a:xfrm>
            <a:off x="4937760" y="1463040"/>
            <a:ext cx="356616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 b="1">
                <a:solidFill>
                  <a:srgbClr val="10B981"/>
                </a:solidFill>
              </a:defRPr>
            </a:pPr>
            <a:r>
              <a:t>Database Coverage - 9 Tables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937760" y="2011680"/>
            <a:ext cx="356616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>
                <a:solidFill>
                  <a:srgbClr val="1F2937"/>
                </a:solidFill>
              </a:defRPr>
            </a:pPr>
            <a:r>
              <a:t>• CAMPAIGNS - Marketing campaigns</a:t>
            </a:r>
          </a:p>
          <a:p>
            <a:pPr>
              <a:defRPr sz="1100">
                <a:solidFill>
                  <a:srgbClr val="1F2937"/>
                </a:solidFill>
              </a:defRPr>
            </a:pPr>
            <a:r>
              <a:t>• CAMPAIGN_TOUCHES - Interactions</a:t>
            </a:r>
          </a:p>
          <a:p>
            <a:pPr>
              <a:defRPr sz="1100">
                <a:solidFill>
                  <a:srgbClr val="1F2937"/>
                </a:solidFill>
              </a:defRPr>
            </a:pPr>
            <a:r>
              <a:t>• CUSTOMERS - Customer profiles</a:t>
            </a:r>
          </a:p>
          <a:p>
            <a:pPr>
              <a:defRPr sz="1100">
                <a:solidFill>
                  <a:srgbClr val="1F2937"/>
                </a:solidFill>
              </a:defRPr>
            </a:pPr>
            <a:r>
              <a:t>• ORDERS - Sales transactions</a:t>
            </a:r>
          </a:p>
          <a:p>
            <a:pPr>
              <a:defRPr sz="1100">
                <a:solidFill>
                  <a:srgbClr val="1F2937"/>
                </a:solidFill>
              </a:defRPr>
            </a:pPr>
            <a:r>
              <a:t>• ORDER_ITEMS - Line items</a:t>
            </a:r>
          </a:p>
          <a:p>
            <a:pPr>
              <a:defRPr sz="1100">
                <a:solidFill>
                  <a:srgbClr val="1F2937"/>
                </a:solidFill>
              </a:defRPr>
            </a:pPr>
            <a:r>
              <a:t>• PRODUCTS - Product catalog</a:t>
            </a:r>
          </a:p>
          <a:p>
            <a:pPr>
              <a:defRPr sz="1100">
                <a:solidFill>
                  <a:srgbClr val="1F2937"/>
                </a:solidFill>
              </a:defRPr>
            </a:pPr>
            <a:r>
              <a:t>• INVENTORY - Stock levels</a:t>
            </a:r>
          </a:p>
          <a:p>
            <a:pPr>
              <a:defRPr sz="1100">
                <a:solidFill>
                  <a:srgbClr val="1F2937"/>
                </a:solidFill>
              </a:defRPr>
            </a:pPr>
            <a:r>
              <a:t>• REFUNDS - Refund tracking</a:t>
            </a:r>
          </a:p>
          <a:p>
            <a:pPr>
              <a:defRPr sz="1100">
                <a:solidFill>
                  <a:srgbClr val="1F2937"/>
                </a:solidFill>
              </a:defRPr>
            </a:pPr>
            <a:r>
              <a:t>• SHIPMENTS - Delivery tracking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1E3A8A"/>
                </a:solidFill>
              </a:defRPr>
            </a:pPr>
            <a:r>
              <a:t>Results &amp; Business Impact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731520" y="1645920"/>
            <a:ext cx="1828800" cy="914400"/>
          </a:xfrm>
          <a:prstGeom prst="roundRect">
            <a:avLst/>
          </a:prstGeom>
          <a:solidFill>
            <a:srgbClr val="FFFFFF"/>
          </a:solidFill>
          <a:ln w="38100">
            <a:solidFill>
              <a:srgbClr val="10B98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731520" y="1783080"/>
            <a:ext cx="18288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400" b="1">
                <a:solidFill>
                  <a:srgbClr val="10B981"/>
                </a:solidFill>
              </a:defRPr>
            </a:pPr>
            <a:r>
              <a:t>&lt; 3 seconds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520" y="2194560"/>
            <a:ext cx="18288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100">
                <a:solidFill>
                  <a:srgbClr val="1F2937"/>
                </a:solidFill>
              </a:defRPr>
            </a:pPr>
            <a:r>
              <a:t>⏱️ Response Time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2743200" y="1645920"/>
            <a:ext cx="1828800" cy="914400"/>
          </a:xfrm>
          <a:prstGeom prst="roundRect">
            <a:avLst/>
          </a:prstGeom>
          <a:solidFill>
            <a:srgbClr val="FFFFFF"/>
          </a:solidFill>
          <a:ln w="38100">
            <a:solidFill>
              <a:srgbClr val="10B98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/>
          <p:cNvSpPr txBox="1"/>
          <p:nvPr/>
        </p:nvSpPr>
        <p:spPr>
          <a:xfrm>
            <a:off x="2743200" y="1783080"/>
            <a:ext cx="18288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400" b="1">
                <a:solidFill>
                  <a:srgbClr val="10B981"/>
                </a:solidFill>
              </a:defRPr>
            </a:pPr>
            <a:r>
              <a:t>95%+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743200" y="2194560"/>
            <a:ext cx="18288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100">
                <a:solidFill>
                  <a:srgbClr val="1F2937"/>
                </a:solidFill>
              </a:defRPr>
            </a:pPr>
            <a:r>
              <a:t>🎯 Accuracy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4754880" y="1645920"/>
            <a:ext cx="1828800" cy="914400"/>
          </a:xfrm>
          <a:prstGeom prst="roundRect">
            <a:avLst/>
          </a:prstGeom>
          <a:solidFill>
            <a:srgbClr val="FFFFFF"/>
          </a:solidFill>
          <a:ln w="38100">
            <a:solidFill>
              <a:srgbClr val="10B98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TextBox 9"/>
          <p:cNvSpPr txBox="1"/>
          <p:nvPr/>
        </p:nvSpPr>
        <p:spPr>
          <a:xfrm>
            <a:off x="4754880" y="1783080"/>
            <a:ext cx="18288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400" b="1">
                <a:solidFill>
                  <a:srgbClr val="10B981"/>
                </a:solidFill>
              </a:defRPr>
            </a:pPr>
            <a:r>
              <a:t>100%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754880" y="2194560"/>
            <a:ext cx="18288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100">
                <a:solidFill>
                  <a:srgbClr val="1F2937"/>
                </a:solidFill>
              </a:defRPr>
            </a:pPr>
            <a:r>
              <a:t>🔄 Context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6766560" y="1645920"/>
            <a:ext cx="1828800" cy="914400"/>
          </a:xfrm>
          <a:prstGeom prst="roundRect">
            <a:avLst/>
          </a:prstGeom>
          <a:solidFill>
            <a:srgbClr val="FFFFFF"/>
          </a:solidFill>
          <a:ln w="38100">
            <a:solidFill>
              <a:srgbClr val="10B98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/>
          <p:cNvSpPr txBox="1"/>
          <p:nvPr/>
        </p:nvSpPr>
        <p:spPr>
          <a:xfrm>
            <a:off x="6766560" y="1783080"/>
            <a:ext cx="18288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400" b="1">
                <a:solidFill>
                  <a:srgbClr val="10B981"/>
                </a:solidFill>
              </a:defRPr>
            </a:pPr>
            <a:r>
              <a:t>Auto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766560" y="2194560"/>
            <a:ext cx="18288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100">
                <a:solidFill>
                  <a:srgbClr val="1F2937"/>
                </a:solidFill>
              </a:defRPr>
            </a:pPr>
            <a:r>
              <a:t>🛠️ Tools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731520" y="2926080"/>
            <a:ext cx="7680960" cy="2560320"/>
          </a:xfrm>
          <a:prstGeom prst="roundRect">
            <a:avLst/>
          </a:prstGeom>
          <a:solidFill>
            <a:srgbClr val="F3F4F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TextBox 15"/>
          <p:cNvSpPr txBox="1"/>
          <p:nvPr/>
        </p:nvSpPr>
        <p:spPr>
          <a:xfrm>
            <a:off x="822960" y="3017520"/>
            <a:ext cx="22860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 b="1">
                <a:solidFill>
                  <a:srgbClr val="1E3A8A"/>
                </a:solidFill>
              </a:defRPr>
            </a:pPr>
            <a:r>
              <a:t>Aspect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108960" y="3017520"/>
            <a:ext cx="18288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 b="1">
                <a:solidFill>
                  <a:srgbClr val="1E3A8A"/>
                </a:solidFill>
              </a:defRPr>
            </a:pPr>
            <a:r>
              <a:t>Before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937760" y="3017520"/>
            <a:ext cx="18288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 b="1">
                <a:solidFill>
                  <a:srgbClr val="1E3A8A"/>
                </a:solidFill>
              </a:defRPr>
            </a:pPr>
            <a:r>
              <a:t>After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766560" y="3017520"/>
            <a:ext cx="173736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 b="1">
                <a:solidFill>
                  <a:srgbClr val="1E3A8A"/>
                </a:solidFill>
              </a:defRPr>
            </a:pPr>
            <a:r>
              <a:t>Improvement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22960" y="3383280"/>
            <a:ext cx="22860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1F2937"/>
                </a:solidFill>
              </a:defRPr>
            </a:pPr>
            <a:r>
              <a:t>Query Method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108960" y="3383280"/>
            <a:ext cx="18288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1F2937"/>
                </a:solidFill>
              </a:defRPr>
            </a:pPr>
            <a:r>
              <a:t>Manual SQL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937760" y="3383280"/>
            <a:ext cx="18288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1F2937"/>
                </a:solidFill>
              </a:defRPr>
            </a:pPr>
            <a:r>
              <a:t>Natural language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766560" y="3383280"/>
            <a:ext cx="173736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 b="1">
                <a:solidFill>
                  <a:srgbClr val="10B981"/>
                </a:solidFill>
              </a:defRPr>
            </a:pPr>
            <a:r>
              <a:t>100%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22960" y="3794760"/>
            <a:ext cx="22860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1F2937"/>
                </a:solidFill>
              </a:defRPr>
            </a:pPr>
            <a:r>
              <a:t>Tool Selection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108960" y="3794760"/>
            <a:ext cx="18288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1F2937"/>
                </a:solidFill>
              </a:defRPr>
            </a:pPr>
            <a:r>
              <a:t>Manual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937760" y="3794760"/>
            <a:ext cx="18288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1F2937"/>
                </a:solidFill>
              </a:defRPr>
            </a:pPr>
            <a:r>
              <a:t>Automatic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766560" y="3794760"/>
            <a:ext cx="173736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 b="1">
                <a:solidFill>
                  <a:srgbClr val="10B981"/>
                </a:solidFill>
              </a:defRPr>
            </a:pPr>
            <a:r>
              <a:t>100%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22960" y="4206240"/>
            <a:ext cx="22860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1F2937"/>
                </a:solidFill>
              </a:defRPr>
            </a:pPr>
            <a:r>
              <a:t>Context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108960" y="4206240"/>
            <a:ext cx="18288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1F2937"/>
                </a:solidFill>
              </a:defRPr>
            </a:pPr>
            <a:r>
              <a:t>Restart each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937760" y="4206240"/>
            <a:ext cx="18288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1F2937"/>
                </a:solidFill>
              </a:defRPr>
            </a:pPr>
            <a:r>
              <a:t>Continuous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766560" y="4206240"/>
            <a:ext cx="173736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 b="1">
                <a:solidFill>
                  <a:srgbClr val="10B981"/>
                </a:solidFill>
              </a:defRPr>
            </a:pPr>
            <a:r>
              <a:t>100%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822960" y="4617720"/>
            <a:ext cx="22860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1F2937"/>
                </a:solidFill>
              </a:defRPr>
            </a:pPr>
            <a:r>
              <a:t>Setup Time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108960" y="4617720"/>
            <a:ext cx="18288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1F2937"/>
                </a:solidFill>
              </a:defRPr>
            </a:pPr>
            <a:r>
              <a:t>Hours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937760" y="4617720"/>
            <a:ext cx="18288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1F2937"/>
                </a:solidFill>
              </a:defRPr>
            </a:pPr>
            <a:r>
              <a:t>Minutes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766560" y="4617720"/>
            <a:ext cx="173736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 b="1">
                <a:solidFill>
                  <a:srgbClr val="10B981"/>
                </a:solidFill>
              </a:defRPr>
            </a:pPr>
            <a:r>
              <a:t>90%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1E3A8A"/>
                </a:solidFill>
              </a:defRPr>
            </a:pPr>
            <a:r>
              <a:t>ROI &amp; Strategic Value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731520" y="1645920"/>
            <a:ext cx="3657600" cy="2286000"/>
          </a:xfrm>
          <a:prstGeom prst="roundRect">
            <a:avLst/>
          </a:prstGeom>
          <a:solidFill>
            <a:srgbClr val="F0FDF4"/>
          </a:solidFill>
          <a:ln w="38100">
            <a:solidFill>
              <a:srgbClr val="10B98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914400" y="1737360"/>
            <a:ext cx="329184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 b="1">
                <a:solidFill>
                  <a:srgbClr val="10B981"/>
                </a:solidFill>
              </a:defRPr>
            </a:pPr>
            <a:r>
              <a:t>Time Savings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2194560"/>
            <a:ext cx="3291840" cy="16459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300">
                <a:solidFill>
                  <a:srgbClr val="1F2937"/>
                </a:solidFill>
              </a:defRPr>
            </a:pPr>
            <a:r>
              <a:t>⏱️ 80% reduction in time</a:t>
            </a:r>
          </a:p>
          <a:p>
            <a:r>
              <a:t>   to get sales insights</a:t>
            </a:r>
          </a:p>
          <a:p/>
          <a:p>
            <a:r>
              <a:t>⏱️ 90% reduction in</a:t>
            </a:r>
          </a:p>
          <a:p>
            <a:r>
              <a:t>   policy lookup time</a:t>
            </a:r>
          </a:p>
          <a:p/>
          <a:p>
            <a:r>
              <a:t>⏱️ 70% reduction in</a:t>
            </a:r>
          </a:p>
          <a:p>
            <a:r>
              <a:t>   training time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754880" y="1645920"/>
            <a:ext cx="3657600" cy="2286000"/>
          </a:xfrm>
          <a:prstGeom prst="roundRect">
            <a:avLst/>
          </a:prstGeom>
          <a:solidFill>
            <a:srgbClr val="EFF6FF"/>
          </a:solidFill>
          <a:ln w="38100">
            <a:solidFill>
              <a:srgbClr val="29B5E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/>
          <p:cNvSpPr txBox="1"/>
          <p:nvPr/>
        </p:nvSpPr>
        <p:spPr>
          <a:xfrm>
            <a:off x="4937760" y="1737360"/>
            <a:ext cx="329184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 b="1">
                <a:solidFill>
                  <a:srgbClr val="29B5E8"/>
                </a:solidFill>
              </a:defRPr>
            </a:pPr>
            <a:r>
              <a:t>Success Factors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937760" y="2194560"/>
            <a:ext cx="3291840" cy="16459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300">
                <a:solidFill>
                  <a:srgbClr val="1F2937"/>
                </a:solidFill>
              </a:defRPr>
            </a:pPr>
            <a:r>
              <a:t>✅ Native Snowflake Features</a:t>
            </a:r>
          </a:p>
          <a:p/>
          <a:p>
            <a:r>
              <a:t>✅ User-Centric Design</a:t>
            </a:r>
          </a:p>
          <a:p/>
          <a:p>
            <a:r>
              <a:t>✅ Robust Engineering</a:t>
            </a:r>
          </a:p>
          <a:p/>
          <a:p>
            <a:r>
              <a:t>✅ Enterprise Standards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731520" y="4206240"/>
            <a:ext cx="7680960" cy="1645920"/>
          </a:xfrm>
          <a:prstGeom prst="roundRect">
            <a:avLst/>
          </a:prstGeom>
          <a:solidFill>
            <a:srgbClr val="F3F4F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TextBox 9"/>
          <p:cNvSpPr txBox="1"/>
          <p:nvPr/>
        </p:nvSpPr>
        <p:spPr>
          <a:xfrm>
            <a:off x="914400" y="4297680"/>
            <a:ext cx="73152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600" b="1">
                <a:solidFill>
                  <a:srgbClr val="1E3A8A"/>
                </a:solidFill>
              </a:defRPr>
            </a:pPr>
            <a:r>
              <a:t>Strategic Advantages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14400" y="4754880"/>
            <a:ext cx="7315200" cy="10058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300">
                <a:solidFill>
                  <a:srgbClr val="1F2937"/>
                </a:solidFill>
              </a:defRPr>
            </a:pPr>
            <a:r>
              <a:t>🎯 Democratized data access across organization</a:t>
            </a:r>
          </a:p>
          <a:p>
            <a:r>
              <a:t>🎯 Consistent data interpretation and reporting</a:t>
            </a:r>
          </a:p>
          <a:p>
            <a:r>
              <a:t>🎯 Scalable foundation for AI-driven insights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