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312" r:id="rId5"/>
    <p:sldId id="313" r:id="rId6"/>
    <p:sldId id="314" r:id="rId7"/>
    <p:sldId id="315" r:id="rId8"/>
    <p:sldId id="316" r:id="rId9"/>
    <p:sldId id="317" r:id="rId10"/>
    <p:sldId id="319" r:id="rId11"/>
    <p:sldId id="318" r:id="rId12"/>
    <p:sldId id="324" r:id="rId13"/>
    <p:sldId id="325" r:id="rId14"/>
    <p:sldId id="333" r:id="rId15"/>
    <p:sldId id="326" r:id="rId16"/>
    <p:sldId id="327" r:id="rId17"/>
    <p:sldId id="328" r:id="rId18"/>
    <p:sldId id="329" r:id="rId19"/>
    <p:sldId id="330" r:id="rId20"/>
    <p:sldId id="331" r:id="rId21"/>
    <p:sldId id="320" r:id="rId22"/>
    <p:sldId id="323" r:id="rId23"/>
    <p:sldId id="322" r:id="rId24"/>
    <p:sldId id="332" r:id="rId25"/>
    <p:sldId id="321" r:id="rId26"/>
    <p:sldId id="297"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5" d="100"/>
          <a:sy n="55" d="100"/>
        </p:scale>
        <p:origin x="1096" y="3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CYBERBULLYING DETECTION ON SOCIAL NETWORKS USING HYBRID RNN-LSTM MODELS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DA46-0AC7-EFB8-9478-40E18BFB9DFD}"/>
              </a:ext>
            </a:extLst>
          </p:cNvPr>
          <p:cNvSpPr>
            <a:spLocks noGrp="1"/>
          </p:cNvSpPr>
          <p:nvPr>
            <p:ph type="title"/>
          </p:nvPr>
        </p:nvSpPr>
        <p:spPr>
          <a:xfrm>
            <a:off x="914400" y="593377"/>
            <a:ext cx="10511627" cy="760862"/>
          </a:xfrm>
        </p:spPr>
        <p:txBody>
          <a:bodyPr/>
          <a:lstStyle/>
          <a:p>
            <a:r>
              <a:rPr lang="en-US" dirty="0"/>
              <a:t>ADVANCED MODELS USED</a:t>
            </a:r>
            <a:endParaRPr lang="en-IN" dirty="0"/>
          </a:p>
        </p:txBody>
      </p:sp>
      <p:sp>
        <p:nvSpPr>
          <p:cNvPr id="3" name="Content Placeholder 2">
            <a:extLst>
              <a:ext uri="{FF2B5EF4-FFF2-40B4-BE49-F238E27FC236}">
                <a16:creationId xmlns:a16="http://schemas.microsoft.com/office/drawing/2014/main" id="{39F6C98B-03F0-6E15-340F-DB87A6EFB106}"/>
              </a:ext>
            </a:extLst>
          </p:cNvPr>
          <p:cNvSpPr>
            <a:spLocks noGrp="1"/>
          </p:cNvSpPr>
          <p:nvPr>
            <p:ph sz="quarter" idx="4"/>
          </p:nvPr>
        </p:nvSpPr>
        <p:spPr>
          <a:xfrm>
            <a:off x="914400" y="1666755"/>
            <a:ext cx="10511627" cy="4597870"/>
          </a:xfrm>
        </p:spPr>
        <p:txBody>
          <a:bodyPr>
            <a:normAutofit/>
          </a:bodyPr>
          <a:lstStyle/>
          <a:p>
            <a:pPr marL="0" indent="0">
              <a:buNone/>
            </a:pPr>
            <a:r>
              <a:rPr lang="en-US" sz="2400" b="1" dirty="0"/>
              <a:t>RNN-LSTM </a:t>
            </a:r>
          </a:p>
          <a:p>
            <a:r>
              <a:rPr lang="en-US" dirty="0"/>
              <a:t>RNN is a type of neural network designed to process sequential data, such as time series, text, or audio.</a:t>
            </a:r>
          </a:p>
          <a:p>
            <a:r>
              <a:rPr lang="en-US" dirty="0"/>
              <a:t>LSTM is a special type of RNN designed to overcome the limitations of standard RNNs.</a:t>
            </a:r>
          </a:p>
          <a:p>
            <a:pPr marL="0" indent="0">
              <a:buNone/>
            </a:pPr>
            <a:r>
              <a:rPr lang="en-US" sz="2400" b="1" dirty="0"/>
              <a:t>WHY RNN-LSTM</a:t>
            </a:r>
          </a:p>
          <a:p>
            <a:r>
              <a:rPr lang="en-US" dirty="0"/>
              <a:t>They are excellent at analyzing and predicting patterns in data</a:t>
            </a:r>
            <a:r>
              <a:rPr lang="en-US" b="1" dirty="0"/>
              <a:t>.</a:t>
            </a:r>
          </a:p>
          <a:p>
            <a:r>
              <a:rPr lang="en-US" dirty="0"/>
              <a:t>LSTM is particularly effective in text-based tasks, as it can capture the context and relationships between words over long sentences.</a:t>
            </a:r>
            <a:endParaRPr lang="en-US" b="1" dirty="0"/>
          </a:p>
          <a:p>
            <a:r>
              <a:rPr lang="en-US" dirty="0"/>
              <a:t>LSTM captures subtle details in comments or messages by analyzing context, tone, and word sequence, thereby enhancing detection accuracy.</a:t>
            </a:r>
            <a:endParaRPr lang="en-IN" b="1" dirty="0"/>
          </a:p>
        </p:txBody>
      </p:sp>
      <p:sp>
        <p:nvSpPr>
          <p:cNvPr id="4" name="Slide Number Placeholder 3">
            <a:extLst>
              <a:ext uri="{FF2B5EF4-FFF2-40B4-BE49-F238E27FC236}">
                <a16:creationId xmlns:a16="http://schemas.microsoft.com/office/drawing/2014/main" id="{534489BA-01C3-260A-5880-589D1BCA026A}"/>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52944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9A18-8DD5-66FF-4BCF-CEA7728B3DE1}"/>
              </a:ext>
            </a:extLst>
          </p:cNvPr>
          <p:cNvSpPr>
            <a:spLocks noGrp="1"/>
          </p:cNvSpPr>
          <p:nvPr>
            <p:ph type="title"/>
          </p:nvPr>
        </p:nvSpPr>
        <p:spPr>
          <a:xfrm>
            <a:off x="914400" y="593377"/>
            <a:ext cx="10511627" cy="598816"/>
          </a:xfrm>
        </p:spPr>
        <p:txBody>
          <a:bodyPr/>
          <a:lstStyle/>
          <a:p>
            <a:r>
              <a:rPr lang="en-US" dirty="0"/>
              <a:t>HOW RNN-LSTM </a:t>
            </a:r>
            <a:r>
              <a:rPr lang="en-US" dirty="0" err="1"/>
              <a:t>WoRK</a:t>
            </a:r>
            <a:endParaRPr lang="en-IN" dirty="0"/>
          </a:p>
        </p:txBody>
      </p:sp>
      <p:sp>
        <p:nvSpPr>
          <p:cNvPr id="4" name="Slide Number Placeholder 3">
            <a:extLst>
              <a:ext uri="{FF2B5EF4-FFF2-40B4-BE49-F238E27FC236}">
                <a16:creationId xmlns:a16="http://schemas.microsoft.com/office/drawing/2014/main" id="{E83896F3-4690-83A9-BF69-C4D9AFBF915A}"/>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1" name="Content Placeholder 10">
            <a:extLst>
              <a:ext uri="{FF2B5EF4-FFF2-40B4-BE49-F238E27FC236}">
                <a16:creationId xmlns:a16="http://schemas.microsoft.com/office/drawing/2014/main" id="{435C05A2-27A7-3570-E32F-507A8A6730EB}"/>
              </a:ext>
            </a:extLst>
          </p:cNvPr>
          <p:cNvPicPr>
            <a:picLocks noGrp="1" noChangeAspect="1"/>
          </p:cNvPicPr>
          <p:nvPr>
            <p:ph sz="quarter" idx="4"/>
          </p:nvPr>
        </p:nvPicPr>
        <p:blipFill>
          <a:blip r:embed="rId2"/>
          <a:stretch>
            <a:fillRect/>
          </a:stretch>
        </p:blipFill>
        <p:spPr>
          <a:xfrm>
            <a:off x="2680446" y="1481559"/>
            <a:ext cx="6979534" cy="5197034"/>
          </a:xfrm>
          <a:prstGeom prst="rect">
            <a:avLst/>
          </a:prstGeom>
        </p:spPr>
      </p:pic>
    </p:spTree>
    <p:extLst>
      <p:ext uri="{BB962C8B-B14F-4D97-AF65-F5344CB8AC3E}">
        <p14:creationId xmlns:p14="http://schemas.microsoft.com/office/powerpoint/2010/main" val="86289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05F2-DEA8-E19F-9F87-4A1D4EB365C6}"/>
              </a:ext>
            </a:extLst>
          </p:cNvPr>
          <p:cNvSpPr>
            <a:spLocks noGrp="1"/>
          </p:cNvSpPr>
          <p:nvPr>
            <p:ph type="title"/>
          </p:nvPr>
        </p:nvSpPr>
        <p:spPr>
          <a:xfrm>
            <a:off x="914400" y="593376"/>
            <a:ext cx="10511627" cy="668265"/>
          </a:xfrm>
        </p:spPr>
        <p:txBody>
          <a:bodyPr/>
          <a:lstStyle/>
          <a:p>
            <a:r>
              <a:rPr lang="en-US" dirty="0"/>
              <a:t>ESTIMATION</a:t>
            </a:r>
            <a:endParaRPr lang="en-IN" dirty="0"/>
          </a:p>
        </p:txBody>
      </p:sp>
      <p:pic>
        <p:nvPicPr>
          <p:cNvPr id="6" name="Content Placeholder 5">
            <a:extLst>
              <a:ext uri="{FF2B5EF4-FFF2-40B4-BE49-F238E27FC236}">
                <a16:creationId xmlns:a16="http://schemas.microsoft.com/office/drawing/2014/main" id="{3B2E630E-0861-6B24-3666-160795D2F893}"/>
              </a:ext>
            </a:extLst>
          </p:cNvPr>
          <p:cNvPicPr>
            <a:picLocks noGrp="1" noChangeAspect="1"/>
          </p:cNvPicPr>
          <p:nvPr>
            <p:ph sz="quarter" idx="4"/>
          </p:nvPr>
        </p:nvPicPr>
        <p:blipFill>
          <a:blip r:embed="rId2"/>
          <a:stretch>
            <a:fillRect/>
          </a:stretch>
        </p:blipFill>
        <p:spPr>
          <a:xfrm>
            <a:off x="914400" y="1397817"/>
            <a:ext cx="10510838" cy="4644167"/>
          </a:xfrm>
        </p:spPr>
      </p:pic>
      <p:sp>
        <p:nvSpPr>
          <p:cNvPr id="4" name="Slide Number Placeholder 3">
            <a:extLst>
              <a:ext uri="{FF2B5EF4-FFF2-40B4-BE49-F238E27FC236}">
                <a16:creationId xmlns:a16="http://schemas.microsoft.com/office/drawing/2014/main" id="{9C928301-85F6-FF7F-EB06-10C96267A6FE}"/>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59362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E219-9ED9-A6F0-14E2-9730435342E6}"/>
              </a:ext>
            </a:extLst>
          </p:cNvPr>
          <p:cNvSpPr>
            <a:spLocks noGrp="1"/>
          </p:cNvSpPr>
          <p:nvPr>
            <p:ph type="title"/>
          </p:nvPr>
        </p:nvSpPr>
        <p:spPr>
          <a:xfrm>
            <a:off x="914400" y="593377"/>
            <a:ext cx="10511627" cy="726138"/>
          </a:xfrm>
        </p:spPr>
        <p:txBody>
          <a:bodyPr/>
          <a:lstStyle/>
          <a:p>
            <a:r>
              <a:rPr lang="en-US" dirty="0"/>
              <a:t>FLASK FRAMEWORK</a:t>
            </a:r>
            <a:endParaRPr lang="en-IN" dirty="0"/>
          </a:p>
        </p:txBody>
      </p:sp>
      <p:sp>
        <p:nvSpPr>
          <p:cNvPr id="3" name="Content Placeholder 2">
            <a:extLst>
              <a:ext uri="{FF2B5EF4-FFF2-40B4-BE49-F238E27FC236}">
                <a16:creationId xmlns:a16="http://schemas.microsoft.com/office/drawing/2014/main" id="{C21CBC9F-18FB-7A04-0E94-D47BCE7C089C}"/>
              </a:ext>
            </a:extLst>
          </p:cNvPr>
          <p:cNvSpPr>
            <a:spLocks noGrp="1"/>
          </p:cNvSpPr>
          <p:nvPr>
            <p:ph sz="quarter" idx="4"/>
          </p:nvPr>
        </p:nvSpPr>
        <p:spPr>
          <a:xfrm>
            <a:off x="914400" y="1455693"/>
            <a:ext cx="10511627" cy="4808931"/>
          </a:xfrm>
        </p:spPr>
        <p:txBody>
          <a:bodyPr/>
          <a:lstStyle/>
          <a:p>
            <a:r>
              <a:rPr lang="en-US" sz="1800" dirty="0">
                <a:latin typeface="Times New Roman" panose="02020603050405020304" pitchFamily="18" charset="0"/>
                <a:cs typeface="Times New Roman" panose="02020603050405020304" pitchFamily="18" charset="0"/>
              </a:rPr>
              <a:t>The front end of a website is the area with which the user immediately interacts. It contains everything that users see and interacts with: text colors and styles, images and videos, graphs and tables, the navigation menu, buttons, and colors. </a:t>
            </a:r>
          </a:p>
          <a:p>
            <a:r>
              <a:rPr lang="en-US" sz="1800" dirty="0">
                <a:latin typeface="Times New Roman" panose="02020603050405020304" pitchFamily="18" charset="0"/>
                <a:cs typeface="Times New Roman" panose="02020603050405020304" pitchFamily="18" charset="0"/>
              </a:rPr>
              <a:t>HTML, CSS are used in developing the front end. Flask is used for developing web applications using Python. </a:t>
            </a:r>
          </a:p>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7ABC571-1CE6-5FC5-4528-397879439CE2}"/>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5" name="Picture 7" descr="https://static.packt-cdn.com/products/9781785889196/graphics/B05034_10_01.jpg">
            <a:extLst>
              <a:ext uri="{FF2B5EF4-FFF2-40B4-BE49-F238E27FC236}">
                <a16:creationId xmlns:a16="http://schemas.microsoft.com/office/drawing/2014/main" id="{966BEF39-A734-2E77-50C4-AD7BFA60178C}"/>
              </a:ext>
            </a:extLst>
          </p:cNvPr>
          <p:cNvPicPr>
            <a:picLocks noChangeAspect="1" noChangeArrowheads="1"/>
          </p:cNvPicPr>
          <p:nvPr/>
        </p:nvPicPr>
        <p:blipFill>
          <a:blip r:embed="rId2"/>
          <a:srcRect/>
          <a:stretch>
            <a:fillRect/>
          </a:stretch>
        </p:blipFill>
        <p:spPr bwMode="auto">
          <a:xfrm>
            <a:off x="4213622" y="2895601"/>
            <a:ext cx="3764756" cy="3505200"/>
          </a:xfrm>
          <a:prstGeom prst="rect">
            <a:avLst/>
          </a:prstGeom>
          <a:noFill/>
        </p:spPr>
      </p:pic>
    </p:spTree>
    <p:extLst>
      <p:ext uri="{BB962C8B-B14F-4D97-AF65-F5344CB8AC3E}">
        <p14:creationId xmlns:p14="http://schemas.microsoft.com/office/powerpoint/2010/main" val="272218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6631-8246-FF1A-5D5E-64B3F64AEAC1}"/>
              </a:ext>
            </a:extLst>
          </p:cNvPr>
          <p:cNvSpPr>
            <a:spLocks noGrp="1"/>
          </p:cNvSpPr>
          <p:nvPr>
            <p:ph type="title"/>
          </p:nvPr>
        </p:nvSpPr>
        <p:spPr>
          <a:xfrm>
            <a:off x="914400" y="457199"/>
            <a:ext cx="10511627" cy="688695"/>
          </a:xfrm>
        </p:spPr>
        <p:txBody>
          <a:bodyPr/>
          <a:lstStyle/>
          <a:p>
            <a:r>
              <a:rPr lang="en-US" dirty="0"/>
              <a:t>STEPS FOLLOWED</a:t>
            </a:r>
            <a:endParaRPr lang="en-IN" dirty="0"/>
          </a:p>
        </p:txBody>
      </p:sp>
      <p:sp>
        <p:nvSpPr>
          <p:cNvPr id="3" name="Content Placeholder 2">
            <a:extLst>
              <a:ext uri="{FF2B5EF4-FFF2-40B4-BE49-F238E27FC236}">
                <a16:creationId xmlns:a16="http://schemas.microsoft.com/office/drawing/2014/main" id="{2B8ACE26-4956-8394-CDFB-E6A4CBFEF37B}"/>
              </a:ext>
            </a:extLst>
          </p:cNvPr>
          <p:cNvSpPr>
            <a:spLocks noGrp="1"/>
          </p:cNvSpPr>
          <p:nvPr>
            <p:ph sz="quarter" idx="4"/>
          </p:nvPr>
        </p:nvSpPr>
        <p:spPr>
          <a:xfrm>
            <a:off x="914400" y="1261640"/>
            <a:ext cx="10511627" cy="5596359"/>
          </a:xfrm>
        </p:spPr>
        <p:txBody>
          <a:bodyPr/>
          <a:lstStyle/>
          <a:p>
            <a:pPr algn="just"/>
            <a:r>
              <a:rPr lang="x-none" sz="1800" dirty="0">
                <a:latin typeface="Times New Roman" panose="02020603050405020304" pitchFamily="18" charset="0"/>
                <a:cs typeface="Times New Roman" panose="02020603050405020304" pitchFamily="18" charset="0"/>
              </a:rPr>
              <a:t>We started by importing the Flask class. We then make an instance of this class. </a:t>
            </a:r>
            <a:endParaRPr lang="en-GB" sz="1800" dirty="0">
              <a:latin typeface="Times New Roman" panose="02020603050405020304" pitchFamily="18" charset="0"/>
              <a:cs typeface="Times New Roman" panose="02020603050405020304" pitchFamily="18" charset="0"/>
            </a:endParaRPr>
          </a:p>
          <a:p>
            <a:pPr algn="just"/>
            <a:r>
              <a:rPr lang="x-none" sz="1800" dirty="0">
                <a:latin typeface="Times New Roman" panose="02020603050405020304" pitchFamily="18" charset="0"/>
                <a:cs typeface="Times New Roman" panose="02020603050405020304" pitchFamily="18" charset="0"/>
              </a:rPr>
              <a:t>The ‘__name__’ argument is passed which is the name of the application’s module or package. Flask needs this to know where to look for resources like templates</a:t>
            </a:r>
            <a:r>
              <a:rPr lang="en-US" sz="1800" dirty="0">
                <a:latin typeface="Times New Roman" panose="02020603050405020304" pitchFamily="18" charset="0"/>
                <a:cs typeface="Times New Roman" panose="02020603050405020304" pitchFamily="18" charset="0"/>
              </a:rPr>
              <a:t>.</a:t>
            </a:r>
          </a:p>
          <a:p>
            <a:pPr algn="just"/>
            <a:r>
              <a:rPr lang="x-none" sz="1800" dirty="0">
                <a:latin typeface="Times New Roman" panose="02020603050405020304" pitchFamily="18" charset="0"/>
                <a:cs typeface="Times New Roman" panose="02020603050405020304" pitchFamily="18" charset="0"/>
              </a:rPr>
              <a:t>The route() decorator is then used to inform Flask which URL should activate our method.</a:t>
            </a:r>
            <a:r>
              <a:rPr lang="en-US" sz="1800" dirty="0">
                <a:latin typeface="Times New Roman" panose="02020603050405020304" pitchFamily="18" charset="0"/>
                <a:cs typeface="Times New Roman" panose="02020603050405020304" pitchFamily="18" charset="0"/>
              </a:rPr>
              <a:t> </a:t>
            </a:r>
            <a:r>
              <a:rPr lang="x-none" sz="1800" dirty="0">
                <a:latin typeface="Times New Roman" panose="02020603050405020304" pitchFamily="18" charset="0"/>
                <a:cs typeface="Times New Roman" panose="02020603050405020304" pitchFamily="18" charset="0"/>
              </a:rPr>
              <a:t>This method returns the message that should be shown in the user’s browser.</a:t>
            </a:r>
            <a:endParaRPr lang="en-US" sz="1800" dirty="0">
              <a:latin typeface="Times New Roman" panose="02020603050405020304" pitchFamily="18" charset="0"/>
              <a:cs typeface="Times New Roman" panose="02020603050405020304" pitchFamily="18" charset="0"/>
            </a:endParaRPr>
          </a:p>
          <a:p>
            <a:pPr algn="just"/>
            <a:r>
              <a:rPr lang="en-GB" sz="1800" b="1" dirty="0">
                <a:latin typeface="Times New Roman" panose="02020603050405020304" pitchFamily="18" charset="0"/>
                <a:cs typeface="Times New Roman" panose="02020603050405020304" pitchFamily="18" charset="0"/>
              </a:rPr>
              <a:t>Define routes: </a:t>
            </a:r>
            <a:r>
              <a:rPr lang="en-GB" sz="1800" dirty="0">
                <a:latin typeface="Times New Roman" panose="02020603050405020304" pitchFamily="18" charset="0"/>
                <a:cs typeface="Times New Roman" panose="02020603050405020304" pitchFamily="18" charset="0"/>
              </a:rPr>
              <a:t>Routes are the URLs that the user can visit in your web application. You can define routes in Flask by using the @app.route() decorator and specifying the URL pattern as a parameter.</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9201379-7B6C-E8E9-99C6-26358A1E348C}"/>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6" name="Picture 5">
            <a:extLst>
              <a:ext uri="{FF2B5EF4-FFF2-40B4-BE49-F238E27FC236}">
                <a16:creationId xmlns:a16="http://schemas.microsoft.com/office/drawing/2014/main" id="{4B0486B2-114D-F77F-56E8-69502D9B5531}"/>
              </a:ext>
            </a:extLst>
          </p:cNvPr>
          <p:cNvPicPr>
            <a:picLocks noChangeAspect="1"/>
          </p:cNvPicPr>
          <p:nvPr/>
        </p:nvPicPr>
        <p:blipFill>
          <a:blip r:embed="rId2"/>
          <a:stretch>
            <a:fillRect/>
          </a:stretch>
        </p:blipFill>
        <p:spPr>
          <a:xfrm>
            <a:off x="1456677" y="3893339"/>
            <a:ext cx="9278645" cy="2219635"/>
          </a:xfrm>
          <a:prstGeom prst="rect">
            <a:avLst/>
          </a:prstGeom>
        </p:spPr>
      </p:pic>
      <p:sp>
        <p:nvSpPr>
          <p:cNvPr id="7" name="TextBox 6">
            <a:extLst>
              <a:ext uri="{FF2B5EF4-FFF2-40B4-BE49-F238E27FC236}">
                <a16:creationId xmlns:a16="http://schemas.microsoft.com/office/drawing/2014/main" id="{5A162711-D1F2-0CD4-45F5-623A965C9E1D}"/>
              </a:ext>
            </a:extLst>
          </p:cNvPr>
          <p:cNvSpPr txBox="1"/>
          <p:nvPr/>
        </p:nvSpPr>
        <p:spPr>
          <a:xfrm>
            <a:off x="2349661" y="6285053"/>
            <a:ext cx="7639291" cy="381965"/>
          </a:xfrm>
          <a:prstGeom prst="rect">
            <a:avLst/>
          </a:prstGeom>
          <a:noFill/>
        </p:spPr>
        <p:txBody>
          <a:bodyPr wrap="square" rtlCol="0">
            <a:spAutoFit/>
          </a:bodyPr>
          <a:lstStyle/>
          <a:p>
            <a:r>
              <a:rPr lang="en-US" dirty="0"/>
              <a:t>Result of the model estimation on different input comments</a:t>
            </a:r>
            <a:endParaRPr lang="en-IN" dirty="0"/>
          </a:p>
        </p:txBody>
      </p:sp>
    </p:spTree>
    <p:extLst>
      <p:ext uri="{BB962C8B-B14F-4D97-AF65-F5344CB8AC3E}">
        <p14:creationId xmlns:p14="http://schemas.microsoft.com/office/powerpoint/2010/main" val="241755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22AA-379A-14C6-FBC9-E71503581B79}"/>
              </a:ext>
            </a:extLst>
          </p:cNvPr>
          <p:cNvSpPr>
            <a:spLocks noGrp="1"/>
          </p:cNvSpPr>
          <p:nvPr>
            <p:ph type="title"/>
          </p:nvPr>
        </p:nvSpPr>
        <p:spPr>
          <a:xfrm>
            <a:off x="914400" y="706056"/>
            <a:ext cx="10511627" cy="868101"/>
          </a:xfrm>
        </p:spPr>
        <p:txBody>
          <a:bodyPr/>
          <a:lstStyle/>
          <a:p>
            <a:r>
              <a:rPr lang="en-US" dirty="0"/>
              <a:t>FINAL WEB APPLICATION</a:t>
            </a:r>
            <a:endParaRPr lang="en-IN" dirty="0"/>
          </a:p>
        </p:txBody>
      </p:sp>
      <p:pic>
        <p:nvPicPr>
          <p:cNvPr id="6" name="Content Placeholder 5">
            <a:extLst>
              <a:ext uri="{FF2B5EF4-FFF2-40B4-BE49-F238E27FC236}">
                <a16:creationId xmlns:a16="http://schemas.microsoft.com/office/drawing/2014/main" id="{62CC3CEB-27DD-B401-34E8-14CB8F527344}"/>
              </a:ext>
            </a:extLst>
          </p:cNvPr>
          <p:cNvPicPr>
            <a:picLocks noGrp="1" noChangeAspect="1"/>
          </p:cNvPicPr>
          <p:nvPr>
            <p:ph sz="quarter" idx="4"/>
          </p:nvPr>
        </p:nvPicPr>
        <p:blipFill>
          <a:blip r:embed="rId2"/>
          <a:stretch>
            <a:fillRect/>
          </a:stretch>
        </p:blipFill>
        <p:spPr>
          <a:xfrm>
            <a:off x="914400" y="1823014"/>
            <a:ext cx="10510838" cy="4328930"/>
          </a:xfrm>
        </p:spPr>
      </p:pic>
      <p:sp>
        <p:nvSpPr>
          <p:cNvPr id="4" name="Slide Number Placeholder 3">
            <a:extLst>
              <a:ext uri="{FF2B5EF4-FFF2-40B4-BE49-F238E27FC236}">
                <a16:creationId xmlns:a16="http://schemas.microsoft.com/office/drawing/2014/main" id="{DB51F23E-0B03-3232-1CFD-8C3C99BF8197}"/>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96218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263A-76C0-5B68-3F38-47BF623A133B}"/>
              </a:ext>
            </a:extLst>
          </p:cNvPr>
          <p:cNvSpPr>
            <a:spLocks noGrp="1"/>
          </p:cNvSpPr>
          <p:nvPr>
            <p:ph type="title"/>
          </p:nvPr>
        </p:nvSpPr>
        <p:spPr>
          <a:xfrm>
            <a:off x="914400" y="457200"/>
            <a:ext cx="10511627" cy="734992"/>
          </a:xfrm>
        </p:spPr>
        <p:txBody>
          <a:bodyPr/>
          <a:lstStyle/>
          <a:p>
            <a:r>
              <a:rPr lang="en-US" dirty="0"/>
              <a:t>RESULTS</a:t>
            </a:r>
            <a:endParaRPr lang="en-IN" dirty="0"/>
          </a:p>
        </p:txBody>
      </p:sp>
      <p:pic>
        <p:nvPicPr>
          <p:cNvPr id="6" name="Content Placeholder 5">
            <a:extLst>
              <a:ext uri="{FF2B5EF4-FFF2-40B4-BE49-F238E27FC236}">
                <a16:creationId xmlns:a16="http://schemas.microsoft.com/office/drawing/2014/main" id="{C08FEC11-AC88-B922-79C9-D2C613A7B4DF}"/>
              </a:ext>
            </a:extLst>
          </p:cNvPr>
          <p:cNvPicPr>
            <a:picLocks noGrp="1" noChangeAspect="1"/>
          </p:cNvPicPr>
          <p:nvPr>
            <p:ph sz="quarter" idx="4"/>
          </p:nvPr>
        </p:nvPicPr>
        <p:blipFill>
          <a:blip r:embed="rId2"/>
          <a:stretch>
            <a:fillRect/>
          </a:stretch>
        </p:blipFill>
        <p:spPr>
          <a:xfrm>
            <a:off x="914400" y="1469985"/>
            <a:ext cx="10510838" cy="4271578"/>
          </a:xfrm>
        </p:spPr>
      </p:pic>
      <p:sp>
        <p:nvSpPr>
          <p:cNvPr id="4" name="Slide Number Placeholder 3">
            <a:extLst>
              <a:ext uri="{FF2B5EF4-FFF2-40B4-BE49-F238E27FC236}">
                <a16:creationId xmlns:a16="http://schemas.microsoft.com/office/drawing/2014/main" id="{FDE51D8E-029F-8A84-2092-D75FCE5735D6}"/>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15572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876C38C-0BA5-9A1E-21DA-AF44BD3FE972}"/>
              </a:ext>
            </a:extLst>
          </p:cNvPr>
          <p:cNvPicPr>
            <a:picLocks noGrp="1" noChangeAspect="1"/>
          </p:cNvPicPr>
          <p:nvPr>
            <p:ph sz="quarter" idx="4"/>
          </p:nvPr>
        </p:nvPicPr>
        <p:blipFill>
          <a:blip r:embed="rId2"/>
          <a:stretch>
            <a:fillRect/>
          </a:stretch>
        </p:blipFill>
        <p:spPr>
          <a:xfrm>
            <a:off x="914400" y="928688"/>
            <a:ext cx="10510838" cy="4611243"/>
          </a:xfrm>
        </p:spPr>
      </p:pic>
      <p:sp>
        <p:nvSpPr>
          <p:cNvPr id="4" name="Slide Number Placeholder 3">
            <a:extLst>
              <a:ext uri="{FF2B5EF4-FFF2-40B4-BE49-F238E27FC236}">
                <a16:creationId xmlns:a16="http://schemas.microsoft.com/office/drawing/2014/main" id="{55608AD8-C114-8E46-36C0-98005407EE1F}"/>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265585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FB00-70EE-FA62-39D7-D1E343DD9AE6}"/>
              </a:ext>
            </a:extLst>
          </p:cNvPr>
          <p:cNvSpPr>
            <a:spLocks noGrp="1"/>
          </p:cNvSpPr>
          <p:nvPr>
            <p:ph type="title"/>
          </p:nvPr>
        </p:nvSpPr>
        <p:spPr>
          <a:xfrm>
            <a:off x="914400" y="457200"/>
            <a:ext cx="10511627" cy="881743"/>
          </a:xfrm>
        </p:spPr>
        <p:txBody>
          <a:bodyPr/>
          <a:lstStyle/>
          <a:p>
            <a:r>
              <a:rPr lang="en-US" dirty="0"/>
              <a:t>FINAL BLOCK DIAGRAM</a:t>
            </a:r>
            <a:endParaRPr lang="en-IN" dirty="0"/>
          </a:p>
        </p:txBody>
      </p:sp>
      <p:sp>
        <p:nvSpPr>
          <p:cNvPr id="4" name="Slide Number Placeholder 3">
            <a:extLst>
              <a:ext uri="{FF2B5EF4-FFF2-40B4-BE49-F238E27FC236}">
                <a16:creationId xmlns:a16="http://schemas.microsoft.com/office/drawing/2014/main" id="{751FDB74-A5C3-5CA8-9630-4FB2D0BF4A92}"/>
              </a:ext>
            </a:extLst>
          </p:cNvPr>
          <p:cNvSpPr>
            <a:spLocks noGrp="1"/>
          </p:cNvSpPr>
          <p:nvPr>
            <p:ph type="sldNum" sz="quarter" idx="10"/>
          </p:nvPr>
        </p:nvSpPr>
        <p:spPr/>
        <p:txBody>
          <a:bodyPr/>
          <a:lstStyle/>
          <a:p>
            <a:fld id="{48F63A3B-78C7-47BE-AE5E-E10140E04643}" type="slidenum">
              <a:rPr lang="en-US" smtClean="0"/>
              <a:pPr/>
              <a:t>18</a:t>
            </a:fld>
            <a:endParaRPr lang="en-US" dirty="0"/>
          </a:p>
        </p:txBody>
      </p:sp>
      <p:pic>
        <p:nvPicPr>
          <p:cNvPr id="7" name="Content Placeholder 5">
            <a:extLst>
              <a:ext uri="{FF2B5EF4-FFF2-40B4-BE49-F238E27FC236}">
                <a16:creationId xmlns:a16="http://schemas.microsoft.com/office/drawing/2014/main" id="{981C6115-7224-2F67-18F6-09D742700DBD}"/>
              </a:ext>
            </a:extLst>
          </p:cNvPr>
          <p:cNvPicPr>
            <a:picLocks noGrp="1" noChangeAspect="1"/>
          </p:cNvPicPr>
          <p:nvPr>
            <p:ph sz="quarter" idx="4"/>
          </p:nvPr>
        </p:nvPicPr>
        <p:blipFill>
          <a:blip r:embed="rId2"/>
          <a:stretch>
            <a:fillRect/>
          </a:stretch>
        </p:blipFill>
        <p:spPr>
          <a:xfrm>
            <a:off x="1689904" y="1597306"/>
            <a:ext cx="9236597" cy="5034988"/>
          </a:xfrm>
          <a:prstGeom prst="rect">
            <a:avLst/>
          </a:prstGeom>
        </p:spPr>
      </p:pic>
      <p:sp>
        <p:nvSpPr>
          <p:cNvPr id="8" name="TextBox 7">
            <a:extLst>
              <a:ext uri="{FF2B5EF4-FFF2-40B4-BE49-F238E27FC236}">
                <a16:creationId xmlns:a16="http://schemas.microsoft.com/office/drawing/2014/main" id="{CF94C607-8B4C-5263-0909-2C10B11FF679}"/>
              </a:ext>
            </a:extLst>
          </p:cNvPr>
          <p:cNvSpPr txBox="1"/>
          <p:nvPr/>
        </p:nvSpPr>
        <p:spPr>
          <a:xfrm>
            <a:off x="6096000" y="4398380"/>
            <a:ext cx="1612739" cy="369332"/>
          </a:xfrm>
          <a:prstGeom prst="rect">
            <a:avLst/>
          </a:prstGeom>
          <a:noFill/>
        </p:spPr>
        <p:txBody>
          <a:bodyPr wrap="square" rtlCol="0">
            <a:spAutoFit/>
          </a:bodyPr>
          <a:lstStyle/>
          <a:p>
            <a:r>
              <a:rPr lang="en-US" dirty="0"/>
              <a:t>RNN-LSTM</a:t>
            </a:r>
            <a:endParaRPr lang="en-IN" dirty="0"/>
          </a:p>
        </p:txBody>
      </p:sp>
    </p:spTree>
    <p:extLst>
      <p:ext uri="{BB962C8B-B14F-4D97-AF65-F5344CB8AC3E}">
        <p14:creationId xmlns:p14="http://schemas.microsoft.com/office/powerpoint/2010/main" val="1307287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C6F0-20DA-A550-16A4-95EE54951490}"/>
              </a:ext>
            </a:extLst>
          </p:cNvPr>
          <p:cNvSpPr>
            <a:spLocks noGrp="1"/>
          </p:cNvSpPr>
          <p:nvPr>
            <p:ph type="title"/>
          </p:nvPr>
        </p:nvSpPr>
        <p:spPr>
          <a:xfrm>
            <a:off x="914400" y="457200"/>
            <a:ext cx="10511627" cy="881743"/>
          </a:xfrm>
        </p:spPr>
        <p:txBody>
          <a:bodyPr/>
          <a:lstStyle/>
          <a:p>
            <a:r>
              <a:rPr lang="en-US" dirty="0"/>
              <a:t>CONFUSION MATRIX</a:t>
            </a:r>
            <a:endParaRPr lang="en-IN" dirty="0"/>
          </a:p>
        </p:txBody>
      </p:sp>
      <p:sp>
        <p:nvSpPr>
          <p:cNvPr id="4" name="Slide Number Placeholder 3">
            <a:extLst>
              <a:ext uri="{FF2B5EF4-FFF2-40B4-BE49-F238E27FC236}">
                <a16:creationId xmlns:a16="http://schemas.microsoft.com/office/drawing/2014/main" id="{B234C5B3-277E-E7EE-7B53-827C02EA6EC1}"/>
              </a:ext>
            </a:extLst>
          </p:cNvPr>
          <p:cNvSpPr>
            <a:spLocks noGrp="1"/>
          </p:cNvSpPr>
          <p:nvPr>
            <p:ph type="sldNum" sz="quarter" idx="10"/>
          </p:nvPr>
        </p:nvSpPr>
        <p:spPr/>
        <p:txBody>
          <a:bodyPr/>
          <a:lstStyle/>
          <a:p>
            <a:fld id="{48F63A3B-78C7-47BE-AE5E-E10140E04643}" type="slidenum">
              <a:rPr lang="en-US" smtClean="0"/>
              <a:pPr/>
              <a:t>19</a:t>
            </a:fld>
            <a:endParaRPr lang="en-US" dirty="0"/>
          </a:p>
        </p:txBody>
      </p:sp>
      <p:pic>
        <p:nvPicPr>
          <p:cNvPr id="1026" name="Picture 2">
            <a:extLst>
              <a:ext uri="{FF2B5EF4-FFF2-40B4-BE49-F238E27FC236}">
                <a16:creationId xmlns:a16="http://schemas.microsoft.com/office/drawing/2014/main" id="{36BDFE82-D9C4-C996-007A-DD63323048D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914401" y="1781992"/>
            <a:ext cx="4702628"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A327A02-7A73-E1CD-1106-2C50B3655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781992"/>
            <a:ext cx="4796231"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D76C68-3E9E-1CA5-1702-5B48986503EF}"/>
              </a:ext>
            </a:extLst>
          </p:cNvPr>
          <p:cNvSpPr txBox="1"/>
          <p:nvPr/>
        </p:nvSpPr>
        <p:spPr>
          <a:xfrm>
            <a:off x="1055914" y="5954486"/>
            <a:ext cx="9836316" cy="369332"/>
          </a:xfrm>
          <a:prstGeom prst="rect">
            <a:avLst/>
          </a:prstGeom>
          <a:noFill/>
        </p:spPr>
        <p:txBody>
          <a:bodyPr wrap="square" rtlCol="0">
            <a:spAutoFit/>
          </a:bodyPr>
          <a:lstStyle/>
          <a:p>
            <a:r>
              <a:rPr lang="en-US" dirty="0"/>
              <a:t>Confusion matrix for Logistic Regression				Confusion matrix for Random forest</a:t>
            </a:r>
            <a:endParaRPr lang="en-IN" dirty="0"/>
          </a:p>
        </p:txBody>
      </p:sp>
    </p:spTree>
    <p:extLst>
      <p:ext uri="{BB962C8B-B14F-4D97-AF65-F5344CB8AC3E}">
        <p14:creationId xmlns:p14="http://schemas.microsoft.com/office/powerpoint/2010/main" val="160192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5449-729E-998C-261F-8CB4226F5BF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22949E7-C248-3EAF-EA83-11307653A874}"/>
              </a:ext>
            </a:extLst>
          </p:cNvPr>
          <p:cNvSpPr>
            <a:spLocks noGrp="1"/>
          </p:cNvSpPr>
          <p:nvPr>
            <p:ph sz="half" idx="2"/>
          </p:nvPr>
        </p:nvSpPr>
        <p:spPr/>
        <p:txBody>
          <a:bodyPr/>
          <a:lstStyle/>
          <a:p>
            <a:r>
              <a:rPr lang="en-US" sz="1800" dirty="0">
                <a:latin typeface="Times New Roman" panose="02020603050405020304" pitchFamily="18" charset="0"/>
                <a:cs typeface="Times New Roman" panose="02020603050405020304" pitchFamily="18" charset="0"/>
              </a:rPr>
              <a:t>Cyberbullying refers to the act of using digital communication tools, such as social media, text messages, or emails, to harass, threaten, or intimidate individuals. It often involves sending hurtful or offensive messages, spreading rumors, sharing private information, or posting derogatory comments or images online. Cyberbullying can have severe emotional and psychological effects on the victims.</a:t>
            </a:r>
          </a:p>
          <a:p>
            <a:r>
              <a:rPr lang="en-US" dirty="0">
                <a:latin typeface="Times New Roman" panose="02020603050405020304" pitchFamily="18" charset="0"/>
                <a:cs typeface="Times New Roman" panose="02020603050405020304" pitchFamily="18" charset="0"/>
              </a:rPr>
              <a:t>In our project we’ll identify whether the comment or tweet is cyberbullying or non cyberbullying.</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751741F-26A7-3186-CF8C-C28B6CD92124}"/>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62002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9CEB-1E05-0BD2-B4AD-D8112482133F}"/>
              </a:ext>
            </a:extLst>
          </p:cNvPr>
          <p:cNvSpPr>
            <a:spLocks noGrp="1"/>
          </p:cNvSpPr>
          <p:nvPr>
            <p:ph type="title"/>
          </p:nvPr>
        </p:nvSpPr>
        <p:spPr>
          <a:xfrm>
            <a:off x="914400" y="457200"/>
            <a:ext cx="10511627" cy="718457"/>
          </a:xfrm>
        </p:spPr>
        <p:txBody>
          <a:bodyPr/>
          <a:lstStyle/>
          <a:p>
            <a:r>
              <a:rPr lang="en-US" dirty="0"/>
              <a:t>ANALYSIS</a:t>
            </a:r>
            <a:endParaRPr lang="en-IN" dirty="0"/>
          </a:p>
        </p:txBody>
      </p:sp>
      <p:graphicFrame>
        <p:nvGraphicFramePr>
          <p:cNvPr id="6" name="Content Placeholder 5">
            <a:extLst>
              <a:ext uri="{FF2B5EF4-FFF2-40B4-BE49-F238E27FC236}">
                <a16:creationId xmlns:a16="http://schemas.microsoft.com/office/drawing/2014/main" id="{10596745-AA2C-157A-11A1-1C6F495E9B69}"/>
              </a:ext>
            </a:extLst>
          </p:cNvPr>
          <p:cNvGraphicFramePr>
            <a:graphicFrameLocks noGrp="1"/>
          </p:cNvGraphicFramePr>
          <p:nvPr>
            <p:ph sz="quarter" idx="4"/>
            <p:extLst>
              <p:ext uri="{D42A27DB-BD31-4B8C-83A1-F6EECF244321}">
                <p14:modId xmlns:p14="http://schemas.microsoft.com/office/powerpoint/2010/main" val="1060122830"/>
              </p:ext>
            </p:extLst>
          </p:nvPr>
        </p:nvGraphicFramePr>
        <p:xfrm>
          <a:off x="903514" y="1784004"/>
          <a:ext cx="5192485" cy="3501028"/>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3972530783"/>
                    </a:ext>
                  </a:extLst>
                </a:gridCol>
                <a:gridCol w="859972">
                  <a:extLst>
                    <a:ext uri="{9D8B030D-6E8A-4147-A177-3AD203B41FA5}">
                      <a16:colId xmlns:a16="http://schemas.microsoft.com/office/drawing/2014/main" val="3480962915"/>
                    </a:ext>
                  </a:extLst>
                </a:gridCol>
                <a:gridCol w="809555">
                  <a:extLst>
                    <a:ext uri="{9D8B030D-6E8A-4147-A177-3AD203B41FA5}">
                      <a16:colId xmlns:a16="http://schemas.microsoft.com/office/drawing/2014/main" val="1011038419"/>
                    </a:ext>
                  </a:extLst>
                </a:gridCol>
                <a:gridCol w="1037579">
                  <a:extLst>
                    <a:ext uri="{9D8B030D-6E8A-4147-A177-3AD203B41FA5}">
                      <a16:colId xmlns:a16="http://schemas.microsoft.com/office/drawing/2014/main" val="1021485880"/>
                    </a:ext>
                  </a:extLst>
                </a:gridCol>
                <a:gridCol w="1037579">
                  <a:extLst>
                    <a:ext uri="{9D8B030D-6E8A-4147-A177-3AD203B41FA5}">
                      <a16:colId xmlns:a16="http://schemas.microsoft.com/office/drawing/2014/main" val="1536544160"/>
                    </a:ext>
                  </a:extLst>
                </a:gridCol>
              </a:tblGrid>
              <a:tr h="675758">
                <a:tc>
                  <a:txBody>
                    <a:bodyPr/>
                    <a:lstStyle/>
                    <a:p>
                      <a:pPr algn="r"/>
                      <a:r>
                        <a:rPr lang="en-US" sz="2000" dirty="0"/>
                        <a:t>Test size</a:t>
                      </a:r>
                      <a:r>
                        <a:rPr lang="en-US" dirty="0"/>
                        <a:t>                  </a:t>
                      </a:r>
                      <a:endParaRPr lang="en-US" sz="1800" dirty="0"/>
                    </a:p>
                    <a:p>
                      <a:r>
                        <a:rPr lang="en-US" sz="2000" dirty="0"/>
                        <a:t>Model</a:t>
                      </a:r>
                      <a:endParaRPr lang="en-IN" sz="2000" dirty="0"/>
                    </a:p>
                  </a:txBody>
                  <a:tcPr/>
                </a:tc>
                <a:tc>
                  <a:txBody>
                    <a:bodyPr/>
                    <a:lstStyle/>
                    <a:p>
                      <a:pPr algn="ctr">
                        <a:lnSpc>
                          <a:spcPct val="150000"/>
                        </a:lnSpc>
                      </a:pPr>
                      <a:r>
                        <a:rPr lang="en-US" sz="2200" dirty="0"/>
                        <a:t>20%</a:t>
                      </a:r>
                      <a:endParaRPr lang="en-IN" sz="2200" dirty="0"/>
                    </a:p>
                  </a:txBody>
                  <a:tcPr/>
                </a:tc>
                <a:tc>
                  <a:txBody>
                    <a:bodyPr/>
                    <a:lstStyle/>
                    <a:p>
                      <a:pPr algn="ctr">
                        <a:lnSpc>
                          <a:spcPct val="150000"/>
                        </a:lnSpc>
                      </a:pPr>
                      <a:r>
                        <a:rPr lang="en-US" sz="2200" dirty="0"/>
                        <a:t>25%</a:t>
                      </a:r>
                      <a:endParaRPr lang="en-IN" sz="2200" dirty="0"/>
                    </a:p>
                  </a:txBody>
                  <a:tcPr/>
                </a:tc>
                <a:tc>
                  <a:txBody>
                    <a:bodyPr/>
                    <a:lstStyle/>
                    <a:p>
                      <a:pPr algn="ctr">
                        <a:lnSpc>
                          <a:spcPct val="150000"/>
                        </a:lnSpc>
                      </a:pPr>
                      <a:r>
                        <a:rPr lang="en-US" sz="2200" dirty="0"/>
                        <a:t>30%</a:t>
                      </a:r>
                      <a:endParaRPr lang="en-IN" sz="2200" dirty="0"/>
                    </a:p>
                  </a:txBody>
                  <a:tcPr/>
                </a:tc>
                <a:tc>
                  <a:txBody>
                    <a:bodyPr/>
                    <a:lstStyle/>
                    <a:p>
                      <a:pPr algn="ctr">
                        <a:lnSpc>
                          <a:spcPct val="150000"/>
                        </a:lnSpc>
                      </a:pPr>
                      <a:r>
                        <a:rPr lang="en-US" sz="2200" dirty="0"/>
                        <a:t>35%</a:t>
                      </a:r>
                      <a:endParaRPr lang="en-IN" sz="2200" dirty="0"/>
                    </a:p>
                  </a:txBody>
                  <a:tcPr/>
                </a:tc>
                <a:extLst>
                  <a:ext uri="{0D108BD9-81ED-4DB2-BD59-A6C34878D82A}">
                    <a16:rowId xmlns:a16="http://schemas.microsoft.com/office/drawing/2014/main" val="2710065243"/>
                  </a:ext>
                </a:extLst>
              </a:tr>
              <a:tr h="675758">
                <a:tc>
                  <a:txBody>
                    <a:bodyPr/>
                    <a:lstStyle/>
                    <a:p>
                      <a:pPr>
                        <a:lnSpc>
                          <a:spcPct val="100000"/>
                        </a:lnSpc>
                      </a:pPr>
                      <a:r>
                        <a:rPr lang="en-US" sz="2000" dirty="0"/>
                        <a:t>Logistic Regression</a:t>
                      </a:r>
                      <a:endParaRPr lang="en-IN" sz="2000" dirty="0"/>
                    </a:p>
                  </a:txBody>
                  <a:tcPr/>
                </a:tc>
                <a:tc>
                  <a:txBody>
                    <a:bodyPr/>
                    <a:lstStyle/>
                    <a:p>
                      <a:pPr algn="ctr">
                        <a:lnSpc>
                          <a:spcPct val="150000"/>
                        </a:lnSpc>
                      </a:pPr>
                      <a:r>
                        <a:rPr lang="en-US" sz="2200" dirty="0"/>
                        <a:t>65</a:t>
                      </a:r>
                      <a:endParaRPr lang="en-IN" sz="2200" dirty="0"/>
                    </a:p>
                  </a:txBody>
                  <a:tcPr/>
                </a:tc>
                <a:tc>
                  <a:txBody>
                    <a:bodyPr/>
                    <a:lstStyle/>
                    <a:p>
                      <a:pPr algn="ctr">
                        <a:lnSpc>
                          <a:spcPct val="150000"/>
                        </a:lnSpc>
                      </a:pPr>
                      <a:r>
                        <a:rPr lang="en-US" sz="2200" dirty="0"/>
                        <a:t>68</a:t>
                      </a:r>
                      <a:endParaRPr lang="en-IN" sz="2200" dirty="0"/>
                    </a:p>
                  </a:txBody>
                  <a:tcPr/>
                </a:tc>
                <a:tc>
                  <a:txBody>
                    <a:bodyPr/>
                    <a:lstStyle/>
                    <a:p>
                      <a:pPr algn="ctr">
                        <a:lnSpc>
                          <a:spcPct val="150000"/>
                        </a:lnSpc>
                      </a:pPr>
                      <a:r>
                        <a:rPr lang="en-US" sz="2200" dirty="0"/>
                        <a:t>70</a:t>
                      </a:r>
                      <a:endParaRPr lang="en-IN" sz="2200" dirty="0"/>
                    </a:p>
                  </a:txBody>
                  <a:tcPr/>
                </a:tc>
                <a:tc>
                  <a:txBody>
                    <a:bodyPr/>
                    <a:lstStyle/>
                    <a:p>
                      <a:pPr algn="ctr">
                        <a:lnSpc>
                          <a:spcPct val="150000"/>
                        </a:lnSpc>
                      </a:pPr>
                      <a:r>
                        <a:rPr lang="en-US" sz="2200" dirty="0"/>
                        <a:t>69</a:t>
                      </a:r>
                      <a:endParaRPr lang="en-IN" sz="2200" dirty="0"/>
                    </a:p>
                  </a:txBody>
                  <a:tcPr/>
                </a:tc>
                <a:extLst>
                  <a:ext uri="{0D108BD9-81ED-4DB2-BD59-A6C34878D82A}">
                    <a16:rowId xmlns:a16="http://schemas.microsoft.com/office/drawing/2014/main" val="4084044341"/>
                  </a:ext>
                </a:extLst>
              </a:tr>
              <a:tr h="675758">
                <a:tc>
                  <a:txBody>
                    <a:bodyPr/>
                    <a:lstStyle/>
                    <a:p>
                      <a:pPr>
                        <a:lnSpc>
                          <a:spcPct val="100000"/>
                        </a:lnSpc>
                      </a:pPr>
                      <a:r>
                        <a:rPr lang="en-US" sz="2000" dirty="0"/>
                        <a:t>Random Forest</a:t>
                      </a:r>
                      <a:endParaRPr lang="en-IN" sz="2000" dirty="0"/>
                    </a:p>
                  </a:txBody>
                  <a:tcPr/>
                </a:tc>
                <a:tc>
                  <a:txBody>
                    <a:bodyPr/>
                    <a:lstStyle/>
                    <a:p>
                      <a:pPr algn="ctr">
                        <a:lnSpc>
                          <a:spcPct val="150000"/>
                        </a:lnSpc>
                      </a:pPr>
                      <a:r>
                        <a:rPr lang="en-US" sz="2200" dirty="0"/>
                        <a:t>60</a:t>
                      </a:r>
                      <a:endParaRPr lang="en-IN" sz="2200" dirty="0"/>
                    </a:p>
                  </a:txBody>
                  <a:tcPr/>
                </a:tc>
                <a:tc>
                  <a:txBody>
                    <a:bodyPr/>
                    <a:lstStyle/>
                    <a:p>
                      <a:pPr algn="ctr">
                        <a:lnSpc>
                          <a:spcPct val="150000"/>
                        </a:lnSpc>
                      </a:pPr>
                      <a:r>
                        <a:rPr lang="en-US" sz="2200" dirty="0"/>
                        <a:t>63</a:t>
                      </a:r>
                      <a:endParaRPr lang="en-IN" sz="2200" dirty="0"/>
                    </a:p>
                  </a:txBody>
                  <a:tcPr/>
                </a:tc>
                <a:tc>
                  <a:txBody>
                    <a:bodyPr/>
                    <a:lstStyle/>
                    <a:p>
                      <a:pPr algn="ctr">
                        <a:lnSpc>
                          <a:spcPct val="150000"/>
                        </a:lnSpc>
                      </a:pPr>
                      <a:r>
                        <a:rPr lang="en-US" sz="2200" dirty="0"/>
                        <a:t>65</a:t>
                      </a:r>
                      <a:endParaRPr lang="en-IN" sz="2200" dirty="0"/>
                    </a:p>
                  </a:txBody>
                  <a:tcPr/>
                </a:tc>
                <a:tc>
                  <a:txBody>
                    <a:bodyPr/>
                    <a:lstStyle/>
                    <a:p>
                      <a:pPr algn="ctr">
                        <a:lnSpc>
                          <a:spcPct val="150000"/>
                        </a:lnSpc>
                      </a:pPr>
                      <a:r>
                        <a:rPr lang="en-US" sz="2200" dirty="0"/>
                        <a:t>67</a:t>
                      </a:r>
                      <a:endParaRPr lang="en-IN" sz="2200" dirty="0"/>
                    </a:p>
                  </a:txBody>
                  <a:tcPr/>
                </a:tc>
                <a:extLst>
                  <a:ext uri="{0D108BD9-81ED-4DB2-BD59-A6C34878D82A}">
                    <a16:rowId xmlns:a16="http://schemas.microsoft.com/office/drawing/2014/main" val="3597211904"/>
                  </a:ext>
                </a:extLst>
              </a:tr>
              <a:tr h="675758">
                <a:tc>
                  <a:txBody>
                    <a:bodyPr/>
                    <a:lstStyle/>
                    <a:p>
                      <a:pPr>
                        <a:lnSpc>
                          <a:spcPct val="100000"/>
                        </a:lnSpc>
                      </a:pPr>
                      <a:r>
                        <a:rPr lang="en-US" sz="2000" dirty="0"/>
                        <a:t>Naïve Bayes</a:t>
                      </a:r>
                      <a:endParaRPr lang="en-IN" sz="2000" dirty="0"/>
                    </a:p>
                  </a:txBody>
                  <a:tcPr/>
                </a:tc>
                <a:tc>
                  <a:txBody>
                    <a:bodyPr/>
                    <a:lstStyle/>
                    <a:p>
                      <a:pPr algn="ctr">
                        <a:lnSpc>
                          <a:spcPct val="150000"/>
                        </a:lnSpc>
                      </a:pPr>
                      <a:r>
                        <a:rPr lang="en-US" sz="2200" dirty="0"/>
                        <a:t>59</a:t>
                      </a:r>
                      <a:endParaRPr lang="en-IN" sz="2200" dirty="0"/>
                    </a:p>
                  </a:txBody>
                  <a:tcPr/>
                </a:tc>
                <a:tc>
                  <a:txBody>
                    <a:bodyPr/>
                    <a:lstStyle/>
                    <a:p>
                      <a:pPr algn="ctr">
                        <a:lnSpc>
                          <a:spcPct val="150000"/>
                        </a:lnSpc>
                      </a:pPr>
                      <a:r>
                        <a:rPr lang="en-US" sz="2200" dirty="0"/>
                        <a:t>60</a:t>
                      </a:r>
                      <a:endParaRPr lang="en-IN" sz="2200" dirty="0"/>
                    </a:p>
                  </a:txBody>
                  <a:tcPr/>
                </a:tc>
                <a:tc>
                  <a:txBody>
                    <a:bodyPr/>
                    <a:lstStyle/>
                    <a:p>
                      <a:pPr algn="ctr">
                        <a:lnSpc>
                          <a:spcPct val="150000"/>
                        </a:lnSpc>
                      </a:pPr>
                      <a:r>
                        <a:rPr lang="en-US" sz="2200" dirty="0"/>
                        <a:t>64</a:t>
                      </a:r>
                      <a:endParaRPr lang="en-IN" sz="2200" dirty="0"/>
                    </a:p>
                  </a:txBody>
                  <a:tcPr/>
                </a:tc>
                <a:tc>
                  <a:txBody>
                    <a:bodyPr/>
                    <a:lstStyle/>
                    <a:p>
                      <a:pPr algn="ctr">
                        <a:lnSpc>
                          <a:spcPct val="150000"/>
                        </a:lnSpc>
                      </a:pPr>
                      <a:r>
                        <a:rPr lang="en-US" sz="2200" dirty="0"/>
                        <a:t>63</a:t>
                      </a:r>
                      <a:endParaRPr lang="en-IN" sz="2200" dirty="0"/>
                    </a:p>
                  </a:txBody>
                  <a:tcPr/>
                </a:tc>
                <a:extLst>
                  <a:ext uri="{0D108BD9-81ED-4DB2-BD59-A6C34878D82A}">
                    <a16:rowId xmlns:a16="http://schemas.microsoft.com/office/drawing/2014/main" val="725868323"/>
                  </a:ext>
                </a:extLst>
              </a:tr>
              <a:tr h="696868">
                <a:tc>
                  <a:txBody>
                    <a:bodyPr/>
                    <a:lstStyle/>
                    <a:p>
                      <a:pPr algn="l">
                        <a:lnSpc>
                          <a:spcPct val="150000"/>
                        </a:lnSpc>
                      </a:pPr>
                      <a:r>
                        <a:rPr lang="en-US" sz="2000" dirty="0"/>
                        <a:t>SVM</a:t>
                      </a:r>
                      <a:endParaRPr lang="en-IN" sz="2000" dirty="0"/>
                    </a:p>
                  </a:txBody>
                  <a:tcPr/>
                </a:tc>
                <a:tc>
                  <a:txBody>
                    <a:bodyPr/>
                    <a:lstStyle/>
                    <a:p>
                      <a:pPr algn="ctr">
                        <a:lnSpc>
                          <a:spcPct val="150000"/>
                        </a:lnSpc>
                      </a:pPr>
                      <a:r>
                        <a:rPr lang="en-US" sz="2200" dirty="0"/>
                        <a:t>64</a:t>
                      </a:r>
                      <a:endParaRPr lang="en-IN" sz="2200" dirty="0"/>
                    </a:p>
                  </a:txBody>
                  <a:tcPr/>
                </a:tc>
                <a:tc>
                  <a:txBody>
                    <a:bodyPr/>
                    <a:lstStyle/>
                    <a:p>
                      <a:pPr algn="ctr">
                        <a:lnSpc>
                          <a:spcPct val="150000"/>
                        </a:lnSpc>
                      </a:pPr>
                      <a:r>
                        <a:rPr lang="en-US" sz="2200" dirty="0"/>
                        <a:t>66</a:t>
                      </a:r>
                      <a:endParaRPr lang="en-IN" sz="22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dirty="0"/>
                        <a:t>69</a:t>
                      </a:r>
                      <a:endParaRPr lang="en-IN" sz="2200" dirty="0"/>
                    </a:p>
                  </a:txBody>
                  <a:tcPr/>
                </a:tc>
                <a:extLst>
                  <a:ext uri="{0D108BD9-81ED-4DB2-BD59-A6C34878D82A}">
                    <a16:rowId xmlns:a16="http://schemas.microsoft.com/office/drawing/2014/main" val="1724780302"/>
                  </a:ext>
                </a:extLst>
              </a:tr>
            </a:tbl>
          </a:graphicData>
        </a:graphic>
      </p:graphicFrame>
      <p:sp>
        <p:nvSpPr>
          <p:cNvPr id="4" name="Slide Number Placeholder 3">
            <a:extLst>
              <a:ext uri="{FF2B5EF4-FFF2-40B4-BE49-F238E27FC236}">
                <a16:creationId xmlns:a16="http://schemas.microsoft.com/office/drawing/2014/main" id="{F29546A6-5C94-DD4E-382B-6E14766A14A0}"/>
              </a:ext>
            </a:extLst>
          </p:cNvPr>
          <p:cNvSpPr>
            <a:spLocks noGrp="1"/>
          </p:cNvSpPr>
          <p:nvPr>
            <p:ph type="sldNum" sz="quarter" idx="10"/>
          </p:nvPr>
        </p:nvSpPr>
        <p:spPr/>
        <p:txBody>
          <a:bodyPr/>
          <a:lstStyle/>
          <a:p>
            <a:fld id="{48F63A3B-78C7-47BE-AE5E-E10140E04643}" type="slidenum">
              <a:rPr lang="en-US" smtClean="0"/>
              <a:pPr/>
              <a:t>20</a:t>
            </a:fld>
            <a:endParaRPr lang="en-US" dirty="0"/>
          </a:p>
        </p:txBody>
      </p:sp>
      <p:cxnSp>
        <p:nvCxnSpPr>
          <p:cNvPr id="8" name="Straight Connector 7">
            <a:extLst>
              <a:ext uri="{FF2B5EF4-FFF2-40B4-BE49-F238E27FC236}">
                <a16:creationId xmlns:a16="http://schemas.microsoft.com/office/drawing/2014/main" id="{35E7FEDB-7156-C8B4-BCA1-86B37B36EA0C}"/>
              </a:ext>
            </a:extLst>
          </p:cNvPr>
          <p:cNvCxnSpPr>
            <a:cxnSpLocks/>
          </p:cNvCxnSpPr>
          <p:nvPr/>
        </p:nvCxnSpPr>
        <p:spPr>
          <a:xfrm>
            <a:off x="903514" y="1806125"/>
            <a:ext cx="1426029" cy="658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C649DC4-AED4-6CFB-5757-D22D0ED77FA0}"/>
              </a:ext>
            </a:extLst>
          </p:cNvPr>
          <p:cNvSpPr txBox="1"/>
          <p:nvPr/>
        </p:nvSpPr>
        <p:spPr>
          <a:xfrm>
            <a:off x="903514" y="1065547"/>
            <a:ext cx="9851571" cy="461665"/>
          </a:xfrm>
          <a:prstGeom prst="rect">
            <a:avLst/>
          </a:prstGeom>
          <a:noFill/>
        </p:spPr>
        <p:txBody>
          <a:bodyPr wrap="square" rtlCol="0">
            <a:spAutoFit/>
          </a:bodyPr>
          <a:lstStyle/>
          <a:p>
            <a:r>
              <a:rPr lang="en-US" sz="2400"/>
              <a:t>Accuracy of different models at various test sizes</a:t>
            </a:r>
            <a:endParaRPr lang="en-IN" sz="2400" dirty="0"/>
          </a:p>
        </p:txBody>
      </p:sp>
      <p:graphicFrame>
        <p:nvGraphicFramePr>
          <p:cNvPr id="10" name="Table 9">
            <a:extLst>
              <a:ext uri="{FF2B5EF4-FFF2-40B4-BE49-F238E27FC236}">
                <a16:creationId xmlns:a16="http://schemas.microsoft.com/office/drawing/2014/main" id="{4F493166-33C9-F85C-AF55-389DD29E960E}"/>
              </a:ext>
            </a:extLst>
          </p:cNvPr>
          <p:cNvGraphicFramePr>
            <a:graphicFrameLocks noGrp="1"/>
          </p:cNvGraphicFramePr>
          <p:nvPr>
            <p:extLst>
              <p:ext uri="{D42A27DB-BD31-4B8C-83A1-F6EECF244321}">
                <p14:modId xmlns:p14="http://schemas.microsoft.com/office/powerpoint/2010/main" val="3647225456"/>
              </p:ext>
            </p:extLst>
          </p:nvPr>
        </p:nvGraphicFramePr>
        <p:xfrm>
          <a:off x="6294437" y="1782561"/>
          <a:ext cx="5309735" cy="3490626"/>
        </p:xfrm>
        <a:graphic>
          <a:graphicData uri="http://schemas.openxmlformats.org/drawingml/2006/table">
            <a:tbl>
              <a:tblPr firstRow="1" bandRow="1">
                <a:tableStyleId>{5940675A-B579-460E-94D1-54222C63F5DA}</a:tableStyleId>
              </a:tblPr>
              <a:tblGrid>
                <a:gridCol w="1663020">
                  <a:extLst>
                    <a:ext uri="{9D8B030D-6E8A-4147-A177-3AD203B41FA5}">
                      <a16:colId xmlns:a16="http://schemas.microsoft.com/office/drawing/2014/main" val="2367367804"/>
                    </a:ext>
                  </a:extLst>
                </a:gridCol>
                <a:gridCol w="947057">
                  <a:extLst>
                    <a:ext uri="{9D8B030D-6E8A-4147-A177-3AD203B41FA5}">
                      <a16:colId xmlns:a16="http://schemas.microsoft.com/office/drawing/2014/main" val="2284648674"/>
                    </a:ext>
                  </a:extLst>
                </a:gridCol>
                <a:gridCol w="936172">
                  <a:extLst>
                    <a:ext uri="{9D8B030D-6E8A-4147-A177-3AD203B41FA5}">
                      <a16:colId xmlns:a16="http://schemas.microsoft.com/office/drawing/2014/main" val="2376559494"/>
                    </a:ext>
                  </a:extLst>
                </a:gridCol>
                <a:gridCol w="881743">
                  <a:extLst>
                    <a:ext uri="{9D8B030D-6E8A-4147-A177-3AD203B41FA5}">
                      <a16:colId xmlns:a16="http://schemas.microsoft.com/office/drawing/2014/main" val="3620468428"/>
                    </a:ext>
                  </a:extLst>
                </a:gridCol>
                <a:gridCol w="881743">
                  <a:extLst>
                    <a:ext uri="{9D8B030D-6E8A-4147-A177-3AD203B41FA5}">
                      <a16:colId xmlns:a16="http://schemas.microsoft.com/office/drawing/2014/main" val="3332974552"/>
                    </a:ext>
                  </a:extLst>
                </a:gridCol>
              </a:tblGrid>
              <a:tr h="696182">
                <a:tc>
                  <a:txBody>
                    <a:bodyPr/>
                    <a:lstStyle/>
                    <a:p>
                      <a:pPr algn="r"/>
                      <a:r>
                        <a:rPr lang="en-US" dirty="0"/>
                        <a:t>Test size</a:t>
                      </a:r>
                    </a:p>
                    <a:p>
                      <a:pPr algn="l"/>
                      <a:r>
                        <a:rPr lang="en-US" dirty="0"/>
                        <a:t>Model</a:t>
                      </a:r>
                      <a:endParaRPr lang="en-IN" dirty="0"/>
                    </a:p>
                  </a:txBody>
                  <a:tcPr/>
                </a:tc>
                <a:tc>
                  <a:txBody>
                    <a:bodyPr/>
                    <a:lstStyle/>
                    <a:p>
                      <a:pPr algn="ctr">
                        <a:lnSpc>
                          <a:spcPct val="150000"/>
                        </a:lnSpc>
                      </a:pPr>
                      <a:r>
                        <a:rPr lang="en-US" sz="2200" dirty="0"/>
                        <a:t>20%</a:t>
                      </a:r>
                      <a:endParaRPr lang="en-IN" sz="2200" dirty="0"/>
                    </a:p>
                  </a:txBody>
                  <a:tcPr/>
                </a:tc>
                <a:tc>
                  <a:txBody>
                    <a:bodyPr/>
                    <a:lstStyle/>
                    <a:p>
                      <a:pPr algn="ctr">
                        <a:lnSpc>
                          <a:spcPct val="150000"/>
                        </a:lnSpc>
                      </a:pPr>
                      <a:r>
                        <a:rPr lang="en-US" sz="2200" dirty="0"/>
                        <a:t>25%</a:t>
                      </a:r>
                      <a:endParaRPr lang="en-IN" sz="2200" dirty="0"/>
                    </a:p>
                  </a:txBody>
                  <a:tcPr/>
                </a:tc>
                <a:tc>
                  <a:txBody>
                    <a:bodyPr/>
                    <a:lstStyle/>
                    <a:p>
                      <a:pPr algn="ctr">
                        <a:lnSpc>
                          <a:spcPct val="150000"/>
                        </a:lnSpc>
                      </a:pPr>
                      <a:r>
                        <a:rPr lang="en-US" sz="2200" dirty="0"/>
                        <a:t>30%</a:t>
                      </a:r>
                      <a:endParaRPr lang="en-IN" sz="2200" dirty="0"/>
                    </a:p>
                  </a:txBody>
                  <a:tcPr/>
                </a:tc>
                <a:tc>
                  <a:txBody>
                    <a:bodyPr/>
                    <a:lstStyle/>
                    <a:p>
                      <a:pPr algn="ctr">
                        <a:lnSpc>
                          <a:spcPct val="150000"/>
                        </a:lnSpc>
                      </a:pPr>
                      <a:r>
                        <a:rPr lang="en-US" sz="2200" dirty="0"/>
                        <a:t>35%</a:t>
                      </a:r>
                      <a:endParaRPr lang="en-IN" sz="2200" dirty="0"/>
                    </a:p>
                  </a:txBody>
                  <a:tcPr/>
                </a:tc>
                <a:extLst>
                  <a:ext uri="{0D108BD9-81ED-4DB2-BD59-A6C34878D82A}">
                    <a16:rowId xmlns:a16="http://schemas.microsoft.com/office/drawing/2014/main" val="1263877629"/>
                  </a:ext>
                </a:extLst>
              </a:tr>
              <a:tr h="696182">
                <a:tc>
                  <a:txBody>
                    <a:bodyPr/>
                    <a:lstStyle/>
                    <a:p>
                      <a:r>
                        <a:rPr lang="en-US" sz="2000" dirty="0"/>
                        <a:t>Logistic Regression</a:t>
                      </a:r>
                      <a:endParaRPr lang="en-IN" sz="2000" dirty="0"/>
                    </a:p>
                  </a:txBody>
                  <a:tcPr/>
                </a:tc>
                <a:tc>
                  <a:txBody>
                    <a:bodyPr/>
                    <a:lstStyle/>
                    <a:p>
                      <a:pPr algn="ctr">
                        <a:lnSpc>
                          <a:spcPct val="150000"/>
                        </a:lnSpc>
                      </a:pPr>
                      <a:r>
                        <a:rPr lang="en-US" sz="2200" dirty="0"/>
                        <a:t>74</a:t>
                      </a:r>
                      <a:endParaRPr lang="en-IN" sz="2200" dirty="0"/>
                    </a:p>
                  </a:txBody>
                  <a:tcPr/>
                </a:tc>
                <a:tc>
                  <a:txBody>
                    <a:bodyPr/>
                    <a:lstStyle/>
                    <a:p>
                      <a:pPr algn="ctr">
                        <a:lnSpc>
                          <a:spcPct val="150000"/>
                        </a:lnSpc>
                      </a:pPr>
                      <a:r>
                        <a:rPr lang="en-US" sz="2200" dirty="0"/>
                        <a:t>70</a:t>
                      </a:r>
                      <a:endParaRPr lang="en-IN" sz="2200"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72</a:t>
                      </a:r>
                      <a:endParaRPr lang="en-IN" sz="2200" dirty="0"/>
                    </a:p>
                  </a:txBody>
                  <a:tcPr/>
                </a:tc>
                <a:extLst>
                  <a:ext uri="{0D108BD9-81ED-4DB2-BD59-A6C34878D82A}">
                    <a16:rowId xmlns:a16="http://schemas.microsoft.com/office/drawing/2014/main" val="2369587652"/>
                  </a:ext>
                </a:extLst>
              </a:tr>
              <a:tr h="696182">
                <a:tc>
                  <a:txBody>
                    <a:bodyPr/>
                    <a:lstStyle/>
                    <a:p>
                      <a:r>
                        <a:rPr lang="en-US" sz="2000" dirty="0"/>
                        <a:t>Random Forest</a:t>
                      </a:r>
                      <a:endParaRPr lang="en-IN" sz="20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dirty="0"/>
                        <a:t>66</a:t>
                      </a:r>
                      <a:endParaRPr lang="en-IN" sz="22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dirty="0"/>
                        <a:t>68</a:t>
                      </a:r>
                      <a:endParaRPr lang="en-IN" sz="2200" dirty="0"/>
                    </a:p>
                  </a:txBody>
                  <a:tcPr/>
                </a:tc>
                <a:extLst>
                  <a:ext uri="{0D108BD9-81ED-4DB2-BD59-A6C34878D82A}">
                    <a16:rowId xmlns:a16="http://schemas.microsoft.com/office/drawing/2014/main" val="3577379606"/>
                  </a:ext>
                </a:extLst>
              </a:tr>
              <a:tr h="696182">
                <a:tc>
                  <a:txBody>
                    <a:bodyPr/>
                    <a:lstStyle/>
                    <a:p>
                      <a:pPr>
                        <a:lnSpc>
                          <a:spcPct val="150000"/>
                        </a:lnSpc>
                      </a:pPr>
                      <a:r>
                        <a:rPr lang="en-US" sz="2000" dirty="0"/>
                        <a:t>Naïve Bayes</a:t>
                      </a:r>
                      <a:endParaRPr lang="en-IN" sz="2000"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68</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69</a:t>
                      </a:r>
                      <a:endParaRPr lang="en-IN" sz="2200" dirty="0"/>
                    </a:p>
                  </a:txBody>
                  <a:tcPr/>
                </a:tc>
                <a:extLst>
                  <a:ext uri="{0D108BD9-81ED-4DB2-BD59-A6C34878D82A}">
                    <a16:rowId xmlns:a16="http://schemas.microsoft.com/office/drawing/2014/main" val="3878492739"/>
                  </a:ext>
                </a:extLst>
              </a:tr>
              <a:tr h="696182">
                <a:tc>
                  <a:txBody>
                    <a:bodyPr/>
                    <a:lstStyle/>
                    <a:p>
                      <a:pPr>
                        <a:lnSpc>
                          <a:spcPct val="150000"/>
                        </a:lnSpc>
                      </a:pPr>
                      <a:r>
                        <a:rPr lang="en-US" sz="2000" dirty="0"/>
                        <a:t>SVM</a:t>
                      </a:r>
                      <a:endParaRPr lang="en-IN" sz="2000" dirty="0"/>
                    </a:p>
                  </a:txBody>
                  <a:tcPr/>
                </a:tc>
                <a:tc>
                  <a:txBody>
                    <a:bodyPr/>
                    <a:lstStyle/>
                    <a:p>
                      <a:pPr algn="ctr">
                        <a:lnSpc>
                          <a:spcPct val="150000"/>
                        </a:lnSpc>
                      </a:pPr>
                      <a:r>
                        <a:rPr lang="en-US" sz="2200" dirty="0"/>
                        <a:t>75</a:t>
                      </a:r>
                      <a:endParaRPr lang="en-IN" sz="2200"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70</a:t>
                      </a:r>
                      <a:endParaRPr lang="en-IN" sz="2200" dirty="0"/>
                    </a:p>
                  </a:txBody>
                  <a:tcPr/>
                </a:tc>
                <a:extLst>
                  <a:ext uri="{0D108BD9-81ED-4DB2-BD59-A6C34878D82A}">
                    <a16:rowId xmlns:a16="http://schemas.microsoft.com/office/drawing/2014/main" val="2654251204"/>
                  </a:ext>
                </a:extLst>
              </a:tr>
            </a:tbl>
          </a:graphicData>
        </a:graphic>
      </p:graphicFrame>
      <p:cxnSp>
        <p:nvCxnSpPr>
          <p:cNvPr id="11" name="Straight Connector 10">
            <a:extLst>
              <a:ext uri="{FF2B5EF4-FFF2-40B4-BE49-F238E27FC236}">
                <a16:creationId xmlns:a16="http://schemas.microsoft.com/office/drawing/2014/main" id="{F08C4EA2-82FE-0B15-5451-9BCAFBCE197A}"/>
              </a:ext>
            </a:extLst>
          </p:cNvPr>
          <p:cNvCxnSpPr>
            <a:cxnSpLocks/>
          </p:cNvCxnSpPr>
          <p:nvPr/>
        </p:nvCxnSpPr>
        <p:spPr>
          <a:xfrm>
            <a:off x="6294437" y="1782561"/>
            <a:ext cx="1673906" cy="658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12E804-9ED9-D0BD-A013-6CE5C37F4EE5}"/>
              </a:ext>
            </a:extLst>
          </p:cNvPr>
          <p:cNvSpPr txBox="1"/>
          <p:nvPr/>
        </p:nvSpPr>
        <p:spPr>
          <a:xfrm>
            <a:off x="819884" y="5478803"/>
            <a:ext cx="10700658" cy="430887"/>
          </a:xfrm>
          <a:prstGeom prst="rect">
            <a:avLst/>
          </a:prstGeom>
          <a:noFill/>
        </p:spPr>
        <p:txBody>
          <a:bodyPr wrap="square" rtlCol="0">
            <a:spAutoFit/>
          </a:bodyPr>
          <a:lstStyle/>
          <a:p>
            <a:pPr algn="ctr"/>
            <a:r>
              <a:rPr lang="en-US" sz="2200" dirty="0"/>
              <a:t>For 1000 comments									For 2031 comments</a:t>
            </a:r>
            <a:endParaRPr lang="en-IN" sz="2200" dirty="0"/>
          </a:p>
        </p:txBody>
      </p:sp>
    </p:spTree>
    <p:extLst>
      <p:ext uri="{BB962C8B-B14F-4D97-AF65-F5344CB8AC3E}">
        <p14:creationId xmlns:p14="http://schemas.microsoft.com/office/powerpoint/2010/main" val="217787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E585-36AE-24EB-56A5-2ABC08C56587}"/>
              </a:ext>
            </a:extLst>
          </p:cNvPr>
          <p:cNvSpPr>
            <a:spLocks noGrp="1"/>
          </p:cNvSpPr>
          <p:nvPr>
            <p:ph type="title"/>
          </p:nvPr>
        </p:nvSpPr>
        <p:spPr>
          <a:xfrm>
            <a:off x="914400" y="694482"/>
            <a:ext cx="10511627" cy="740779"/>
          </a:xfrm>
        </p:spPr>
        <p:txBody>
          <a:bodyPr/>
          <a:lstStyle/>
          <a:p>
            <a:r>
              <a:rPr lang="en-US" dirty="0"/>
              <a:t>ACCURACY</a:t>
            </a:r>
            <a:endParaRPr lang="en-IN" dirty="0"/>
          </a:p>
        </p:txBody>
      </p:sp>
      <p:sp>
        <p:nvSpPr>
          <p:cNvPr id="3" name="Content Placeholder 2">
            <a:extLst>
              <a:ext uri="{FF2B5EF4-FFF2-40B4-BE49-F238E27FC236}">
                <a16:creationId xmlns:a16="http://schemas.microsoft.com/office/drawing/2014/main" id="{C418528F-ABD8-EF0E-8E64-9BD30E0B5596}"/>
              </a:ext>
            </a:extLst>
          </p:cNvPr>
          <p:cNvSpPr>
            <a:spLocks noGrp="1"/>
          </p:cNvSpPr>
          <p:nvPr>
            <p:ph sz="quarter" idx="4"/>
          </p:nvPr>
        </p:nvSpPr>
        <p:spPr>
          <a:xfrm>
            <a:off x="914400" y="1794077"/>
            <a:ext cx="10511627" cy="4470548"/>
          </a:xfrm>
        </p:spPr>
        <p:txBody>
          <a:bodyPr/>
          <a:lstStyle/>
          <a:p>
            <a:pPr marL="0" indent="0">
              <a:buNone/>
            </a:pPr>
            <a:r>
              <a:rPr lang="en-US" b="1" dirty="0"/>
              <a:t>BASELINE MODELS:</a:t>
            </a:r>
          </a:p>
          <a:p>
            <a:pPr>
              <a:buFont typeface="Wingdings" panose="05000000000000000000" pitchFamily="2" charset="2"/>
              <a:buChar char="Ø"/>
            </a:pPr>
            <a:r>
              <a:rPr lang="en-US" b="1" dirty="0"/>
              <a:t>SVM :  </a:t>
            </a:r>
          </a:p>
          <a:p>
            <a:pPr marL="0" indent="0">
              <a:buNone/>
            </a:pPr>
            <a:r>
              <a:rPr lang="en-US" dirty="0"/>
              <a:t>	Accuracy: 75%</a:t>
            </a:r>
          </a:p>
          <a:p>
            <a:pPr marL="0" indent="0">
              <a:buNone/>
            </a:pPr>
            <a:r>
              <a:rPr lang="en-US" dirty="0"/>
              <a:t>	Test size: 20%</a:t>
            </a:r>
          </a:p>
          <a:p>
            <a:pPr marL="0" indent="0">
              <a:buNone/>
            </a:pPr>
            <a:r>
              <a:rPr lang="en-US" dirty="0"/>
              <a:t>	Dataset size: 2031 comments ( 56% cyberbullying comments, 44% non cyberbullying comments)</a:t>
            </a:r>
          </a:p>
          <a:p>
            <a:pPr marL="0" indent="0">
              <a:buNone/>
            </a:pPr>
            <a:r>
              <a:rPr lang="en-US" b="1" dirty="0"/>
              <a:t>ADVANCED MODELS:</a:t>
            </a:r>
          </a:p>
          <a:p>
            <a:pPr>
              <a:buFont typeface="Wingdings" panose="05000000000000000000" pitchFamily="2" charset="2"/>
              <a:buChar char="Ø"/>
            </a:pPr>
            <a:r>
              <a:rPr lang="en-US" b="1" dirty="0"/>
              <a:t>RNN-LSTM: </a:t>
            </a:r>
          </a:p>
          <a:p>
            <a:pPr marL="0" indent="0">
              <a:buNone/>
            </a:pPr>
            <a:r>
              <a:rPr lang="en-US" dirty="0"/>
              <a:t>	Accuracy: 76.91%</a:t>
            </a:r>
          </a:p>
          <a:p>
            <a:pPr marL="0" indent="0">
              <a:buNone/>
            </a:pPr>
            <a:r>
              <a:rPr lang="en-US" dirty="0"/>
              <a:t>	Test size: 20%</a:t>
            </a:r>
          </a:p>
          <a:p>
            <a:pPr marL="0" indent="0">
              <a:buNone/>
            </a:pPr>
            <a:r>
              <a:rPr lang="en-US" dirty="0"/>
              <a:t>	Dataset size: 5500 comments ( 50% cyberbullying comments, 50% non cyberbullying comments)</a:t>
            </a:r>
          </a:p>
          <a:p>
            <a:pPr marL="0" indent="0">
              <a:buNone/>
            </a:pPr>
            <a:endParaRPr lang="en-IN" dirty="0"/>
          </a:p>
        </p:txBody>
      </p:sp>
      <p:sp>
        <p:nvSpPr>
          <p:cNvPr id="4" name="Slide Number Placeholder 3">
            <a:extLst>
              <a:ext uri="{FF2B5EF4-FFF2-40B4-BE49-F238E27FC236}">
                <a16:creationId xmlns:a16="http://schemas.microsoft.com/office/drawing/2014/main" id="{2AC000D8-BDB4-0576-52CE-2F567B961D15}"/>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130720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54F7-590F-8222-70DC-5AF4A4D98C1B}"/>
              </a:ext>
            </a:extLst>
          </p:cNvPr>
          <p:cNvSpPr>
            <a:spLocks noGrp="1"/>
          </p:cNvSpPr>
          <p:nvPr>
            <p:ph type="title"/>
          </p:nvPr>
        </p:nvSpPr>
        <p:spPr>
          <a:xfrm>
            <a:off x="914400" y="457200"/>
            <a:ext cx="10511627" cy="7946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A87EE48-6D90-EEA5-036B-48F911B2E220}"/>
              </a:ext>
            </a:extLst>
          </p:cNvPr>
          <p:cNvSpPr>
            <a:spLocks noGrp="1"/>
          </p:cNvSpPr>
          <p:nvPr>
            <p:ph sz="quarter" idx="4"/>
          </p:nvPr>
        </p:nvSpPr>
        <p:spPr>
          <a:xfrm>
            <a:off x="914400" y="1382487"/>
            <a:ext cx="10511627" cy="4882138"/>
          </a:xfrm>
        </p:spPr>
        <p:txBody>
          <a:bodyPr/>
          <a:lstStyle/>
          <a:p>
            <a:pPr marL="0" indent="0">
              <a:buNone/>
            </a:pPr>
            <a:r>
              <a:rPr lang="en-IN" b="1" dirty="0"/>
              <a:t>Project's achievements until Milestone 4:</a:t>
            </a:r>
          </a:p>
          <a:p>
            <a:pPr>
              <a:buFont typeface="Wingdings" panose="05000000000000000000" pitchFamily="2" charset="2"/>
              <a:buChar char="ü"/>
            </a:pPr>
            <a:r>
              <a:rPr lang="en-US" dirty="0"/>
              <a:t>Web scraping and data labeling for cyberbullying detection.</a:t>
            </a:r>
            <a:endParaRPr lang="en-IN" b="1" dirty="0"/>
          </a:p>
          <a:p>
            <a:pPr>
              <a:buFont typeface="Wingdings" panose="05000000000000000000" pitchFamily="2" charset="2"/>
              <a:buChar char="ü"/>
            </a:pPr>
            <a:r>
              <a:rPr lang="en-US" dirty="0"/>
              <a:t>Exploration of baseline models (Logistic Regression, Random Forests).</a:t>
            </a:r>
            <a:endParaRPr lang="en-IN" b="1" dirty="0"/>
          </a:p>
          <a:p>
            <a:pPr>
              <a:buFont typeface="Wingdings" panose="05000000000000000000" pitchFamily="2" charset="2"/>
              <a:buChar char="ü"/>
            </a:pPr>
            <a:r>
              <a:rPr lang="en-US" dirty="0"/>
              <a:t>Training and testing the Hybrid RNN-LSTM model.</a:t>
            </a:r>
            <a:endParaRPr lang="en-IN" b="1" dirty="0"/>
          </a:p>
          <a:p>
            <a:pPr>
              <a:buFont typeface="Wingdings" panose="05000000000000000000" pitchFamily="2" charset="2"/>
              <a:buChar char="ü"/>
            </a:pPr>
            <a:r>
              <a:rPr lang="en-US" dirty="0"/>
              <a:t>Development of the user interface using Flask.</a:t>
            </a:r>
            <a:endParaRPr lang="en-IN" b="1" dirty="0"/>
          </a:p>
          <a:p>
            <a:pPr marL="0" indent="0">
              <a:buNone/>
            </a:pPr>
            <a:r>
              <a:rPr lang="en-IN" b="1" dirty="0"/>
              <a:t>END RESULT:</a:t>
            </a:r>
          </a:p>
          <a:p>
            <a:pPr marL="0" indent="0">
              <a:buNone/>
            </a:pPr>
            <a:endParaRPr lang="en-IN" b="1" dirty="0"/>
          </a:p>
        </p:txBody>
      </p:sp>
      <p:sp>
        <p:nvSpPr>
          <p:cNvPr id="4" name="Slide Number Placeholder 3">
            <a:extLst>
              <a:ext uri="{FF2B5EF4-FFF2-40B4-BE49-F238E27FC236}">
                <a16:creationId xmlns:a16="http://schemas.microsoft.com/office/drawing/2014/main" id="{43E348E6-CD5E-911E-D926-31BA3DE6AD84}"/>
              </a:ext>
            </a:extLst>
          </p:cNvPr>
          <p:cNvSpPr>
            <a:spLocks noGrp="1"/>
          </p:cNvSpPr>
          <p:nvPr>
            <p:ph type="sldNum" sz="quarter" idx="10"/>
          </p:nvPr>
        </p:nvSpPr>
        <p:spPr/>
        <p:txBody>
          <a:bodyPr/>
          <a:lstStyle/>
          <a:p>
            <a:fld id="{48F63A3B-78C7-47BE-AE5E-E10140E04643}" type="slidenum">
              <a:rPr lang="en-US" smtClean="0"/>
              <a:pPr/>
              <a:t>22</a:t>
            </a:fld>
            <a:endParaRPr lang="en-US" dirty="0"/>
          </a:p>
        </p:txBody>
      </p:sp>
      <p:pic>
        <p:nvPicPr>
          <p:cNvPr id="8" name="Picture 7">
            <a:extLst>
              <a:ext uri="{FF2B5EF4-FFF2-40B4-BE49-F238E27FC236}">
                <a16:creationId xmlns:a16="http://schemas.microsoft.com/office/drawing/2014/main" id="{9AC90B8A-70A4-E117-1355-62DCA1FAFFCD}"/>
              </a:ext>
            </a:extLst>
          </p:cNvPr>
          <p:cNvPicPr>
            <a:picLocks noChangeAspect="1"/>
          </p:cNvPicPr>
          <p:nvPr/>
        </p:nvPicPr>
        <p:blipFill>
          <a:blip r:embed="rId2"/>
          <a:stretch>
            <a:fillRect/>
          </a:stretch>
        </p:blipFill>
        <p:spPr>
          <a:xfrm>
            <a:off x="2699657" y="4226870"/>
            <a:ext cx="6357257" cy="2037755"/>
          </a:xfrm>
          <a:prstGeom prst="rect">
            <a:avLst/>
          </a:prstGeom>
        </p:spPr>
      </p:pic>
    </p:spTree>
    <p:extLst>
      <p:ext uri="{BB962C8B-B14F-4D97-AF65-F5344CB8AC3E}">
        <p14:creationId xmlns:p14="http://schemas.microsoft.com/office/powerpoint/2010/main" val="4124664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TEAM MEMBERS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pPr>
              <a:lnSpc>
                <a:spcPct val="150000"/>
              </a:lnSpc>
            </a:pPr>
            <a:r>
              <a:rPr lang="en-US" dirty="0"/>
              <a:t>D. HARICHANDANA</a:t>
            </a:r>
            <a:br>
              <a:rPr lang="en-US" dirty="0"/>
            </a:br>
            <a:r>
              <a:rPr lang="en-US" dirty="0"/>
              <a:t>D. SUDHEER</a:t>
            </a:r>
          </a:p>
          <a:p>
            <a:r>
              <a:rPr lang="en-US" dirty="0"/>
              <a:t>K. RAGHUNADHA RAO</a:t>
            </a:r>
          </a:p>
          <a:p>
            <a:pPr>
              <a:lnSpc>
                <a:spcPct val="150000"/>
              </a:lnSpc>
            </a:pPr>
            <a:r>
              <a:rPr lang="en-US" dirty="0"/>
              <a:t>T. PRASHANTH</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4D77-CAC7-E5F4-752D-FF6A98BCD4C9}"/>
              </a:ext>
            </a:extLst>
          </p:cNvPr>
          <p:cNvSpPr>
            <a:spLocks noGrp="1"/>
          </p:cNvSpPr>
          <p:nvPr>
            <p:ph type="title"/>
          </p:nvPr>
        </p:nvSpPr>
        <p:spPr>
          <a:xfrm>
            <a:off x="914399" y="186550"/>
            <a:ext cx="10511627" cy="1012785"/>
          </a:xfrm>
        </p:spPr>
        <p:txBody>
          <a:bodyPr/>
          <a:lstStyle/>
          <a:p>
            <a:r>
              <a:rPr lang="en-US" dirty="0"/>
              <a:t>WEB SCRAPING</a:t>
            </a:r>
            <a:endParaRPr lang="en-IN" dirty="0"/>
          </a:p>
        </p:txBody>
      </p:sp>
      <p:sp>
        <p:nvSpPr>
          <p:cNvPr id="3" name="Content Placeholder 2">
            <a:extLst>
              <a:ext uri="{FF2B5EF4-FFF2-40B4-BE49-F238E27FC236}">
                <a16:creationId xmlns:a16="http://schemas.microsoft.com/office/drawing/2014/main" id="{8A74C7B5-9528-D0CA-48B4-3E8ED5FDB8A6}"/>
              </a:ext>
            </a:extLst>
          </p:cNvPr>
          <p:cNvSpPr>
            <a:spLocks noGrp="1"/>
          </p:cNvSpPr>
          <p:nvPr>
            <p:ph sz="quarter" idx="4"/>
          </p:nvPr>
        </p:nvSpPr>
        <p:spPr>
          <a:xfrm>
            <a:off x="990600" y="1336352"/>
            <a:ext cx="10511627" cy="5521648"/>
          </a:xfrm>
        </p:spPr>
        <p:txBody>
          <a:bodyPr/>
          <a:lstStyle/>
          <a:p>
            <a:r>
              <a:rPr lang="en-US" sz="1800" dirty="0">
                <a:effectLst/>
                <a:latin typeface="Times New Roman" panose="02020603050405020304" pitchFamily="18" charset="0"/>
                <a:ea typeface="Calibri" panose="020F0502020204030204" pitchFamily="34" charset="0"/>
              </a:rPr>
              <a:t>Web scraping is a technique used to extract large amounts of data from websites in an automated fashion, and it is particularly useful for collecting user-generated content such as comments from platforms like Reddit and YouTube.</a:t>
            </a:r>
          </a:p>
          <a:p>
            <a:r>
              <a:rPr lang="en-US" sz="1800" dirty="0">
                <a:effectLst/>
                <a:latin typeface="Times New Roman" panose="02020603050405020304" pitchFamily="18" charset="0"/>
                <a:ea typeface="Calibri" panose="020F0502020204030204" pitchFamily="34" charset="0"/>
              </a:rPr>
              <a:t>. Using Python libraries such as PRAW (Python Reddit API Wrapper) and Google’s YouTube Data API, we can efficiently gather comments from specific posts or videos.</a:t>
            </a:r>
            <a:endParaRPr lang="en-US" dirty="0">
              <a:latin typeface="Times New Roman" panose="02020603050405020304" pitchFamily="18"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3A34D0A9-62E0-E06B-E1E0-796B10DEB046}"/>
              </a:ext>
            </a:extLst>
          </p:cNvPr>
          <p:cNvSpPr>
            <a:spLocks noGrp="1"/>
          </p:cNvSpPr>
          <p:nvPr>
            <p:ph type="sldNum" sz="quarter" idx="10"/>
          </p:nvPr>
        </p:nvSpPr>
        <p:spPr/>
        <p:txBody>
          <a:bodyPr/>
          <a:lstStyle/>
          <a:p>
            <a:fld id="{48F63A3B-78C7-47BE-AE5E-E10140E04643}" type="slidenum">
              <a:rPr lang="en-US" smtClean="0"/>
              <a:pPr/>
              <a:t>3</a:t>
            </a:fld>
            <a:endParaRPr lang="en-US" dirty="0"/>
          </a:p>
        </p:txBody>
      </p:sp>
      <p:pic>
        <p:nvPicPr>
          <p:cNvPr id="8" name="Picture 7">
            <a:extLst>
              <a:ext uri="{FF2B5EF4-FFF2-40B4-BE49-F238E27FC236}">
                <a16:creationId xmlns:a16="http://schemas.microsoft.com/office/drawing/2014/main" id="{1179542E-EE07-3AE3-2A93-2FE21D64364B}"/>
              </a:ext>
            </a:extLst>
          </p:cNvPr>
          <p:cNvPicPr>
            <a:picLocks noChangeAspect="1"/>
          </p:cNvPicPr>
          <p:nvPr/>
        </p:nvPicPr>
        <p:blipFill>
          <a:blip r:embed="rId2"/>
          <a:stretch>
            <a:fillRect/>
          </a:stretch>
        </p:blipFill>
        <p:spPr>
          <a:xfrm>
            <a:off x="522514" y="3015342"/>
            <a:ext cx="11179629" cy="3842657"/>
          </a:xfrm>
          <a:prstGeom prst="rect">
            <a:avLst/>
          </a:prstGeom>
        </p:spPr>
      </p:pic>
    </p:spTree>
    <p:extLst>
      <p:ext uri="{BB962C8B-B14F-4D97-AF65-F5344CB8AC3E}">
        <p14:creationId xmlns:p14="http://schemas.microsoft.com/office/powerpoint/2010/main" val="20881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ED01-6D10-94C1-12DC-482B2660A75E}"/>
              </a:ext>
            </a:extLst>
          </p:cNvPr>
          <p:cNvSpPr>
            <a:spLocks noGrp="1"/>
          </p:cNvSpPr>
          <p:nvPr>
            <p:ph type="title"/>
          </p:nvPr>
        </p:nvSpPr>
        <p:spPr>
          <a:xfrm>
            <a:off x="914400" y="457200"/>
            <a:ext cx="10511627" cy="782348"/>
          </a:xfrm>
        </p:spPr>
        <p:txBody>
          <a:bodyPr/>
          <a:lstStyle/>
          <a:p>
            <a:r>
              <a:rPr lang="en-US" dirty="0"/>
              <a:t>DATA LABELLING</a:t>
            </a:r>
            <a:endParaRPr lang="en-IN" dirty="0"/>
          </a:p>
        </p:txBody>
      </p:sp>
      <p:sp>
        <p:nvSpPr>
          <p:cNvPr id="3" name="Content Placeholder 2">
            <a:extLst>
              <a:ext uri="{FF2B5EF4-FFF2-40B4-BE49-F238E27FC236}">
                <a16:creationId xmlns:a16="http://schemas.microsoft.com/office/drawing/2014/main" id="{0ECFB353-7470-9453-4732-B409BD9962BF}"/>
              </a:ext>
            </a:extLst>
          </p:cNvPr>
          <p:cNvSpPr>
            <a:spLocks noGrp="1"/>
          </p:cNvSpPr>
          <p:nvPr>
            <p:ph sz="quarter" idx="4"/>
          </p:nvPr>
        </p:nvSpPr>
        <p:spPr>
          <a:xfrm>
            <a:off x="914400" y="1567543"/>
            <a:ext cx="10511627" cy="4697081"/>
          </a:xfrm>
        </p:spPr>
        <p:txBody>
          <a:bodyPr/>
          <a:lstStyle/>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Data labeling is an essential process where data points are tagged with labels to train models for specific tasks. </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We manually reviewed each comment and assigned a binary label: 1 for comments that exhibited signs of cyberbullying, such as harassment, insults, or aggressive language, and 0 for comments that were neutral or non-harmful. </a:t>
            </a:r>
            <a:endParaRPr lang="en-US" dirty="0"/>
          </a:p>
        </p:txBody>
      </p:sp>
      <p:sp>
        <p:nvSpPr>
          <p:cNvPr id="4" name="Slide Number Placeholder 3">
            <a:extLst>
              <a:ext uri="{FF2B5EF4-FFF2-40B4-BE49-F238E27FC236}">
                <a16:creationId xmlns:a16="http://schemas.microsoft.com/office/drawing/2014/main" id="{6BCAC271-BCBC-F336-1248-E91306EE087A}"/>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8" name="Picture 7">
            <a:extLst>
              <a:ext uri="{FF2B5EF4-FFF2-40B4-BE49-F238E27FC236}">
                <a16:creationId xmlns:a16="http://schemas.microsoft.com/office/drawing/2014/main" id="{0D92A42A-BAB0-53C0-6EA9-0BA8C474E41A}"/>
              </a:ext>
            </a:extLst>
          </p:cNvPr>
          <p:cNvPicPr>
            <a:picLocks noChangeAspect="1"/>
          </p:cNvPicPr>
          <p:nvPr/>
        </p:nvPicPr>
        <p:blipFill>
          <a:blip r:embed="rId2"/>
          <a:stretch>
            <a:fillRect/>
          </a:stretch>
        </p:blipFill>
        <p:spPr>
          <a:xfrm>
            <a:off x="1146297" y="4290345"/>
            <a:ext cx="1495634" cy="1933845"/>
          </a:xfrm>
          <a:prstGeom prst="rect">
            <a:avLst/>
          </a:prstGeom>
        </p:spPr>
      </p:pic>
      <p:pic>
        <p:nvPicPr>
          <p:cNvPr id="10" name="Picture 9">
            <a:extLst>
              <a:ext uri="{FF2B5EF4-FFF2-40B4-BE49-F238E27FC236}">
                <a16:creationId xmlns:a16="http://schemas.microsoft.com/office/drawing/2014/main" id="{6CED6E0F-140A-AD57-4272-025D06A48F28}"/>
              </a:ext>
            </a:extLst>
          </p:cNvPr>
          <p:cNvPicPr>
            <a:picLocks noChangeAspect="1"/>
          </p:cNvPicPr>
          <p:nvPr/>
        </p:nvPicPr>
        <p:blipFill>
          <a:blip r:embed="rId3"/>
          <a:stretch>
            <a:fillRect/>
          </a:stretch>
        </p:blipFill>
        <p:spPr>
          <a:xfrm>
            <a:off x="2641931" y="4722977"/>
            <a:ext cx="2708743" cy="895475"/>
          </a:xfrm>
          <a:prstGeom prst="rect">
            <a:avLst/>
          </a:prstGeom>
        </p:spPr>
      </p:pic>
      <p:pic>
        <p:nvPicPr>
          <p:cNvPr id="12" name="Picture 11">
            <a:extLst>
              <a:ext uri="{FF2B5EF4-FFF2-40B4-BE49-F238E27FC236}">
                <a16:creationId xmlns:a16="http://schemas.microsoft.com/office/drawing/2014/main" id="{D834008F-9D83-548B-CBDB-09EE304EC3CA}"/>
              </a:ext>
            </a:extLst>
          </p:cNvPr>
          <p:cNvPicPr>
            <a:picLocks noChangeAspect="1"/>
          </p:cNvPicPr>
          <p:nvPr/>
        </p:nvPicPr>
        <p:blipFill>
          <a:blip r:embed="rId4"/>
          <a:stretch>
            <a:fillRect/>
          </a:stretch>
        </p:blipFill>
        <p:spPr>
          <a:xfrm>
            <a:off x="5345695" y="4212771"/>
            <a:ext cx="1495634" cy="1933845"/>
          </a:xfrm>
          <a:prstGeom prst="rect">
            <a:avLst/>
          </a:prstGeom>
        </p:spPr>
      </p:pic>
      <p:pic>
        <p:nvPicPr>
          <p:cNvPr id="13" name="Picture 12">
            <a:extLst>
              <a:ext uri="{FF2B5EF4-FFF2-40B4-BE49-F238E27FC236}">
                <a16:creationId xmlns:a16="http://schemas.microsoft.com/office/drawing/2014/main" id="{817E3563-88D7-2B28-B8DD-C6B4C1678741}"/>
              </a:ext>
            </a:extLst>
          </p:cNvPr>
          <p:cNvPicPr>
            <a:picLocks noChangeAspect="1"/>
          </p:cNvPicPr>
          <p:nvPr/>
        </p:nvPicPr>
        <p:blipFill>
          <a:blip r:embed="rId3"/>
          <a:stretch>
            <a:fillRect/>
          </a:stretch>
        </p:blipFill>
        <p:spPr>
          <a:xfrm>
            <a:off x="6700066" y="4731955"/>
            <a:ext cx="2708743" cy="895475"/>
          </a:xfrm>
          <a:prstGeom prst="rect">
            <a:avLst/>
          </a:prstGeom>
        </p:spPr>
      </p:pic>
      <p:pic>
        <p:nvPicPr>
          <p:cNvPr id="15" name="Picture 14">
            <a:extLst>
              <a:ext uri="{FF2B5EF4-FFF2-40B4-BE49-F238E27FC236}">
                <a16:creationId xmlns:a16="http://schemas.microsoft.com/office/drawing/2014/main" id="{35A1905A-FA60-EF75-A735-930B22D116E3}"/>
              </a:ext>
            </a:extLst>
          </p:cNvPr>
          <p:cNvPicPr>
            <a:picLocks noChangeAspect="1"/>
          </p:cNvPicPr>
          <p:nvPr/>
        </p:nvPicPr>
        <p:blipFill>
          <a:blip r:embed="rId5"/>
          <a:stretch>
            <a:fillRect/>
          </a:stretch>
        </p:blipFill>
        <p:spPr>
          <a:xfrm>
            <a:off x="9167646" y="4212771"/>
            <a:ext cx="1728954" cy="1933845"/>
          </a:xfrm>
          <a:prstGeom prst="rect">
            <a:avLst/>
          </a:prstGeom>
        </p:spPr>
      </p:pic>
    </p:spTree>
    <p:extLst>
      <p:ext uri="{BB962C8B-B14F-4D97-AF65-F5344CB8AC3E}">
        <p14:creationId xmlns:p14="http://schemas.microsoft.com/office/powerpoint/2010/main" val="423669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2D30-E63A-C210-D271-5DD9D4902E57}"/>
              </a:ext>
            </a:extLst>
          </p:cNvPr>
          <p:cNvSpPr>
            <a:spLocks noGrp="1"/>
          </p:cNvSpPr>
          <p:nvPr>
            <p:ph type="title"/>
          </p:nvPr>
        </p:nvSpPr>
        <p:spPr>
          <a:xfrm>
            <a:off x="0" y="457200"/>
            <a:ext cx="11426027" cy="762000"/>
          </a:xfrm>
        </p:spPr>
        <p:txBody>
          <a:bodyPr/>
          <a:lstStyle/>
          <a:p>
            <a:r>
              <a:rPr lang="en-US" dirty="0"/>
              <a:t>MILESTONE</a:t>
            </a:r>
            <a:endParaRPr lang="en-IN" dirty="0"/>
          </a:p>
        </p:txBody>
      </p:sp>
      <p:sp>
        <p:nvSpPr>
          <p:cNvPr id="3" name="Content Placeholder 2">
            <a:extLst>
              <a:ext uri="{FF2B5EF4-FFF2-40B4-BE49-F238E27FC236}">
                <a16:creationId xmlns:a16="http://schemas.microsoft.com/office/drawing/2014/main" id="{FC45A841-2BCF-82BD-2E2D-8628259D348C}"/>
              </a:ext>
            </a:extLst>
          </p:cNvPr>
          <p:cNvSpPr>
            <a:spLocks noGrp="1"/>
          </p:cNvSpPr>
          <p:nvPr>
            <p:ph sz="quarter" idx="4"/>
          </p:nvPr>
        </p:nvSpPr>
        <p:spPr>
          <a:xfrm>
            <a:off x="5969345" y="1219200"/>
            <a:ext cx="5743684" cy="5638799"/>
          </a:xfrm>
        </p:spPr>
        <p:txBody>
          <a:bodyPr>
            <a:normAutofit/>
          </a:bodyPr>
          <a:lstStyle/>
          <a:p>
            <a:pPr marL="0" indent="0">
              <a:buNone/>
            </a:pPr>
            <a:r>
              <a:rPr lang="en-US" sz="4000" b="1" dirty="0"/>
              <a:t>MILESTONE 3</a:t>
            </a:r>
          </a:p>
          <a:p>
            <a:pPr>
              <a:buFont typeface="Wingdings" panose="05000000000000000000" pitchFamily="2" charset="2"/>
              <a:buChar char="ü"/>
            </a:pPr>
            <a:r>
              <a:rPr lang="en-US" sz="3000" dirty="0"/>
              <a:t>Training and evaluation of various models(RNN,LSTM) - Choose the best performing model.</a:t>
            </a:r>
          </a:p>
          <a:p>
            <a:pPr marL="0" indent="0">
              <a:buNone/>
            </a:pPr>
            <a:r>
              <a:rPr lang="en-IN" sz="4000" b="1" dirty="0"/>
              <a:t>MILESTONE 4</a:t>
            </a:r>
          </a:p>
          <a:p>
            <a:pPr>
              <a:buFont typeface="Wingdings" panose="05000000000000000000" pitchFamily="2" charset="2"/>
              <a:buChar char="ü"/>
            </a:pPr>
            <a:r>
              <a:rPr lang="en-US" sz="3000" dirty="0"/>
              <a:t>Development of user interface (GUI) using Flask - Textbox for comments and output indicating cyberbullying or not.</a:t>
            </a:r>
            <a:endParaRPr lang="en-IN" sz="3000" b="1" dirty="0"/>
          </a:p>
        </p:txBody>
      </p:sp>
      <p:sp>
        <p:nvSpPr>
          <p:cNvPr id="4" name="Slide Number Placeholder 3">
            <a:extLst>
              <a:ext uri="{FF2B5EF4-FFF2-40B4-BE49-F238E27FC236}">
                <a16:creationId xmlns:a16="http://schemas.microsoft.com/office/drawing/2014/main" id="{0AB96F0A-B16E-B4A5-0BC7-732B5DDDE53D}"/>
              </a:ext>
            </a:extLst>
          </p:cNvPr>
          <p:cNvSpPr>
            <a:spLocks noGrp="1"/>
          </p:cNvSpPr>
          <p:nvPr>
            <p:ph type="sldNum" sz="quarter" idx="10"/>
          </p:nvPr>
        </p:nvSpPr>
        <p:spPr>
          <a:xfrm>
            <a:off x="10882483" y="457199"/>
            <a:ext cx="543543" cy="471489"/>
          </a:xfrm>
        </p:spPr>
        <p:txBody>
          <a:bodyPr/>
          <a:lstStyle/>
          <a:p>
            <a:fld id="{48F63A3B-78C7-47BE-AE5E-E10140E04643}" type="slidenum">
              <a:rPr lang="en-US" smtClean="0"/>
              <a:pPr/>
              <a:t>5</a:t>
            </a:fld>
            <a:endParaRPr lang="en-US" dirty="0"/>
          </a:p>
        </p:txBody>
      </p:sp>
      <p:sp>
        <p:nvSpPr>
          <p:cNvPr id="5" name="Rectangle 4">
            <a:extLst>
              <a:ext uri="{FF2B5EF4-FFF2-40B4-BE49-F238E27FC236}">
                <a16:creationId xmlns:a16="http://schemas.microsoft.com/office/drawing/2014/main" id="{0FA9556A-0D10-5298-7D46-F52A5FBCDDD7}"/>
              </a:ext>
            </a:extLst>
          </p:cNvPr>
          <p:cNvSpPr/>
          <p:nvPr/>
        </p:nvSpPr>
        <p:spPr>
          <a:xfrm>
            <a:off x="936171" y="1643744"/>
            <a:ext cx="4169229" cy="4561122"/>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endParaRPr lang="en-IN"/>
          </a:p>
        </p:txBody>
      </p:sp>
      <p:sp>
        <p:nvSpPr>
          <p:cNvPr id="8" name="TextBox 7">
            <a:extLst>
              <a:ext uri="{FF2B5EF4-FFF2-40B4-BE49-F238E27FC236}">
                <a16:creationId xmlns:a16="http://schemas.microsoft.com/office/drawing/2014/main" id="{8187567C-E90A-B546-F876-9C964738F031}"/>
              </a:ext>
            </a:extLst>
          </p:cNvPr>
          <p:cNvSpPr txBox="1"/>
          <p:nvPr/>
        </p:nvSpPr>
        <p:spPr>
          <a:xfrm>
            <a:off x="936171" y="1643745"/>
            <a:ext cx="4169229" cy="4647426"/>
          </a:xfrm>
          <a:prstGeom prst="rect">
            <a:avLst/>
          </a:prstGeom>
          <a:noFill/>
        </p:spPr>
        <p:txBody>
          <a:bodyPr wrap="square" rtlCol="0">
            <a:spAutoFit/>
          </a:bodyPr>
          <a:lstStyle/>
          <a:p>
            <a:r>
              <a:rPr lang="en-US" sz="4000" b="1" dirty="0"/>
              <a:t>MILESTONE 1</a:t>
            </a:r>
            <a:endParaRPr lang="en-US" b="1" dirty="0"/>
          </a:p>
          <a:p>
            <a:pPr marL="457200" indent="-457200">
              <a:buFont typeface="Wingdings" panose="05000000000000000000" pitchFamily="2" charset="2"/>
              <a:buChar char="ü"/>
            </a:pPr>
            <a:r>
              <a:rPr lang="en-US" sz="3000" dirty="0"/>
              <a:t>Web scraping and data labeling</a:t>
            </a:r>
          </a:p>
          <a:p>
            <a:endParaRPr lang="en-US" dirty="0"/>
          </a:p>
          <a:p>
            <a:endParaRPr lang="en-US" dirty="0"/>
          </a:p>
          <a:p>
            <a:r>
              <a:rPr lang="en-US" sz="4000" b="1" dirty="0"/>
              <a:t>MILESTONE 2</a:t>
            </a:r>
            <a:endParaRPr lang="en-US" b="1" dirty="0"/>
          </a:p>
          <a:p>
            <a:pPr marL="457200" indent="-457200">
              <a:buFont typeface="Wingdings" panose="05000000000000000000" pitchFamily="2" charset="2"/>
              <a:buChar char="ü"/>
            </a:pPr>
            <a:r>
              <a:rPr lang="en-US" sz="3000" dirty="0"/>
              <a:t>Exploring baseline models- Logistic Regression, Random Forests</a:t>
            </a:r>
            <a:endParaRPr lang="en-IN" sz="3000" dirty="0"/>
          </a:p>
        </p:txBody>
      </p:sp>
    </p:spTree>
    <p:extLst>
      <p:ext uri="{BB962C8B-B14F-4D97-AF65-F5344CB8AC3E}">
        <p14:creationId xmlns:p14="http://schemas.microsoft.com/office/powerpoint/2010/main" val="311260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0134-FC4E-2EDE-322F-AA1D47E12359}"/>
              </a:ext>
            </a:extLst>
          </p:cNvPr>
          <p:cNvSpPr>
            <a:spLocks noGrp="1"/>
          </p:cNvSpPr>
          <p:nvPr>
            <p:ph type="title"/>
          </p:nvPr>
        </p:nvSpPr>
        <p:spPr>
          <a:xfrm>
            <a:off x="914400" y="457200"/>
            <a:ext cx="10511627" cy="587829"/>
          </a:xfrm>
        </p:spPr>
        <p:txBody>
          <a:bodyPr/>
          <a:lstStyle/>
          <a:p>
            <a:pPr algn="l"/>
            <a:endParaRPr lang="en-IN" dirty="0"/>
          </a:p>
        </p:txBody>
      </p:sp>
      <p:sp>
        <p:nvSpPr>
          <p:cNvPr id="4" name="Slide Number Placeholder 3">
            <a:extLst>
              <a:ext uri="{FF2B5EF4-FFF2-40B4-BE49-F238E27FC236}">
                <a16:creationId xmlns:a16="http://schemas.microsoft.com/office/drawing/2014/main" id="{39BACE9C-3119-866E-2913-38869B213B9D}"/>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3" name="Picture 2">
            <a:extLst>
              <a:ext uri="{FF2B5EF4-FFF2-40B4-BE49-F238E27FC236}">
                <a16:creationId xmlns:a16="http://schemas.microsoft.com/office/drawing/2014/main" id="{72BF48F0-C16F-3928-6D9D-F9ACF3B311EB}"/>
              </a:ext>
            </a:extLst>
          </p:cNvPr>
          <p:cNvPicPr>
            <a:picLocks noChangeAspect="1"/>
          </p:cNvPicPr>
          <p:nvPr/>
        </p:nvPicPr>
        <p:blipFill>
          <a:blip r:embed="rId2"/>
          <a:stretch>
            <a:fillRect/>
          </a:stretch>
        </p:blipFill>
        <p:spPr>
          <a:xfrm>
            <a:off x="4245430" y="0"/>
            <a:ext cx="7946570" cy="6858000"/>
          </a:xfrm>
          <a:prstGeom prst="rect">
            <a:avLst/>
          </a:prstGeom>
        </p:spPr>
      </p:pic>
      <p:sp>
        <p:nvSpPr>
          <p:cNvPr id="7" name="Content Placeholder 6">
            <a:extLst>
              <a:ext uri="{FF2B5EF4-FFF2-40B4-BE49-F238E27FC236}">
                <a16:creationId xmlns:a16="http://schemas.microsoft.com/office/drawing/2014/main" id="{56C26F5F-DF7A-E7A7-78BF-2471C9984D23}"/>
              </a:ext>
            </a:extLst>
          </p:cNvPr>
          <p:cNvSpPr>
            <a:spLocks noGrp="1"/>
          </p:cNvSpPr>
          <p:nvPr>
            <p:ph sz="quarter" idx="4"/>
          </p:nvPr>
        </p:nvSpPr>
        <p:spPr/>
        <p:txBody>
          <a:bodyPr>
            <a:normAutofit/>
          </a:bodyPr>
          <a:lstStyle/>
          <a:p>
            <a:pPr marL="0" indent="0">
              <a:buNone/>
            </a:pPr>
            <a:endParaRPr lang="en-US" sz="3600" b="1" dirty="0"/>
          </a:p>
          <a:p>
            <a:pPr marL="0" indent="0">
              <a:buNone/>
            </a:pPr>
            <a:r>
              <a:rPr lang="en-US" sz="3600" b="1" dirty="0"/>
              <a:t>FLOWCHART</a:t>
            </a:r>
            <a:endParaRPr lang="en-IN" sz="3600" b="1" dirty="0"/>
          </a:p>
        </p:txBody>
      </p:sp>
    </p:spTree>
    <p:extLst>
      <p:ext uri="{BB962C8B-B14F-4D97-AF65-F5344CB8AC3E}">
        <p14:creationId xmlns:p14="http://schemas.microsoft.com/office/powerpoint/2010/main" val="304011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74EE-D58C-F922-383B-3576D3C53B65}"/>
              </a:ext>
            </a:extLst>
          </p:cNvPr>
          <p:cNvSpPr>
            <a:spLocks noGrp="1"/>
          </p:cNvSpPr>
          <p:nvPr>
            <p:ph type="title"/>
          </p:nvPr>
        </p:nvSpPr>
        <p:spPr>
          <a:xfrm>
            <a:off x="914400" y="707572"/>
            <a:ext cx="10511627" cy="740228"/>
          </a:xfrm>
        </p:spPr>
        <p:txBody>
          <a:bodyPr/>
          <a:lstStyle/>
          <a:p>
            <a:r>
              <a:rPr lang="en-US" dirty="0"/>
              <a:t>TOKENIZATION</a:t>
            </a:r>
            <a:endParaRPr lang="en-IN" dirty="0"/>
          </a:p>
        </p:txBody>
      </p:sp>
      <p:pic>
        <p:nvPicPr>
          <p:cNvPr id="6" name="Content Placeholder 5">
            <a:extLst>
              <a:ext uri="{FF2B5EF4-FFF2-40B4-BE49-F238E27FC236}">
                <a16:creationId xmlns:a16="http://schemas.microsoft.com/office/drawing/2014/main" id="{5A49A9CA-54E2-84C5-85BC-0DAA19FAFBA1}"/>
              </a:ext>
            </a:extLst>
          </p:cNvPr>
          <p:cNvPicPr>
            <a:picLocks noGrp="1" noChangeAspect="1"/>
          </p:cNvPicPr>
          <p:nvPr>
            <p:ph sz="quarter" idx="4"/>
          </p:nvPr>
        </p:nvPicPr>
        <p:blipFill>
          <a:blip r:embed="rId2"/>
          <a:stretch>
            <a:fillRect/>
          </a:stretch>
        </p:blipFill>
        <p:spPr>
          <a:xfrm>
            <a:off x="587829" y="1698174"/>
            <a:ext cx="11038114" cy="4865912"/>
          </a:xfrm>
        </p:spPr>
      </p:pic>
      <p:sp>
        <p:nvSpPr>
          <p:cNvPr id="4" name="Slide Number Placeholder 3">
            <a:extLst>
              <a:ext uri="{FF2B5EF4-FFF2-40B4-BE49-F238E27FC236}">
                <a16:creationId xmlns:a16="http://schemas.microsoft.com/office/drawing/2014/main" id="{554D0402-CF92-CFFE-E88C-7BB7778CCDDD}"/>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83147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9D58-F905-835A-B438-803AE071CA25}"/>
              </a:ext>
            </a:extLst>
          </p:cNvPr>
          <p:cNvSpPr>
            <a:spLocks noGrp="1"/>
          </p:cNvSpPr>
          <p:nvPr>
            <p:ph type="title"/>
          </p:nvPr>
        </p:nvSpPr>
        <p:spPr>
          <a:xfrm>
            <a:off x="914400" y="457201"/>
            <a:ext cx="10511627" cy="674914"/>
          </a:xfrm>
        </p:spPr>
        <p:txBody>
          <a:bodyPr/>
          <a:lstStyle/>
          <a:p>
            <a:r>
              <a:rPr lang="en-US" dirty="0"/>
              <a:t>BASELINE MODELS USED</a:t>
            </a:r>
            <a:endParaRPr lang="en-IN" dirty="0"/>
          </a:p>
        </p:txBody>
      </p:sp>
      <p:sp>
        <p:nvSpPr>
          <p:cNvPr id="3" name="Content Placeholder 2">
            <a:extLst>
              <a:ext uri="{FF2B5EF4-FFF2-40B4-BE49-F238E27FC236}">
                <a16:creationId xmlns:a16="http://schemas.microsoft.com/office/drawing/2014/main" id="{16D6B022-7086-58C6-FB66-C9BA140459C8}"/>
              </a:ext>
            </a:extLst>
          </p:cNvPr>
          <p:cNvSpPr>
            <a:spLocks noGrp="1"/>
          </p:cNvSpPr>
          <p:nvPr>
            <p:ph sz="quarter" idx="4"/>
          </p:nvPr>
        </p:nvSpPr>
        <p:spPr>
          <a:xfrm>
            <a:off x="914400" y="1230086"/>
            <a:ext cx="10511627" cy="5508171"/>
          </a:xfrm>
        </p:spPr>
        <p:txBody>
          <a:bodyPr>
            <a:normAutofit/>
          </a:bodyPr>
          <a:lstStyle/>
          <a:p>
            <a:pPr marL="0" indent="0">
              <a:buNone/>
            </a:pPr>
            <a:r>
              <a:rPr lang="en-US" b="1" dirty="0"/>
              <a:t>LOGISTIC REGRESSION:</a:t>
            </a:r>
          </a:p>
          <a:p>
            <a:r>
              <a:rPr lang="en-US" dirty="0"/>
              <a:t>Logistic Regression is a simple and widely used algorithm for binary classification tasks like detecting cyberbullying vs. non-cyberbullying comments.</a:t>
            </a:r>
          </a:p>
          <a:p>
            <a:pPr marL="0" indent="0">
              <a:buNone/>
            </a:pPr>
            <a:r>
              <a:rPr lang="en-US" b="1" dirty="0"/>
              <a:t>ADVANTAGES:</a:t>
            </a:r>
          </a:p>
          <a:p>
            <a:pPr>
              <a:buFont typeface="Wingdings" panose="05000000000000000000" pitchFamily="2" charset="2"/>
              <a:buChar char="Ø"/>
            </a:pPr>
            <a:r>
              <a:rPr lang="en-IN" dirty="0"/>
              <a:t>Simplicity and Efficiency</a:t>
            </a:r>
            <a:endParaRPr lang="en-US" dirty="0"/>
          </a:p>
          <a:p>
            <a:pPr>
              <a:buFont typeface="Wingdings" panose="05000000000000000000" pitchFamily="2" charset="2"/>
              <a:buChar char="Ø"/>
            </a:pPr>
            <a:r>
              <a:rPr lang="en-IN" dirty="0"/>
              <a:t>Interpretable</a:t>
            </a:r>
            <a:endParaRPr lang="en-US" dirty="0"/>
          </a:p>
          <a:p>
            <a:pPr>
              <a:buFont typeface="Wingdings" panose="05000000000000000000" pitchFamily="2" charset="2"/>
              <a:buChar char="Ø"/>
            </a:pPr>
            <a:r>
              <a:rPr lang="en-US" dirty="0"/>
              <a:t>Works Well with Linear Decision Boundaries</a:t>
            </a:r>
          </a:p>
          <a:p>
            <a:pPr marL="0" indent="0">
              <a:buNone/>
            </a:pPr>
            <a:r>
              <a:rPr lang="en-US" b="1" dirty="0"/>
              <a:t>RANDOM FORESTS:</a:t>
            </a:r>
          </a:p>
          <a:p>
            <a:r>
              <a:rPr lang="en-US" dirty="0"/>
              <a:t>Random forests are an ensemble method using multiple decision trees to make predictions. The final prediction is based on majority vote from all trees.</a:t>
            </a:r>
          </a:p>
          <a:p>
            <a:pPr marL="0" indent="0">
              <a:buNone/>
            </a:pPr>
            <a:r>
              <a:rPr lang="en-US" b="1" dirty="0"/>
              <a:t>ADVANTAGES:</a:t>
            </a:r>
          </a:p>
          <a:p>
            <a:pPr>
              <a:buFont typeface="Wingdings" panose="05000000000000000000" pitchFamily="2" charset="2"/>
              <a:buChar char="Ø"/>
            </a:pPr>
            <a:r>
              <a:rPr lang="en-US" dirty="0"/>
              <a:t>Robustness</a:t>
            </a:r>
          </a:p>
          <a:p>
            <a:pPr>
              <a:buFont typeface="Wingdings" panose="05000000000000000000" pitchFamily="2" charset="2"/>
              <a:buChar char="Ø"/>
            </a:pPr>
            <a:r>
              <a:rPr lang="en-US" dirty="0"/>
              <a:t>Feature Importance</a:t>
            </a:r>
          </a:p>
          <a:p>
            <a:pPr>
              <a:buFont typeface="Wingdings" panose="05000000000000000000" pitchFamily="2" charset="2"/>
              <a:buChar char="Ø"/>
            </a:pPr>
            <a:r>
              <a:rPr lang="en-US" dirty="0"/>
              <a:t>Versatile</a:t>
            </a:r>
            <a:endParaRPr lang="en-IN" dirty="0"/>
          </a:p>
        </p:txBody>
      </p:sp>
      <p:sp>
        <p:nvSpPr>
          <p:cNvPr id="4" name="Slide Number Placeholder 3">
            <a:extLst>
              <a:ext uri="{FF2B5EF4-FFF2-40B4-BE49-F238E27FC236}">
                <a16:creationId xmlns:a16="http://schemas.microsoft.com/office/drawing/2014/main" id="{564A1C84-807C-D257-9EF8-0E46398B1FEE}"/>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46801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A803-D93E-705B-61C8-6AA6DC960235}"/>
              </a:ext>
            </a:extLst>
          </p:cNvPr>
          <p:cNvSpPr>
            <a:spLocks noGrp="1"/>
          </p:cNvSpPr>
          <p:nvPr>
            <p:ph type="title"/>
          </p:nvPr>
        </p:nvSpPr>
        <p:spPr>
          <a:xfrm>
            <a:off x="914400" y="593376"/>
            <a:ext cx="10511627" cy="821767"/>
          </a:xfrm>
        </p:spPr>
        <p:txBody>
          <a:bodyPr/>
          <a:lstStyle/>
          <a:p>
            <a:pPr algn="l"/>
            <a:r>
              <a:rPr lang="en-US" dirty="0"/>
              <a:t>Cont’d</a:t>
            </a:r>
            <a:endParaRPr lang="en-IN" dirty="0"/>
          </a:p>
        </p:txBody>
      </p:sp>
      <p:sp>
        <p:nvSpPr>
          <p:cNvPr id="3" name="Content Placeholder 2">
            <a:extLst>
              <a:ext uri="{FF2B5EF4-FFF2-40B4-BE49-F238E27FC236}">
                <a16:creationId xmlns:a16="http://schemas.microsoft.com/office/drawing/2014/main" id="{717D42A0-8EA9-2904-9ECA-385D3B596329}"/>
              </a:ext>
            </a:extLst>
          </p:cNvPr>
          <p:cNvSpPr>
            <a:spLocks noGrp="1"/>
          </p:cNvSpPr>
          <p:nvPr>
            <p:ph sz="quarter" idx="4"/>
          </p:nvPr>
        </p:nvSpPr>
        <p:spPr>
          <a:xfrm>
            <a:off x="914400" y="1551321"/>
            <a:ext cx="10511627" cy="4713304"/>
          </a:xfrm>
        </p:spPr>
        <p:txBody>
          <a:bodyPr>
            <a:normAutofit fontScale="92500" lnSpcReduction="10000"/>
          </a:bodyPr>
          <a:lstStyle/>
          <a:p>
            <a:pPr marL="0" indent="0">
              <a:buNone/>
            </a:pPr>
            <a:r>
              <a:rPr lang="en-US" b="1" dirty="0"/>
              <a:t>NAÏVE BAYES:</a:t>
            </a:r>
          </a:p>
          <a:p>
            <a:r>
              <a:rPr lang="en-IN" dirty="0"/>
              <a:t>Naïve Bayes classifier apply Bayes’ theorem with an assumption of independence between features. For text data, Multinomial Naïve Bayes is used.</a:t>
            </a:r>
          </a:p>
          <a:p>
            <a:pPr marL="0" indent="0">
              <a:buNone/>
            </a:pPr>
            <a:r>
              <a:rPr lang="en-IN" b="1" dirty="0"/>
              <a:t>ADVANTAGES:</a:t>
            </a:r>
          </a:p>
          <a:p>
            <a:pPr>
              <a:buFont typeface="Wingdings" panose="05000000000000000000" pitchFamily="2" charset="2"/>
              <a:buChar char="Ø"/>
            </a:pPr>
            <a:r>
              <a:rPr lang="en-IN" dirty="0"/>
              <a:t>Simple and Fast</a:t>
            </a:r>
          </a:p>
          <a:p>
            <a:pPr>
              <a:buFont typeface="Wingdings" panose="05000000000000000000" pitchFamily="2" charset="2"/>
              <a:buChar char="Ø"/>
            </a:pPr>
            <a:r>
              <a:rPr lang="en-IN" dirty="0"/>
              <a:t>Good for high-dimensional data</a:t>
            </a:r>
          </a:p>
          <a:p>
            <a:pPr>
              <a:buFont typeface="Wingdings" panose="05000000000000000000" pitchFamily="2" charset="2"/>
              <a:buChar char="Ø"/>
            </a:pPr>
            <a:r>
              <a:rPr lang="en-IN" dirty="0"/>
              <a:t>Baseline Performance</a:t>
            </a:r>
          </a:p>
          <a:p>
            <a:pPr marL="0" indent="0">
              <a:buNone/>
            </a:pPr>
            <a:r>
              <a:rPr lang="en-IN" b="1" dirty="0"/>
              <a:t>SUPPORT VECTOR MACHINE(SVM):</a:t>
            </a:r>
          </a:p>
          <a:p>
            <a:r>
              <a:rPr lang="en-IN" dirty="0"/>
              <a:t>SVM works by finding a hyperplane that best separates the classes. </a:t>
            </a:r>
          </a:p>
          <a:p>
            <a:pPr marL="0" indent="0">
              <a:buNone/>
            </a:pPr>
            <a:r>
              <a:rPr lang="en-IN" b="1" dirty="0"/>
              <a:t>ADVANTAGES:</a:t>
            </a:r>
          </a:p>
          <a:p>
            <a:pPr>
              <a:buFont typeface="Wingdings" panose="05000000000000000000" pitchFamily="2" charset="2"/>
              <a:buChar char="Ø"/>
            </a:pPr>
            <a:r>
              <a:rPr lang="en-IN" dirty="0"/>
              <a:t>Effective </a:t>
            </a:r>
          </a:p>
          <a:p>
            <a:pPr>
              <a:buFont typeface="Wingdings" panose="05000000000000000000" pitchFamily="2" charset="2"/>
              <a:buChar char="Ø"/>
            </a:pPr>
            <a:r>
              <a:rPr lang="en-IN" dirty="0"/>
              <a:t>Robust</a:t>
            </a:r>
          </a:p>
          <a:p>
            <a:pPr>
              <a:buFont typeface="Wingdings" panose="05000000000000000000" pitchFamily="2" charset="2"/>
              <a:buChar char="Ø"/>
            </a:pPr>
            <a:r>
              <a:rPr lang="en-IN" dirty="0"/>
              <a:t>Good for Binary Classification</a:t>
            </a:r>
          </a:p>
        </p:txBody>
      </p:sp>
      <p:sp>
        <p:nvSpPr>
          <p:cNvPr id="4" name="Slide Number Placeholder 3">
            <a:extLst>
              <a:ext uri="{FF2B5EF4-FFF2-40B4-BE49-F238E27FC236}">
                <a16:creationId xmlns:a16="http://schemas.microsoft.com/office/drawing/2014/main" id="{FE7D4E1C-0931-9EFF-3864-57A1A327566E}"/>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381014810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{4FAA36E3-E4B3-41EA-878E-3157D8D9C8DC}tf78438558_win32</Template>
  <TotalTime>514</TotalTime>
  <Words>1002</Words>
  <Application>Microsoft Office PowerPoint</Application>
  <PresentationFormat>Widescreen</PresentationFormat>
  <Paragraphs>173</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Sabon Next LT</vt:lpstr>
      <vt:lpstr>Times New Roman</vt:lpstr>
      <vt:lpstr>Wingdings</vt:lpstr>
      <vt:lpstr>Custom</vt:lpstr>
      <vt:lpstr>CYBERBULLYING DETECTION ON SOCIAL NETWORKS USING HYBRID RNN-LSTM MODELS</vt:lpstr>
      <vt:lpstr>INTRODUCTION</vt:lpstr>
      <vt:lpstr>WEB SCRAPING</vt:lpstr>
      <vt:lpstr>DATA LABELLING</vt:lpstr>
      <vt:lpstr>MILESTONE</vt:lpstr>
      <vt:lpstr>PowerPoint Presentation</vt:lpstr>
      <vt:lpstr>TOKENIZATION</vt:lpstr>
      <vt:lpstr>BASELINE MODELS USED</vt:lpstr>
      <vt:lpstr>Cont’d</vt:lpstr>
      <vt:lpstr>ADVANCED MODELS USED</vt:lpstr>
      <vt:lpstr>HOW RNN-LSTM WoRK</vt:lpstr>
      <vt:lpstr>ESTIMATION</vt:lpstr>
      <vt:lpstr>FLASK FRAMEWORK</vt:lpstr>
      <vt:lpstr>STEPS FOLLOWED</vt:lpstr>
      <vt:lpstr>FINAL WEB APPLICATION</vt:lpstr>
      <vt:lpstr>RESULTS</vt:lpstr>
      <vt:lpstr>PowerPoint Presentation</vt:lpstr>
      <vt:lpstr>FINAL BLOCK DIAGRAM</vt:lpstr>
      <vt:lpstr>CONFUSION MATRIX</vt:lpstr>
      <vt:lpstr>ANALYSIS</vt:lpstr>
      <vt:lpstr>ACCURACY</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 Chandana Dimmiti</dc:creator>
  <cp:lastModifiedBy>Hari Chandana Dimmiti</cp:lastModifiedBy>
  <cp:revision>13</cp:revision>
  <dcterms:created xsi:type="dcterms:W3CDTF">2024-11-07T15:55:51Z</dcterms:created>
  <dcterms:modified xsi:type="dcterms:W3CDTF">2024-11-24T15:04:57Z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