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13" r:id="rId6"/>
    <p:sldId id="314" r:id="rId7"/>
    <p:sldId id="315" r:id="rId8"/>
    <p:sldId id="317" r:id="rId9"/>
    <p:sldId id="319" r:id="rId10"/>
    <p:sldId id="318" r:id="rId11"/>
    <p:sldId id="324" r:id="rId12"/>
    <p:sldId id="325" r:id="rId13"/>
    <p:sldId id="333" r:id="rId14"/>
    <p:sldId id="326" r:id="rId15"/>
    <p:sldId id="327" r:id="rId16"/>
    <p:sldId id="328" r:id="rId17"/>
    <p:sldId id="329" r:id="rId18"/>
    <p:sldId id="330" r:id="rId19"/>
    <p:sldId id="331" r:id="rId20"/>
    <p:sldId id="320" r:id="rId21"/>
    <p:sldId id="323" r:id="rId22"/>
    <p:sldId id="322" r:id="rId23"/>
    <p:sldId id="334" r:id="rId24"/>
    <p:sldId id="321"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74040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CYBERBULLYING DETECTION ON SOCIAL NETWORKS USING HYBRID RNN-LSTM MODELS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9A18-8DD5-66FF-4BCF-CEA7728B3DE1}"/>
              </a:ext>
            </a:extLst>
          </p:cNvPr>
          <p:cNvSpPr>
            <a:spLocks noGrp="1"/>
          </p:cNvSpPr>
          <p:nvPr>
            <p:ph type="title"/>
          </p:nvPr>
        </p:nvSpPr>
        <p:spPr>
          <a:xfrm>
            <a:off x="914400" y="593377"/>
            <a:ext cx="10511627" cy="598816"/>
          </a:xfrm>
        </p:spPr>
        <p:txBody>
          <a:bodyPr/>
          <a:lstStyle/>
          <a:p>
            <a:r>
              <a:rPr lang="en-US" dirty="0"/>
              <a:t>HOW RNN-LSTM </a:t>
            </a:r>
            <a:r>
              <a:rPr lang="en-US" dirty="0" err="1"/>
              <a:t>WoRK</a:t>
            </a:r>
            <a:endParaRPr lang="en-IN" dirty="0"/>
          </a:p>
        </p:txBody>
      </p:sp>
      <p:sp>
        <p:nvSpPr>
          <p:cNvPr id="4" name="Slide Number Placeholder 3">
            <a:extLst>
              <a:ext uri="{FF2B5EF4-FFF2-40B4-BE49-F238E27FC236}">
                <a16:creationId xmlns:a16="http://schemas.microsoft.com/office/drawing/2014/main" id="{E83896F3-4690-83A9-BF69-C4D9AFBF915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1" name="Content Placeholder 10">
            <a:extLst>
              <a:ext uri="{FF2B5EF4-FFF2-40B4-BE49-F238E27FC236}">
                <a16:creationId xmlns:a16="http://schemas.microsoft.com/office/drawing/2014/main" id="{435C05A2-27A7-3570-E32F-507A8A6730EB}"/>
              </a:ext>
            </a:extLst>
          </p:cNvPr>
          <p:cNvPicPr>
            <a:picLocks noGrp="1" noChangeAspect="1"/>
          </p:cNvPicPr>
          <p:nvPr>
            <p:ph sz="quarter" idx="4"/>
          </p:nvPr>
        </p:nvPicPr>
        <p:blipFill>
          <a:blip r:embed="rId2"/>
          <a:stretch>
            <a:fillRect/>
          </a:stretch>
        </p:blipFill>
        <p:spPr>
          <a:xfrm>
            <a:off x="2680446" y="1481559"/>
            <a:ext cx="6979534" cy="5197034"/>
          </a:xfrm>
          <a:prstGeom prst="rect">
            <a:avLst/>
          </a:prstGeom>
        </p:spPr>
      </p:pic>
    </p:spTree>
    <p:extLst>
      <p:ext uri="{BB962C8B-B14F-4D97-AF65-F5344CB8AC3E}">
        <p14:creationId xmlns:p14="http://schemas.microsoft.com/office/powerpoint/2010/main" val="8628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05F2-DEA8-E19F-9F87-4A1D4EB365C6}"/>
              </a:ext>
            </a:extLst>
          </p:cNvPr>
          <p:cNvSpPr>
            <a:spLocks noGrp="1"/>
          </p:cNvSpPr>
          <p:nvPr>
            <p:ph type="title"/>
          </p:nvPr>
        </p:nvSpPr>
        <p:spPr>
          <a:xfrm>
            <a:off x="914400" y="593376"/>
            <a:ext cx="10511627" cy="668265"/>
          </a:xfrm>
        </p:spPr>
        <p:txBody>
          <a:bodyPr/>
          <a:lstStyle/>
          <a:p>
            <a:r>
              <a:rPr lang="en-US" dirty="0"/>
              <a:t>ESTIMATION</a:t>
            </a:r>
            <a:endParaRPr lang="en-IN" dirty="0"/>
          </a:p>
        </p:txBody>
      </p:sp>
      <p:sp>
        <p:nvSpPr>
          <p:cNvPr id="4" name="Slide Number Placeholder 3">
            <a:extLst>
              <a:ext uri="{FF2B5EF4-FFF2-40B4-BE49-F238E27FC236}">
                <a16:creationId xmlns:a16="http://schemas.microsoft.com/office/drawing/2014/main" id="{9C928301-85F6-FF7F-EB06-10C96267A6FE}"/>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D5F73013-670E-6CB1-EE12-8652B06F699F}"/>
              </a:ext>
            </a:extLst>
          </p:cNvPr>
          <p:cNvPicPr>
            <a:picLocks noGrp="1" noChangeAspect="1"/>
          </p:cNvPicPr>
          <p:nvPr>
            <p:ph sz="quarter" idx="4"/>
          </p:nvPr>
        </p:nvPicPr>
        <p:blipFill>
          <a:blip r:embed="rId2"/>
          <a:stretch>
            <a:fillRect/>
          </a:stretch>
        </p:blipFill>
        <p:spPr>
          <a:xfrm>
            <a:off x="914400" y="1621971"/>
            <a:ext cx="10510838" cy="4169229"/>
          </a:xfrm>
          <a:prstGeom prst="rect">
            <a:avLst/>
          </a:prstGeom>
        </p:spPr>
      </p:pic>
    </p:spTree>
    <p:extLst>
      <p:ext uri="{BB962C8B-B14F-4D97-AF65-F5344CB8AC3E}">
        <p14:creationId xmlns:p14="http://schemas.microsoft.com/office/powerpoint/2010/main" val="59362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219-9ED9-A6F0-14E2-9730435342E6}"/>
              </a:ext>
            </a:extLst>
          </p:cNvPr>
          <p:cNvSpPr>
            <a:spLocks noGrp="1"/>
          </p:cNvSpPr>
          <p:nvPr>
            <p:ph type="title"/>
          </p:nvPr>
        </p:nvSpPr>
        <p:spPr>
          <a:xfrm>
            <a:off x="914400" y="593377"/>
            <a:ext cx="10511627" cy="726138"/>
          </a:xfrm>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C21CBC9F-18FB-7A04-0E94-D47BCE7C089C}"/>
              </a:ext>
            </a:extLst>
          </p:cNvPr>
          <p:cNvSpPr>
            <a:spLocks noGrp="1"/>
          </p:cNvSpPr>
          <p:nvPr>
            <p:ph sz="quarter" idx="4"/>
          </p:nvPr>
        </p:nvSpPr>
        <p:spPr>
          <a:xfrm>
            <a:off x="914400" y="1455693"/>
            <a:ext cx="10511627" cy="4808931"/>
          </a:xfrm>
        </p:spPr>
        <p:txBody>
          <a:bodyPr/>
          <a:lstStyle/>
          <a:p>
            <a:r>
              <a:rPr lang="en-US" sz="1800" dirty="0">
                <a:latin typeface="Times New Roman" panose="02020603050405020304" pitchFamily="18" charset="0"/>
                <a:cs typeface="Times New Roman" panose="02020603050405020304" pitchFamily="18" charset="0"/>
              </a:rPr>
              <a:t>The front end of a website is the area with which the user immediately interacts. It contains everything that users see and interacts with: text colors and styles, images and videos, graphs and tables, the navigation menu, buttons, and colors. </a:t>
            </a:r>
          </a:p>
          <a:p>
            <a:r>
              <a:rPr lang="en-US" sz="1800" dirty="0">
                <a:latin typeface="Times New Roman" panose="02020603050405020304" pitchFamily="18" charset="0"/>
                <a:cs typeface="Times New Roman" panose="02020603050405020304" pitchFamily="18" charset="0"/>
              </a:rPr>
              <a:t>HTML, CSS are used in developing the front end. Flask is used for developing web applications using Python. </a:t>
            </a: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7ABC571-1CE6-5FC5-4528-397879439CE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5" name="Picture 7" descr="https://static.packt-cdn.com/products/9781785889196/graphics/B05034_10_01.jpg">
            <a:extLst>
              <a:ext uri="{FF2B5EF4-FFF2-40B4-BE49-F238E27FC236}">
                <a16:creationId xmlns:a16="http://schemas.microsoft.com/office/drawing/2014/main" id="{966BEF39-A734-2E77-50C4-AD7BFA60178C}"/>
              </a:ext>
            </a:extLst>
          </p:cNvPr>
          <p:cNvPicPr>
            <a:picLocks noChangeAspect="1" noChangeArrowheads="1"/>
          </p:cNvPicPr>
          <p:nvPr/>
        </p:nvPicPr>
        <p:blipFill>
          <a:blip r:embed="rId2"/>
          <a:srcRect/>
          <a:stretch>
            <a:fillRect/>
          </a:stretch>
        </p:blipFill>
        <p:spPr bwMode="auto">
          <a:xfrm>
            <a:off x="4213622" y="2895601"/>
            <a:ext cx="3764756" cy="3505200"/>
          </a:xfrm>
          <a:prstGeom prst="rect">
            <a:avLst/>
          </a:prstGeom>
          <a:noFill/>
        </p:spPr>
      </p:pic>
    </p:spTree>
    <p:extLst>
      <p:ext uri="{BB962C8B-B14F-4D97-AF65-F5344CB8AC3E}">
        <p14:creationId xmlns:p14="http://schemas.microsoft.com/office/powerpoint/2010/main" val="272218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631-8246-FF1A-5D5E-64B3F64AEAC1}"/>
              </a:ext>
            </a:extLst>
          </p:cNvPr>
          <p:cNvSpPr>
            <a:spLocks noGrp="1"/>
          </p:cNvSpPr>
          <p:nvPr>
            <p:ph type="title"/>
          </p:nvPr>
        </p:nvSpPr>
        <p:spPr>
          <a:xfrm>
            <a:off x="914400" y="457199"/>
            <a:ext cx="10511627" cy="688695"/>
          </a:xfrm>
        </p:spPr>
        <p:txBody>
          <a:bodyPr/>
          <a:lstStyle/>
          <a:p>
            <a:r>
              <a:rPr lang="en-US" dirty="0"/>
              <a:t>STEPS FOLLOWED</a:t>
            </a:r>
            <a:endParaRPr lang="en-IN" dirty="0"/>
          </a:p>
        </p:txBody>
      </p:sp>
      <p:sp>
        <p:nvSpPr>
          <p:cNvPr id="3" name="Content Placeholder 2">
            <a:extLst>
              <a:ext uri="{FF2B5EF4-FFF2-40B4-BE49-F238E27FC236}">
                <a16:creationId xmlns:a16="http://schemas.microsoft.com/office/drawing/2014/main" id="{2B8ACE26-4956-8394-CDFB-E6A4CBFEF37B}"/>
              </a:ext>
            </a:extLst>
          </p:cNvPr>
          <p:cNvSpPr>
            <a:spLocks noGrp="1"/>
          </p:cNvSpPr>
          <p:nvPr>
            <p:ph sz="quarter" idx="4"/>
          </p:nvPr>
        </p:nvSpPr>
        <p:spPr>
          <a:xfrm>
            <a:off x="914400" y="1261640"/>
            <a:ext cx="10511627" cy="5596359"/>
          </a:xfrm>
        </p:spPr>
        <p:txBody>
          <a:bodyPr/>
          <a:lstStyle/>
          <a:p>
            <a:pPr algn="just"/>
            <a:r>
              <a:rPr lang="x-none" sz="1800" dirty="0">
                <a:latin typeface="Times New Roman" panose="02020603050405020304" pitchFamily="18" charset="0"/>
                <a:cs typeface="Times New Roman" panose="02020603050405020304" pitchFamily="18" charset="0"/>
              </a:rPr>
              <a:t>We started by importing the Flask class. We then make an instance of this class. </a:t>
            </a:r>
            <a:endParaRPr lang="en-GB" sz="1800" dirty="0">
              <a:latin typeface="Times New Roman" panose="02020603050405020304" pitchFamily="18" charset="0"/>
              <a:cs typeface="Times New Roman" panose="02020603050405020304" pitchFamily="18" charset="0"/>
            </a:endParaRPr>
          </a:p>
          <a:p>
            <a:pPr algn="just"/>
            <a:r>
              <a:rPr lang="x-none" sz="1800" dirty="0">
                <a:latin typeface="Times New Roman" panose="02020603050405020304" pitchFamily="18" charset="0"/>
                <a:cs typeface="Times New Roman" panose="02020603050405020304" pitchFamily="18" charset="0"/>
              </a:rPr>
              <a:t>The ‘__name__’ argument is passed which is the name of the application’s module or package. Flask needs this to know where to look for resources like templates</a:t>
            </a:r>
            <a:r>
              <a:rPr lang="en-US" sz="1800" dirty="0">
                <a:latin typeface="Times New Roman" panose="02020603050405020304" pitchFamily="18" charset="0"/>
                <a:cs typeface="Times New Roman" panose="02020603050405020304" pitchFamily="18" charset="0"/>
              </a:rPr>
              <a:t>.</a:t>
            </a:r>
          </a:p>
          <a:p>
            <a:pPr algn="just"/>
            <a:r>
              <a:rPr lang="x-none" sz="1800" dirty="0">
                <a:latin typeface="Times New Roman" panose="02020603050405020304" pitchFamily="18" charset="0"/>
                <a:cs typeface="Times New Roman" panose="02020603050405020304" pitchFamily="18" charset="0"/>
              </a:rPr>
              <a:t>The route() decorator is then used to inform Flask which URL should activate our method.</a:t>
            </a:r>
            <a:r>
              <a:rPr lang="en-US" sz="1800" dirty="0">
                <a:latin typeface="Times New Roman" panose="02020603050405020304" pitchFamily="18" charset="0"/>
                <a:cs typeface="Times New Roman" panose="02020603050405020304" pitchFamily="18" charset="0"/>
              </a:rPr>
              <a:t> </a:t>
            </a:r>
            <a:r>
              <a:rPr lang="x-none" sz="1800" dirty="0">
                <a:latin typeface="Times New Roman" panose="02020603050405020304" pitchFamily="18" charset="0"/>
                <a:cs typeface="Times New Roman" panose="02020603050405020304" pitchFamily="18" charset="0"/>
              </a:rPr>
              <a:t>This method returns the message that should be shown in the user’s browser.</a:t>
            </a:r>
            <a:endParaRPr lang="en-US"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Define routes: </a:t>
            </a:r>
            <a:r>
              <a:rPr lang="en-GB" sz="1800" dirty="0">
                <a:latin typeface="Times New Roman" panose="02020603050405020304" pitchFamily="18" charset="0"/>
                <a:cs typeface="Times New Roman" panose="02020603050405020304" pitchFamily="18" charset="0"/>
              </a:rPr>
              <a:t>Routes are the URLs that the user can visit in your web application. You can define routes in Flask by using the @app.route() decorator and specifying the URL pattern as a parameter.</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9201379-7B6C-E8E9-99C6-26358A1E348C}"/>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4B0486B2-114D-F77F-56E8-69502D9B5531}"/>
              </a:ext>
            </a:extLst>
          </p:cNvPr>
          <p:cNvPicPr>
            <a:picLocks noChangeAspect="1"/>
          </p:cNvPicPr>
          <p:nvPr/>
        </p:nvPicPr>
        <p:blipFill>
          <a:blip r:embed="rId2"/>
          <a:stretch>
            <a:fillRect/>
          </a:stretch>
        </p:blipFill>
        <p:spPr>
          <a:xfrm>
            <a:off x="1456677" y="3893339"/>
            <a:ext cx="9278645" cy="2219635"/>
          </a:xfrm>
          <a:prstGeom prst="rect">
            <a:avLst/>
          </a:prstGeom>
        </p:spPr>
      </p:pic>
      <p:sp>
        <p:nvSpPr>
          <p:cNvPr id="7" name="TextBox 6">
            <a:extLst>
              <a:ext uri="{FF2B5EF4-FFF2-40B4-BE49-F238E27FC236}">
                <a16:creationId xmlns:a16="http://schemas.microsoft.com/office/drawing/2014/main" id="{5A162711-D1F2-0CD4-45F5-623A965C9E1D}"/>
              </a:ext>
            </a:extLst>
          </p:cNvPr>
          <p:cNvSpPr txBox="1"/>
          <p:nvPr/>
        </p:nvSpPr>
        <p:spPr>
          <a:xfrm>
            <a:off x="2349661" y="6285053"/>
            <a:ext cx="7639291" cy="381965"/>
          </a:xfrm>
          <a:prstGeom prst="rect">
            <a:avLst/>
          </a:prstGeom>
          <a:noFill/>
        </p:spPr>
        <p:txBody>
          <a:bodyPr wrap="square" rtlCol="0">
            <a:spAutoFit/>
          </a:bodyPr>
          <a:lstStyle/>
          <a:p>
            <a:r>
              <a:rPr lang="en-US" dirty="0"/>
              <a:t>Result of the model estimation on different input comments</a:t>
            </a:r>
            <a:endParaRPr lang="en-IN" dirty="0"/>
          </a:p>
        </p:txBody>
      </p:sp>
    </p:spTree>
    <p:extLst>
      <p:ext uri="{BB962C8B-B14F-4D97-AF65-F5344CB8AC3E}">
        <p14:creationId xmlns:p14="http://schemas.microsoft.com/office/powerpoint/2010/main" val="241755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22AA-379A-14C6-FBC9-E71503581B79}"/>
              </a:ext>
            </a:extLst>
          </p:cNvPr>
          <p:cNvSpPr>
            <a:spLocks noGrp="1"/>
          </p:cNvSpPr>
          <p:nvPr>
            <p:ph type="title"/>
          </p:nvPr>
        </p:nvSpPr>
        <p:spPr>
          <a:xfrm>
            <a:off x="914400" y="706056"/>
            <a:ext cx="10511627" cy="868101"/>
          </a:xfrm>
        </p:spPr>
        <p:txBody>
          <a:bodyPr/>
          <a:lstStyle/>
          <a:p>
            <a:r>
              <a:rPr lang="en-US" dirty="0"/>
              <a:t>FINAL WEB APPLICATION</a:t>
            </a:r>
            <a:endParaRPr lang="en-IN" dirty="0"/>
          </a:p>
        </p:txBody>
      </p:sp>
      <p:pic>
        <p:nvPicPr>
          <p:cNvPr id="6" name="Content Placeholder 5">
            <a:extLst>
              <a:ext uri="{FF2B5EF4-FFF2-40B4-BE49-F238E27FC236}">
                <a16:creationId xmlns:a16="http://schemas.microsoft.com/office/drawing/2014/main" id="{62CC3CEB-27DD-B401-34E8-14CB8F527344}"/>
              </a:ext>
            </a:extLst>
          </p:cNvPr>
          <p:cNvPicPr>
            <a:picLocks noGrp="1" noChangeAspect="1"/>
          </p:cNvPicPr>
          <p:nvPr>
            <p:ph sz="quarter" idx="4"/>
          </p:nvPr>
        </p:nvPicPr>
        <p:blipFill>
          <a:blip r:embed="rId2"/>
          <a:stretch>
            <a:fillRect/>
          </a:stretch>
        </p:blipFill>
        <p:spPr>
          <a:xfrm>
            <a:off x="914400" y="1823014"/>
            <a:ext cx="10510838" cy="4328930"/>
          </a:xfrm>
        </p:spPr>
      </p:pic>
      <p:sp>
        <p:nvSpPr>
          <p:cNvPr id="4" name="Slide Number Placeholder 3">
            <a:extLst>
              <a:ext uri="{FF2B5EF4-FFF2-40B4-BE49-F238E27FC236}">
                <a16:creationId xmlns:a16="http://schemas.microsoft.com/office/drawing/2014/main" id="{DB51F23E-0B03-3232-1CFD-8C3C99BF8197}"/>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96218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263A-76C0-5B68-3F38-47BF623A133B}"/>
              </a:ext>
            </a:extLst>
          </p:cNvPr>
          <p:cNvSpPr>
            <a:spLocks noGrp="1"/>
          </p:cNvSpPr>
          <p:nvPr>
            <p:ph type="title"/>
          </p:nvPr>
        </p:nvSpPr>
        <p:spPr>
          <a:xfrm>
            <a:off x="914400" y="457200"/>
            <a:ext cx="10511627" cy="734992"/>
          </a:xfrm>
        </p:spPr>
        <p:txBody>
          <a:bodyPr/>
          <a:lstStyle/>
          <a:p>
            <a:r>
              <a:rPr lang="en-US" dirty="0"/>
              <a:t>RESULTS</a:t>
            </a:r>
            <a:endParaRPr lang="en-IN" dirty="0"/>
          </a:p>
        </p:txBody>
      </p:sp>
      <p:pic>
        <p:nvPicPr>
          <p:cNvPr id="6" name="Content Placeholder 5">
            <a:extLst>
              <a:ext uri="{FF2B5EF4-FFF2-40B4-BE49-F238E27FC236}">
                <a16:creationId xmlns:a16="http://schemas.microsoft.com/office/drawing/2014/main" id="{C08FEC11-AC88-B922-79C9-D2C613A7B4DF}"/>
              </a:ext>
            </a:extLst>
          </p:cNvPr>
          <p:cNvPicPr>
            <a:picLocks noGrp="1" noChangeAspect="1"/>
          </p:cNvPicPr>
          <p:nvPr>
            <p:ph sz="quarter" idx="4"/>
          </p:nvPr>
        </p:nvPicPr>
        <p:blipFill>
          <a:blip r:embed="rId2"/>
          <a:stretch>
            <a:fillRect/>
          </a:stretch>
        </p:blipFill>
        <p:spPr>
          <a:xfrm>
            <a:off x="914400" y="1469985"/>
            <a:ext cx="10510838" cy="4271578"/>
          </a:xfrm>
        </p:spPr>
      </p:pic>
      <p:sp>
        <p:nvSpPr>
          <p:cNvPr id="4" name="Slide Number Placeholder 3">
            <a:extLst>
              <a:ext uri="{FF2B5EF4-FFF2-40B4-BE49-F238E27FC236}">
                <a16:creationId xmlns:a16="http://schemas.microsoft.com/office/drawing/2014/main" id="{FDE51D8E-029F-8A84-2092-D75FCE5735D6}"/>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15572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76C38C-0BA5-9A1E-21DA-AF44BD3FE972}"/>
              </a:ext>
            </a:extLst>
          </p:cNvPr>
          <p:cNvPicPr>
            <a:picLocks noGrp="1" noChangeAspect="1"/>
          </p:cNvPicPr>
          <p:nvPr>
            <p:ph sz="quarter" idx="4"/>
          </p:nvPr>
        </p:nvPicPr>
        <p:blipFill>
          <a:blip r:embed="rId2"/>
          <a:stretch>
            <a:fillRect/>
          </a:stretch>
        </p:blipFill>
        <p:spPr>
          <a:xfrm>
            <a:off x="914400" y="928688"/>
            <a:ext cx="10510838" cy="4611243"/>
          </a:xfrm>
        </p:spPr>
      </p:pic>
      <p:sp>
        <p:nvSpPr>
          <p:cNvPr id="4" name="Slide Number Placeholder 3">
            <a:extLst>
              <a:ext uri="{FF2B5EF4-FFF2-40B4-BE49-F238E27FC236}">
                <a16:creationId xmlns:a16="http://schemas.microsoft.com/office/drawing/2014/main" id="{55608AD8-C114-8E46-36C0-98005407EE1F}"/>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265585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B00-70EE-FA62-39D7-D1E343DD9AE6}"/>
              </a:ext>
            </a:extLst>
          </p:cNvPr>
          <p:cNvSpPr>
            <a:spLocks noGrp="1"/>
          </p:cNvSpPr>
          <p:nvPr>
            <p:ph type="title"/>
          </p:nvPr>
        </p:nvSpPr>
        <p:spPr>
          <a:xfrm>
            <a:off x="914400" y="457200"/>
            <a:ext cx="10511627" cy="881743"/>
          </a:xfrm>
        </p:spPr>
        <p:txBody>
          <a:bodyPr/>
          <a:lstStyle/>
          <a:p>
            <a:r>
              <a:rPr lang="en-US" dirty="0"/>
              <a:t>FINAL BLOCK DIAGRAM</a:t>
            </a:r>
            <a:endParaRPr lang="en-IN" dirty="0"/>
          </a:p>
        </p:txBody>
      </p:sp>
      <p:sp>
        <p:nvSpPr>
          <p:cNvPr id="4" name="Slide Number Placeholder 3">
            <a:extLst>
              <a:ext uri="{FF2B5EF4-FFF2-40B4-BE49-F238E27FC236}">
                <a16:creationId xmlns:a16="http://schemas.microsoft.com/office/drawing/2014/main" id="{751FDB74-A5C3-5CA8-9630-4FB2D0BF4A92}"/>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7" name="Content Placeholder 5">
            <a:extLst>
              <a:ext uri="{FF2B5EF4-FFF2-40B4-BE49-F238E27FC236}">
                <a16:creationId xmlns:a16="http://schemas.microsoft.com/office/drawing/2014/main" id="{981C6115-7224-2F67-18F6-09D742700DBD}"/>
              </a:ext>
            </a:extLst>
          </p:cNvPr>
          <p:cNvPicPr>
            <a:picLocks noGrp="1" noChangeAspect="1"/>
          </p:cNvPicPr>
          <p:nvPr>
            <p:ph sz="quarter" idx="4"/>
          </p:nvPr>
        </p:nvPicPr>
        <p:blipFill>
          <a:blip r:embed="rId2"/>
          <a:stretch>
            <a:fillRect/>
          </a:stretch>
        </p:blipFill>
        <p:spPr>
          <a:xfrm>
            <a:off x="1689904" y="1597306"/>
            <a:ext cx="9236597" cy="5034988"/>
          </a:xfrm>
          <a:prstGeom prst="rect">
            <a:avLst/>
          </a:prstGeom>
        </p:spPr>
      </p:pic>
      <p:sp>
        <p:nvSpPr>
          <p:cNvPr id="8" name="TextBox 7">
            <a:extLst>
              <a:ext uri="{FF2B5EF4-FFF2-40B4-BE49-F238E27FC236}">
                <a16:creationId xmlns:a16="http://schemas.microsoft.com/office/drawing/2014/main" id="{CF94C607-8B4C-5263-0909-2C10B11FF679}"/>
              </a:ext>
            </a:extLst>
          </p:cNvPr>
          <p:cNvSpPr txBox="1"/>
          <p:nvPr/>
        </p:nvSpPr>
        <p:spPr>
          <a:xfrm>
            <a:off x="6096000" y="4398380"/>
            <a:ext cx="1612739" cy="369332"/>
          </a:xfrm>
          <a:prstGeom prst="rect">
            <a:avLst/>
          </a:prstGeom>
          <a:noFill/>
        </p:spPr>
        <p:txBody>
          <a:bodyPr wrap="square" rtlCol="0">
            <a:spAutoFit/>
          </a:bodyPr>
          <a:lstStyle/>
          <a:p>
            <a:r>
              <a:rPr lang="en-US" dirty="0"/>
              <a:t>RNN-LSTM</a:t>
            </a:r>
            <a:endParaRPr lang="en-IN" dirty="0"/>
          </a:p>
        </p:txBody>
      </p:sp>
    </p:spTree>
    <p:extLst>
      <p:ext uri="{BB962C8B-B14F-4D97-AF65-F5344CB8AC3E}">
        <p14:creationId xmlns:p14="http://schemas.microsoft.com/office/powerpoint/2010/main" val="130728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C6F0-20DA-A550-16A4-95EE54951490}"/>
              </a:ext>
            </a:extLst>
          </p:cNvPr>
          <p:cNvSpPr>
            <a:spLocks noGrp="1"/>
          </p:cNvSpPr>
          <p:nvPr>
            <p:ph type="title"/>
          </p:nvPr>
        </p:nvSpPr>
        <p:spPr>
          <a:xfrm>
            <a:off x="914400" y="457200"/>
            <a:ext cx="10511627" cy="881743"/>
          </a:xfrm>
        </p:spPr>
        <p:txBody>
          <a:bodyPr/>
          <a:lstStyle/>
          <a:p>
            <a:r>
              <a:rPr lang="en-US" dirty="0"/>
              <a:t>CONFUSION MATRIX</a:t>
            </a:r>
            <a:endParaRPr lang="en-IN" dirty="0"/>
          </a:p>
        </p:txBody>
      </p:sp>
      <p:sp>
        <p:nvSpPr>
          <p:cNvPr id="4" name="Slide Number Placeholder 3">
            <a:extLst>
              <a:ext uri="{FF2B5EF4-FFF2-40B4-BE49-F238E27FC236}">
                <a16:creationId xmlns:a16="http://schemas.microsoft.com/office/drawing/2014/main" id="{B234C5B3-277E-E7EE-7B53-827C02EA6EC1}"/>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1026" name="Picture 2">
            <a:extLst>
              <a:ext uri="{FF2B5EF4-FFF2-40B4-BE49-F238E27FC236}">
                <a16:creationId xmlns:a16="http://schemas.microsoft.com/office/drawing/2014/main" id="{36BDFE82-D9C4-C996-007A-DD63323048D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14401" y="1781992"/>
            <a:ext cx="4702628"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D76C68-3E9E-1CA5-1702-5B48986503EF}"/>
              </a:ext>
            </a:extLst>
          </p:cNvPr>
          <p:cNvSpPr txBox="1"/>
          <p:nvPr/>
        </p:nvSpPr>
        <p:spPr>
          <a:xfrm>
            <a:off x="1055914" y="5867400"/>
            <a:ext cx="9836316" cy="369332"/>
          </a:xfrm>
          <a:prstGeom prst="rect">
            <a:avLst/>
          </a:prstGeom>
          <a:noFill/>
        </p:spPr>
        <p:txBody>
          <a:bodyPr wrap="square" rtlCol="0">
            <a:spAutoFit/>
          </a:bodyPr>
          <a:lstStyle/>
          <a:p>
            <a:r>
              <a:rPr lang="en-US" dirty="0"/>
              <a:t>Confusion matrix for Logistic Regression					Confusion matrix for LSTM</a:t>
            </a:r>
            <a:endParaRPr lang="en-IN" dirty="0"/>
          </a:p>
        </p:txBody>
      </p:sp>
      <p:pic>
        <p:nvPicPr>
          <p:cNvPr id="6" name="Picture 5">
            <a:extLst>
              <a:ext uri="{FF2B5EF4-FFF2-40B4-BE49-F238E27FC236}">
                <a16:creationId xmlns:a16="http://schemas.microsoft.com/office/drawing/2014/main" id="{9C583802-44F4-EA70-B8A1-5A2C2471B919}"/>
              </a:ext>
            </a:extLst>
          </p:cNvPr>
          <p:cNvPicPr>
            <a:picLocks noChangeAspect="1"/>
          </p:cNvPicPr>
          <p:nvPr/>
        </p:nvPicPr>
        <p:blipFill>
          <a:blip r:embed="rId3"/>
          <a:stretch>
            <a:fillRect/>
          </a:stretch>
        </p:blipFill>
        <p:spPr>
          <a:xfrm>
            <a:off x="6035436" y="1781992"/>
            <a:ext cx="5242163" cy="3743325"/>
          </a:xfrm>
          <a:prstGeom prst="rect">
            <a:avLst/>
          </a:prstGeom>
        </p:spPr>
      </p:pic>
    </p:spTree>
    <p:extLst>
      <p:ext uri="{BB962C8B-B14F-4D97-AF65-F5344CB8AC3E}">
        <p14:creationId xmlns:p14="http://schemas.microsoft.com/office/powerpoint/2010/main" val="160192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9CEB-1E05-0BD2-B4AD-D8112482133F}"/>
              </a:ext>
            </a:extLst>
          </p:cNvPr>
          <p:cNvSpPr>
            <a:spLocks noGrp="1"/>
          </p:cNvSpPr>
          <p:nvPr>
            <p:ph type="title"/>
          </p:nvPr>
        </p:nvSpPr>
        <p:spPr>
          <a:xfrm>
            <a:off x="914400" y="1"/>
            <a:ext cx="10511627" cy="928688"/>
          </a:xfrm>
        </p:spPr>
        <p:txBody>
          <a:bodyPr/>
          <a:lstStyle/>
          <a:p>
            <a:r>
              <a:rPr lang="en-US" dirty="0"/>
              <a:t>ANALYSIS</a:t>
            </a:r>
            <a:endParaRPr lang="en-IN" dirty="0"/>
          </a:p>
        </p:txBody>
      </p:sp>
      <p:sp>
        <p:nvSpPr>
          <p:cNvPr id="4" name="Slide Number Placeholder 3">
            <a:extLst>
              <a:ext uri="{FF2B5EF4-FFF2-40B4-BE49-F238E27FC236}">
                <a16:creationId xmlns:a16="http://schemas.microsoft.com/office/drawing/2014/main" id="{F29546A6-5C94-DD4E-382B-6E14766A14A0}"/>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9" name="TextBox 8">
            <a:extLst>
              <a:ext uri="{FF2B5EF4-FFF2-40B4-BE49-F238E27FC236}">
                <a16:creationId xmlns:a16="http://schemas.microsoft.com/office/drawing/2014/main" id="{6C649DC4-AED4-6CFB-5757-D22D0ED77FA0}"/>
              </a:ext>
            </a:extLst>
          </p:cNvPr>
          <p:cNvSpPr txBox="1"/>
          <p:nvPr/>
        </p:nvSpPr>
        <p:spPr>
          <a:xfrm>
            <a:off x="816430" y="846875"/>
            <a:ext cx="10874827" cy="461665"/>
          </a:xfrm>
          <a:prstGeom prst="rect">
            <a:avLst/>
          </a:prstGeom>
          <a:noFill/>
        </p:spPr>
        <p:txBody>
          <a:bodyPr wrap="square" rtlCol="0">
            <a:spAutoFit/>
          </a:bodyPr>
          <a:lstStyle/>
          <a:p>
            <a:r>
              <a:rPr lang="en-US" sz="2400" dirty="0"/>
              <a:t>Accuracy of different models at various test sizes</a:t>
            </a:r>
            <a:endParaRPr lang="en-IN" sz="2400" dirty="0"/>
          </a:p>
        </p:txBody>
      </p:sp>
      <p:graphicFrame>
        <p:nvGraphicFramePr>
          <p:cNvPr id="10" name="Table 9">
            <a:extLst>
              <a:ext uri="{FF2B5EF4-FFF2-40B4-BE49-F238E27FC236}">
                <a16:creationId xmlns:a16="http://schemas.microsoft.com/office/drawing/2014/main" id="{4F493166-33C9-F85C-AF55-389DD29E960E}"/>
              </a:ext>
            </a:extLst>
          </p:cNvPr>
          <p:cNvGraphicFramePr>
            <a:graphicFrameLocks noGrp="1"/>
          </p:cNvGraphicFramePr>
          <p:nvPr>
            <p:extLst>
              <p:ext uri="{D42A27DB-BD31-4B8C-83A1-F6EECF244321}">
                <p14:modId xmlns:p14="http://schemas.microsoft.com/office/powerpoint/2010/main" val="2877119794"/>
              </p:ext>
            </p:extLst>
          </p:nvPr>
        </p:nvGraphicFramePr>
        <p:xfrm>
          <a:off x="533401" y="1506594"/>
          <a:ext cx="7293429" cy="4957332"/>
        </p:xfrm>
        <a:graphic>
          <a:graphicData uri="http://schemas.openxmlformats.org/drawingml/2006/table">
            <a:tbl>
              <a:tblPr firstRow="1" bandRow="1">
                <a:tableStyleId>{93296810-A885-4BE3-A3E7-6D5BEEA58F35}</a:tableStyleId>
              </a:tblPr>
              <a:tblGrid>
                <a:gridCol w="2284316">
                  <a:extLst>
                    <a:ext uri="{9D8B030D-6E8A-4147-A177-3AD203B41FA5}">
                      <a16:colId xmlns:a16="http://schemas.microsoft.com/office/drawing/2014/main" val="2367367804"/>
                    </a:ext>
                  </a:extLst>
                </a:gridCol>
                <a:gridCol w="1300873">
                  <a:extLst>
                    <a:ext uri="{9D8B030D-6E8A-4147-A177-3AD203B41FA5}">
                      <a16:colId xmlns:a16="http://schemas.microsoft.com/office/drawing/2014/main" val="2284648674"/>
                    </a:ext>
                  </a:extLst>
                </a:gridCol>
                <a:gridCol w="1285922">
                  <a:extLst>
                    <a:ext uri="{9D8B030D-6E8A-4147-A177-3AD203B41FA5}">
                      <a16:colId xmlns:a16="http://schemas.microsoft.com/office/drawing/2014/main" val="2376559494"/>
                    </a:ext>
                  </a:extLst>
                </a:gridCol>
                <a:gridCol w="1211159">
                  <a:extLst>
                    <a:ext uri="{9D8B030D-6E8A-4147-A177-3AD203B41FA5}">
                      <a16:colId xmlns:a16="http://schemas.microsoft.com/office/drawing/2014/main" val="3620468428"/>
                    </a:ext>
                  </a:extLst>
                </a:gridCol>
                <a:gridCol w="1211159">
                  <a:extLst>
                    <a:ext uri="{9D8B030D-6E8A-4147-A177-3AD203B41FA5}">
                      <a16:colId xmlns:a16="http://schemas.microsoft.com/office/drawing/2014/main" val="3332974552"/>
                    </a:ext>
                  </a:extLst>
                </a:gridCol>
              </a:tblGrid>
              <a:tr h="780240">
                <a:tc>
                  <a:txBody>
                    <a:bodyPr/>
                    <a:lstStyle/>
                    <a:p>
                      <a:pPr algn="r"/>
                      <a:r>
                        <a:rPr lang="en-US" dirty="0"/>
                        <a:t>Test size</a:t>
                      </a:r>
                    </a:p>
                    <a:p>
                      <a:pPr algn="l"/>
                      <a:r>
                        <a:rPr lang="en-US" dirty="0"/>
                        <a:t>Model</a:t>
                      </a:r>
                      <a:endParaRPr lang="en-IN"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1263877629"/>
                  </a:ext>
                </a:extLst>
              </a:tr>
              <a:tr h="696182">
                <a:tc>
                  <a:txBody>
                    <a:bodyPr/>
                    <a:lstStyle/>
                    <a:p>
                      <a:r>
                        <a:rPr lang="en-US" sz="2000" dirty="0"/>
                        <a:t>Logistic Regression</a:t>
                      </a:r>
                      <a:endParaRPr lang="en-IN" sz="2000" dirty="0"/>
                    </a:p>
                  </a:txBody>
                  <a:tcPr/>
                </a:tc>
                <a:tc>
                  <a:txBody>
                    <a:bodyPr/>
                    <a:lstStyle/>
                    <a:p>
                      <a:pPr algn="ctr">
                        <a:lnSpc>
                          <a:spcPct val="150000"/>
                        </a:lnSpc>
                      </a:pPr>
                      <a:r>
                        <a:rPr lang="en-US" sz="2200" b="1" dirty="0"/>
                        <a:t>74</a:t>
                      </a:r>
                      <a:endParaRPr lang="en-IN" sz="2200" b="1"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72</a:t>
                      </a:r>
                      <a:endParaRPr lang="en-IN" sz="2200" dirty="0"/>
                    </a:p>
                  </a:txBody>
                  <a:tcPr/>
                </a:tc>
                <a:extLst>
                  <a:ext uri="{0D108BD9-81ED-4DB2-BD59-A6C34878D82A}">
                    <a16:rowId xmlns:a16="http://schemas.microsoft.com/office/drawing/2014/main" val="2369587652"/>
                  </a:ext>
                </a:extLst>
              </a:tr>
              <a:tr h="696182">
                <a:tc>
                  <a:txBody>
                    <a:bodyPr/>
                    <a:lstStyle/>
                    <a:p>
                      <a:r>
                        <a:rPr lang="en-US" sz="2000" dirty="0"/>
                        <a:t>Random Forest</a:t>
                      </a:r>
                      <a:endParaRPr lang="en-IN" sz="20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b="1" dirty="0"/>
                        <a:t>68</a:t>
                      </a:r>
                      <a:endParaRPr lang="en-IN" sz="2200" b="1" dirty="0"/>
                    </a:p>
                  </a:txBody>
                  <a:tcPr/>
                </a:tc>
                <a:extLst>
                  <a:ext uri="{0D108BD9-81ED-4DB2-BD59-A6C34878D82A}">
                    <a16:rowId xmlns:a16="http://schemas.microsoft.com/office/drawing/2014/main" val="3577379606"/>
                  </a:ext>
                </a:extLst>
              </a:tr>
              <a:tr h="696182">
                <a:tc>
                  <a:txBody>
                    <a:bodyPr/>
                    <a:lstStyle/>
                    <a:p>
                      <a:pPr>
                        <a:lnSpc>
                          <a:spcPct val="150000"/>
                        </a:lnSpc>
                      </a:pPr>
                      <a:r>
                        <a:rPr lang="en-US" sz="2000" dirty="0"/>
                        <a:t>Naïve Bayes</a:t>
                      </a:r>
                      <a:endParaRPr lang="en-IN" sz="2000" dirty="0"/>
                    </a:p>
                  </a:txBody>
                  <a:tcPr/>
                </a:tc>
                <a:tc>
                  <a:txBody>
                    <a:bodyPr/>
                    <a:lstStyle/>
                    <a:p>
                      <a:pPr algn="ctr">
                        <a:lnSpc>
                          <a:spcPct val="150000"/>
                        </a:lnSpc>
                      </a:pPr>
                      <a:r>
                        <a:rPr lang="en-US" sz="2200" b="1" dirty="0"/>
                        <a:t>71</a:t>
                      </a:r>
                      <a:endParaRPr lang="en-IN" sz="2200" b="1"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3878492739"/>
                  </a:ext>
                </a:extLst>
              </a:tr>
              <a:tr h="696182">
                <a:tc>
                  <a:txBody>
                    <a:bodyPr/>
                    <a:lstStyle/>
                    <a:p>
                      <a:pPr>
                        <a:lnSpc>
                          <a:spcPct val="150000"/>
                        </a:lnSpc>
                      </a:pPr>
                      <a:r>
                        <a:rPr lang="en-US" sz="2000" dirty="0"/>
                        <a:t>SVM</a:t>
                      </a:r>
                      <a:endParaRPr lang="en-IN" sz="2000" dirty="0"/>
                    </a:p>
                  </a:txBody>
                  <a:tcPr/>
                </a:tc>
                <a:tc>
                  <a:txBody>
                    <a:bodyPr/>
                    <a:lstStyle/>
                    <a:p>
                      <a:pPr algn="ctr">
                        <a:lnSpc>
                          <a:spcPct val="150000"/>
                        </a:lnSpc>
                      </a:pPr>
                      <a:r>
                        <a:rPr lang="en-US" sz="2200" b="1" dirty="0"/>
                        <a:t>75</a:t>
                      </a:r>
                      <a:endParaRPr lang="en-IN" sz="2200" b="1"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70</a:t>
                      </a:r>
                      <a:endParaRPr lang="en-IN" sz="2200" dirty="0"/>
                    </a:p>
                  </a:txBody>
                  <a:tcPr/>
                </a:tc>
                <a:extLst>
                  <a:ext uri="{0D108BD9-81ED-4DB2-BD59-A6C34878D82A}">
                    <a16:rowId xmlns:a16="http://schemas.microsoft.com/office/drawing/2014/main" val="2654251204"/>
                  </a:ext>
                </a:extLst>
              </a:tr>
              <a:tr h="696182">
                <a:tc>
                  <a:txBody>
                    <a:bodyPr/>
                    <a:lstStyle/>
                    <a:p>
                      <a:pPr>
                        <a:lnSpc>
                          <a:spcPct val="150000"/>
                        </a:lnSpc>
                      </a:pPr>
                      <a:r>
                        <a:rPr lang="en-US" sz="2000" dirty="0"/>
                        <a:t>RNN</a:t>
                      </a:r>
                      <a:endParaRPr lang="en-IN" sz="2000" dirty="0"/>
                    </a:p>
                  </a:txBody>
                  <a:tcPr/>
                </a:tc>
                <a:tc>
                  <a:txBody>
                    <a:bodyPr/>
                    <a:lstStyle/>
                    <a:p>
                      <a:pPr algn="ctr">
                        <a:lnSpc>
                          <a:spcPct val="150000"/>
                        </a:lnSpc>
                      </a:pPr>
                      <a:r>
                        <a:rPr lang="en-US" sz="2200" b="1" dirty="0"/>
                        <a:t>82.69</a:t>
                      </a:r>
                      <a:endParaRPr lang="en-IN" sz="2200" b="1" dirty="0"/>
                    </a:p>
                  </a:txBody>
                  <a:tcPr/>
                </a:tc>
                <a:tc>
                  <a:txBody>
                    <a:bodyPr/>
                    <a:lstStyle/>
                    <a:p>
                      <a:pPr algn="ctr">
                        <a:lnSpc>
                          <a:spcPct val="150000"/>
                        </a:lnSpc>
                      </a:pPr>
                      <a:r>
                        <a:rPr lang="en-US" sz="2200" dirty="0"/>
                        <a:t>82</a:t>
                      </a:r>
                      <a:endParaRPr lang="en-IN" sz="2200" dirty="0"/>
                    </a:p>
                  </a:txBody>
                  <a:tcPr/>
                </a:tc>
                <a:tc>
                  <a:txBody>
                    <a:bodyPr/>
                    <a:lstStyle/>
                    <a:p>
                      <a:pPr algn="ctr">
                        <a:lnSpc>
                          <a:spcPct val="150000"/>
                        </a:lnSpc>
                      </a:pPr>
                      <a:r>
                        <a:rPr lang="en-US" sz="2200" dirty="0"/>
                        <a:t>82.41</a:t>
                      </a:r>
                      <a:endParaRPr lang="en-IN" sz="2200" dirty="0"/>
                    </a:p>
                  </a:txBody>
                  <a:tcPr/>
                </a:tc>
                <a:tc>
                  <a:txBody>
                    <a:bodyPr/>
                    <a:lstStyle/>
                    <a:p>
                      <a:pPr algn="ctr">
                        <a:lnSpc>
                          <a:spcPct val="150000"/>
                        </a:lnSpc>
                      </a:pPr>
                      <a:r>
                        <a:rPr lang="en-US" sz="2200" dirty="0"/>
                        <a:t>79.93</a:t>
                      </a:r>
                      <a:endParaRPr lang="en-IN" sz="2200" dirty="0"/>
                    </a:p>
                  </a:txBody>
                  <a:tcPr/>
                </a:tc>
                <a:extLst>
                  <a:ext uri="{0D108BD9-81ED-4DB2-BD59-A6C34878D82A}">
                    <a16:rowId xmlns:a16="http://schemas.microsoft.com/office/drawing/2014/main" val="2806637426"/>
                  </a:ext>
                </a:extLst>
              </a:tr>
              <a:tr h="696182">
                <a:tc>
                  <a:txBody>
                    <a:bodyPr/>
                    <a:lstStyle/>
                    <a:p>
                      <a:pPr>
                        <a:lnSpc>
                          <a:spcPct val="150000"/>
                        </a:lnSpc>
                      </a:pPr>
                      <a:r>
                        <a:rPr lang="en-US" sz="2000" dirty="0"/>
                        <a:t>LSTM</a:t>
                      </a:r>
                      <a:endParaRPr lang="en-IN" sz="2000" dirty="0"/>
                    </a:p>
                  </a:txBody>
                  <a:tcPr/>
                </a:tc>
                <a:tc>
                  <a:txBody>
                    <a:bodyPr/>
                    <a:lstStyle/>
                    <a:p>
                      <a:pPr algn="ctr">
                        <a:lnSpc>
                          <a:spcPct val="150000"/>
                        </a:lnSpc>
                      </a:pPr>
                      <a:r>
                        <a:rPr lang="en-US" sz="2200" b="1" dirty="0"/>
                        <a:t>83.12</a:t>
                      </a:r>
                      <a:endParaRPr lang="en-IN" sz="2200" b="1" dirty="0"/>
                    </a:p>
                  </a:txBody>
                  <a:tcPr/>
                </a:tc>
                <a:tc>
                  <a:txBody>
                    <a:bodyPr/>
                    <a:lstStyle/>
                    <a:p>
                      <a:pPr algn="ctr">
                        <a:lnSpc>
                          <a:spcPct val="150000"/>
                        </a:lnSpc>
                      </a:pPr>
                      <a:r>
                        <a:rPr lang="en-US" sz="2200" dirty="0"/>
                        <a:t>82.52</a:t>
                      </a:r>
                      <a:endParaRPr lang="en-IN" sz="2200" dirty="0"/>
                    </a:p>
                  </a:txBody>
                  <a:tcPr/>
                </a:tc>
                <a:tc>
                  <a:txBody>
                    <a:bodyPr/>
                    <a:lstStyle/>
                    <a:p>
                      <a:pPr algn="ctr">
                        <a:lnSpc>
                          <a:spcPct val="150000"/>
                        </a:lnSpc>
                      </a:pPr>
                      <a:r>
                        <a:rPr lang="en-US" sz="2200" dirty="0"/>
                        <a:t>82.49</a:t>
                      </a:r>
                      <a:endParaRPr lang="en-IN" sz="2200" dirty="0"/>
                    </a:p>
                  </a:txBody>
                  <a:tcPr/>
                </a:tc>
                <a:tc>
                  <a:txBody>
                    <a:bodyPr/>
                    <a:lstStyle/>
                    <a:p>
                      <a:pPr algn="ctr">
                        <a:lnSpc>
                          <a:spcPct val="150000"/>
                        </a:lnSpc>
                      </a:pPr>
                      <a:r>
                        <a:rPr lang="en-US" sz="2200" dirty="0"/>
                        <a:t>82.80</a:t>
                      </a:r>
                      <a:endParaRPr lang="en-IN" sz="2200" dirty="0"/>
                    </a:p>
                  </a:txBody>
                  <a:tcPr/>
                </a:tc>
                <a:extLst>
                  <a:ext uri="{0D108BD9-81ED-4DB2-BD59-A6C34878D82A}">
                    <a16:rowId xmlns:a16="http://schemas.microsoft.com/office/drawing/2014/main" val="1107337957"/>
                  </a:ext>
                </a:extLst>
              </a:tr>
            </a:tbl>
          </a:graphicData>
        </a:graphic>
      </p:graphicFrame>
      <p:cxnSp>
        <p:nvCxnSpPr>
          <p:cNvPr id="11" name="Straight Connector 10">
            <a:extLst>
              <a:ext uri="{FF2B5EF4-FFF2-40B4-BE49-F238E27FC236}">
                <a16:creationId xmlns:a16="http://schemas.microsoft.com/office/drawing/2014/main" id="{F08C4EA2-82FE-0B15-5451-9BCAFBCE197A}"/>
              </a:ext>
            </a:extLst>
          </p:cNvPr>
          <p:cNvCxnSpPr>
            <a:cxnSpLocks/>
          </p:cNvCxnSpPr>
          <p:nvPr/>
        </p:nvCxnSpPr>
        <p:spPr>
          <a:xfrm>
            <a:off x="533401" y="1506594"/>
            <a:ext cx="2231570" cy="749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CC94E22-D401-0709-DA22-5A18DE06C39E}"/>
              </a:ext>
            </a:extLst>
          </p:cNvPr>
          <p:cNvGraphicFramePr>
            <a:graphicFrameLocks noGrp="1"/>
          </p:cNvGraphicFramePr>
          <p:nvPr>
            <p:extLst>
              <p:ext uri="{D42A27DB-BD31-4B8C-83A1-F6EECF244321}">
                <p14:modId xmlns:p14="http://schemas.microsoft.com/office/powerpoint/2010/main" val="1385757532"/>
              </p:ext>
            </p:extLst>
          </p:nvPr>
        </p:nvGraphicFramePr>
        <p:xfrm>
          <a:off x="7913915" y="3985260"/>
          <a:ext cx="4125686" cy="1863668"/>
        </p:xfrm>
        <a:graphic>
          <a:graphicData uri="http://schemas.openxmlformats.org/drawingml/2006/table">
            <a:tbl>
              <a:tblPr firstRow="1" bandRow="1">
                <a:tableStyleId>{93296810-A885-4BE3-A3E7-6D5BEEA58F35}</a:tableStyleId>
              </a:tblPr>
              <a:tblGrid>
                <a:gridCol w="1912299">
                  <a:extLst>
                    <a:ext uri="{9D8B030D-6E8A-4147-A177-3AD203B41FA5}">
                      <a16:colId xmlns:a16="http://schemas.microsoft.com/office/drawing/2014/main" val="2770641891"/>
                    </a:ext>
                  </a:extLst>
                </a:gridCol>
                <a:gridCol w="2213387">
                  <a:extLst>
                    <a:ext uri="{9D8B030D-6E8A-4147-A177-3AD203B41FA5}">
                      <a16:colId xmlns:a16="http://schemas.microsoft.com/office/drawing/2014/main" val="2202024366"/>
                    </a:ext>
                  </a:extLst>
                </a:gridCol>
              </a:tblGrid>
              <a:tr h="464011">
                <a:tc>
                  <a:txBody>
                    <a:bodyPr/>
                    <a:lstStyle/>
                    <a:p>
                      <a:pPr algn="ctr"/>
                      <a:r>
                        <a:rPr lang="en-US" sz="2200" dirty="0"/>
                        <a:t>Label</a:t>
                      </a:r>
                      <a:endParaRPr lang="en-IN" sz="2200" dirty="0"/>
                    </a:p>
                  </a:txBody>
                  <a:tcPr/>
                </a:tc>
                <a:tc>
                  <a:txBody>
                    <a:bodyPr/>
                    <a:lstStyle/>
                    <a:p>
                      <a:pPr algn="ctr"/>
                      <a:r>
                        <a:rPr lang="en-US" sz="2200" dirty="0"/>
                        <a:t>Percentage</a:t>
                      </a:r>
                      <a:endParaRPr lang="en-IN" sz="2200" dirty="0"/>
                    </a:p>
                  </a:txBody>
                  <a:tcPr/>
                </a:tc>
                <a:extLst>
                  <a:ext uri="{0D108BD9-81ED-4DB2-BD59-A6C34878D82A}">
                    <a16:rowId xmlns:a16="http://schemas.microsoft.com/office/drawing/2014/main" val="1625428120"/>
                  </a:ext>
                </a:extLst>
              </a:tr>
              <a:tr h="587637">
                <a:tc>
                  <a:txBody>
                    <a:bodyPr/>
                    <a:lstStyle/>
                    <a:p>
                      <a:pPr algn="ctr"/>
                      <a:r>
                        <a:rPr lang="en-US" sz="2200" dirty="0"/>
                        <a:t>Cyberbullying</a:t>
                      </a:r>
                      <a:endParaRPr lang="en-IN" sz="2200" dirty="0"/>
                    </a:p>
                  </a:txBody>
                  <a:tcPr/>
                </a:tc>
                <a:tc>
                  <a:txBody>
                    <a:bodyPr/>
                    <a:lstStyle/>
                    <a:p>
                      <a:pPr algn="ctr"/>
                      <a:r>
                        <a:rPr lang="en-US" sz="2200" dirty="0"/>
                        <a:t>55%</a:t>
                      </a:r>
                      <a:endParaRPr lang="en-IN" sz="2200" dirty="0"/>
                    </a:p>
                  </a:txBody>
                  <a:tcPr/>
                </a:tc>
                <a:extLst>
                  <a:ext uri="{0D108BD9-81ED-4DB2-BD59-A6C34878D82A}">
                    <a16:rowId xmlns:a16="http://schemas.microsoft.com/office/drawing/2014/main" val="3097318695"/>
                  </a:ext>
                </a:extLst>
              </a:tr>
              <a:tr h="812020">
                <a:tc>
                  <a:txBody>
                    <a:bodyPr/>
                    <a:lstStyle/>
                    <a:p>
                      <a:pPr algn="ctr"/>
                      <a:r>
                        <a:rPr lang="en-US" sz="2200" dirty="0"/>
                        <a:t>Non Cyberbullying </a:t>
                      </a:r>
                      <a:endParaRPr lang="en-IN" sz="2200" dirty="0"/>
                    </a:p>
                  </a:txBody>
                  <a:tcPr/>
                </a:tc>
                <a:tc>
                  <a:txBody>
                    <a:bodyPr/>
                    <a:lstStyle/>
                    <a:p>
                      <a:pPr algn="ctr"/>
                      <a:r>
                        <a:rPr lang="en-US" sz="2200" dirty="0"/>
                        <a:t>45%</a:t>
                      </a:r>
                      <a:endParaRPr lang="en-IN" sz="2200" dirty="0"/>
                    </a:p>
                  </a:txBody>
                  <a:tcPr/>
                </a:tc>
                <a:extLst>
                  <a:ext uri="{0D108BD9-81ED-4DB2-BD59-A6C34878D82A}">
                    <a16:rowId xmlns:a16="http://schemas.microsoft.com/office/drawing/2014/main" val="2005711110"/>
                  </a:ext>
                </a:extLst>
              </a:tr>
            </a:tbl>
          </a:graphicData>
        </a:graphic>
      </p:graphicFrame>
      <p:graphicFrame>
        <p:nvGraphicFramePr>
          <p:cNvPr id="13" name="Table 12">
            <a:extLst>
              <a:ext uri="{FF2B5EF4-FFF2-40B4-BE49-F238E27FC236}">
                <a16:creationId xmlns:a16="http://schemas.microsoft.com/office/drawing/2014/main" id="{13B545AD-973E-F565-BB0D-55787EF78693}"/>
              </a:ext>
            </a:extLst>
          </p:cNvPr>
          <p:cNvGraphicFramePr>
            <a:graphicFrameLocks noGrp="1"/>
          </p:cNvGraphicFramePr>
          <p:nvPr>
            <p:extLst>
              <p:ext uri="{D42A27DB-BD31-4B8C-83A1-F6EECF244321}">
                <p14:modId xmlns:p14="http://schemas.microsoft.com/office/powerpoint/2010/main" val="1454730473"/>
              </p:ext>
            </p:extLst>
          </p:nvPr>
        </p:nvGraphicFramePr>
        <p:xfrm>
          <a:off x="7913915" y="1775562"/>
          <a:ext cx="3744684" cy="1741488"/>
        </p:xfrm>
        <a:graphic>
          <a:graphicData uri="http://schemas.openxmlformats.org/drawingml/2006/table">
            <a:tbl>
              <a:tblPr firstRow="1" bandRow="1">
                <a:tableStyleId>{16D9F66E-5EB9-4882-86FB-DCBF35E3C3E4}</a:tableStyleId>
              </a:tblPr>
              <a:tblGrid>
                <a:gridCol w="1872342">
                  <a:extLst>
                    <a:ext uri="{9D8B030D-6E8A-4147-A177-3AD203B41FA5}">
                      <a16:colId xmlns:a16="http://schemas.microsoft.com/office/drawing/2014/main" val="965360162"/>
                    </a:ext>
                  </a:extLst>
                </a:gridCol>
                <a:gridCol w="1872342">
                  <a:extLst>
                    <a:ext uri="{9D8B030D-6E8A-4147-A177-3AD203B41FA5}">
                      <a16:colId xmlns:a16="http://schemas.microsoft.com/office/drawing/2014/main" val="2353230052"/>
                    </a:ext>
                  </a:extLst>
                </a:gridCol>
              </a:tblGrid>
              <a:tr h="0">
                <a:tc>
                  <a:txBody>
                    <a:bodyPr/>
                    <a:lstStyle/>
                    <a:p>
                      <a:pPr algn="ctr"/>
                      <a:r>
                        <a:rPr lang="en-US" dirty="0"/>
                        <a:t>Total Comments</a:t>
                      </a:r>
                      <a:endParaRPr lang="en-IN" dirty="0"/>
                    </a:p>
                  </a:txBody>
                  <a:tcPr/>
                </a:tc>
                <a:tc>
                  <a:txBody>
                    <a:bodyPr/>
                    <a:lstStyle/>
                    <a:p>
                      <a:pPr algn="ctr">
                        <a:lnSpc>
                          <a:spcPct val="150000"/>
                        </a:lnSpc>
                      </a:pPr>
                      <a:r>
                        <a:rPr lang="en-US" dirty="0"/>
                        <a:t>17622</a:t>
                      </a:r>
                      <a:endParaRPr lang="en-IN" dirty="0"/>
                    </a:p>
                  </a:txBody>
                  <a:tcPr/>
                </a:tc>
                <a:extLst>
                  <a:ext uri="{0D108BD9-81ED-4DB2-BD59-A6C34878D82A}">
                    <a16:rowId xmlns:a16="http://schemas.microsoft.com/office/drawing/2014/main" val="2736932811"/>
                  </a:ext>
                </a:extLst>
              </a:tr>
              <a:tr h="370840">
                <a:tc>
                  <a:txBody>
                    <a:bodyPr/>
                    <a:lstStyle/>
                    <a:p>
                      <a:pPr algn="ctr"/>
                      <a:r>
                        <a:rPr lang="en-US" dirty="0"/>
                        <a:t>Cyberbullying</a:t>
                      </a:r>
                      <a:endParaRPr lang="en-IN" dirty="0"/>
                    </a:p>
                  </a:txBody>
                  <a:tcPr/>
                </a:tc>
                <a:tc>
                  <a:txBody>
                    <a:bodyPr/>
                    <a:lstStyle/>
                    <a:p>
                      <a:pPr algn="ctr">
                        <a:lnSpc>
                          <a:spcPct val="150000"/>
                        </a:lnSpc>
                      </a:pPr>
                      <a:r>
                        <a:rPr lang="en-US" dirty="0"/>
                        <a:t>9692</a:t>
                      </a:r>
                      <a:endParaRPr lang="en-IN" dirty="0"/>
                    </a:p>
                  </a:txBody>
                  <a:tcPr/>
                </a:tc>
                <a:extLst>
                  <a:ext uri="{0D108BD9-81ED-4DB2-BD59-A6C34878D82A}">
                    <a16:rowId xmlns:a16="http://schemas.microsoft.com/office/drawing/2014/main" val="3145015687"/>
                  </a:ext>
                </a:extLst>
              </a:tr>
              <a:tr h="370840">
                <a:tc>
                  <a:txBody>
                    <a:bodyPr/>
                    <a:lstStyle/>
                    <a:p>
                      <a:pPr algn="ctr"/>
                      <a:r>
                        <a:rPr lang="en-US" dirty="0"/>
                        <a:t>Non cyberbullying</a:t>
                      </a:r>
                      <a:endParaRPr lang="en-IN" dirty="0"/>
                    </a:p>
                  </a:txBody>
                  <a:tcPr/>
                </a:tc>
                <a:tc>
                  <a:txBody>
                    <a:bodyPr/>
                    <a:lstStyle/>
                    <a:p>
                      <a:pPr algn="ctr">
                        <a:lnSpc>
                          <a:spcPct val="150000"/>
                        </a:lnSpc>
                      </a:pPr>
                      <a:r>
                        <a:rPr lang="en-US" dirty="0"/>
                        <a:t>7929</a:t>
                      </a:r>
                      <a:endParaRPr lang="en-IN" dirty="0"/>
                    </a:p>
                  </a:txBody>
                  <a:tcPr/>
                </a:tc>
                <a:extLst>
                  <a:ext uri="{0D108BD9-81ED-4DB2-BD59-A6C34878D82A}">
                    <a16:rowId xmlns:a16="http://schemas.microsoft.com/office/drawing/2014/main" val="335964899"/>
                  </a:ext>
                </a:extLst>
              </a:tr>
            </a:tbl>
          </a:graphicData>
        </a:graphic>
      </p:graphicFrame>
    </p:spTree>
    <p:extLst>
      <p:ext uri="{BB962C8B-B14F-4D97-AF65-F5344CB8AC3E}">
        <p14:creationId xmlns:p14="http://schemas.microsoft.com/office/powerpoint/2010/main" val="21778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449-729E-998C-261F-8CB4226F5B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2949E7-C248-3EAF-EA83-11307653A874}"/>
              </a:ext>
            </a:extLst>
          </p:cNvPr>
          <p:cNvSpPr>
            <a:spLocks noGrp="1"/>
          </p:cNvSpPr>
          <p:nvPr>
            <p:ph sz="half" idx="2"/>
          </p:nvPr>
        </p:nvSpPr>
        <p:spPr/>
        <p:txBody>
          <a:bodyPr/>
          <a:lstStyle/>
          <a:p>
            <a:r>
              <a:rPr lang="en-US" sz="1800" dirty="0">
                <a:latin typeface="Times New Roman" panose="02020603050405020304" pitchFamily="18" charset="0"/>
                <a:cs typeface="Times New Roman" panose="02020603050405020304" pitchFamily="18" charset="0"/>
              </a:rPr>
              <a:t>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r>
              <a:rPr lang="en-US" dirty="0">
                <a:latin typeface="Times New Roman" panose="02020603050405020304" pitchFamily="18" charset="0"/>
                <a:cs typeface="Times New Roman" panose="02020603050405020304" pitchFamily="18" charset="0"/>
              </a:rPr>
              <a:t>In our project we’ll identify whether the comment or tweet is cyberbullying or non cyberbullying.</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751741F-26A7-3186-CF8C-C28B6CD9212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2002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5581-0DFA-D535-235D-894F76F193FA}"/>
              </a:ext>
            </a:extLst>
          </p:cNvPr>
          <p:cNvSpPr>
            <a:spLocks noGrp="1"/>
          </p:cNvSpPr>
          <p:nvPr>
            <p:ph type="title"/>
          </p:nvPr>
        </p:nvSpPr>
        <p:spPr>
          <a:xfrm>
            <a:off x="914400" y="582492"/>
            <a:ext cx="10511627" cy="639177"/>
          </a:xfrm>
        </p:spPr>
        <p:txBody>
          <a:bodyPr/>
          <a:lstStyle/>
          <a:p>
            <a:r>
              <a:rPr lang="en-US" dirty="0"/>
              <a:t>SOFTWARE TOOLS</a:t>
            </a:r>
            <a:endParaRPr lang="en-IN" dirty="0"/>
          </a:p>
        </p:txBody>
      </p:sp>
      <p:sp>
        <p:nvSpPr>
          <p:cNvPr id="4" name="Slide Number Placeholder 3">
            <a:extLst>
              <a:ext uri="{FF2B5EF4-FFF2-40B4-BE49-F238E27FC236}">
                <a16:creationId xmlns:a16="http://schemas.microsoft.com/office/drawing/2014/main" id="{B42A5CFF-3E78-F14B-702E-8964277DF67D}"/>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5" name="Rectangle 1">
            <a:extLst>
              <a:ext uri="{FF2B5EF4-FFF2-40B4-BE49-F238E27FC236}">
                <a16:creationId xmlns:a16="http://schemas.microsoft.com/office/drawing/2014/main" id="{62AB210C-DBC3-C596-F827-CCF5FA8030BD}"/>
              </a:ext>
            </a:extLst>
          </p:cNvPr>
          <p:cNvSpPr>
            <a:spLocks noGrp="1" noChangeArrowheads="1"/>
          </p:cNvSpPr>
          <p:nvPr>
            <p:ph sz="quarter" idx="4"/>
          </p:nvPr>
        </p:nvSpPr>
        <p:spPr bwMode="auto">
          <a:xfrm>
            <a:off x="914401" y="1534576"/>
            <a:ext cx="1051162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TensorFlow/</a:t>
            </a:r>
            <a:r>
              <a:rPr kumimoji="0" lang="en-US" altLang="en-US" sz="2000" b="1" i="0" u="none" strike="noStrike" cap="none" normalizeH="0" baseline="0" dirty="0" err="1">
                <a:ln>
                  <a:noFill/>
                </a:ln>
                <a:solidFill>
                  <a:schemeClr val="tx1"/>
                </a:solidFill>
                <a:effectLst/>
              </a:rPr>
              <a:t>Keras</a:t>
            </a:r>
            <a:r>
              <a:rPr kumimoji="0" lang="en-US" altLang="en-US" sz="2000" b="1" i="0" u="none" strike="noStrike" cap="none" normalizeH="0" baseline="0" dirty="0">
                <a:ln>
                  <a:noFill/>
                </a:ln>
                <a:solidFill>
                  <a:schemeClr val="tx1"/>
                </a:solidFill>
                <a:effectLst/>
              </a:rPr>
              <a:t> – </a:t>
            </a:r>
            <a:r>
              <a:rPr kumimoji="0" lang="en-US" altLang="en-US" sz="2000" i="0" u="none" strike="noStrike" cap="none" normalizeH="0" baseline="0" dirty="0">
                <a:ln>
                  <a:noFill/>
                </a:ln>
                <a:solidFill>
                  <a:schemeClr val="tx1"/>
                </a:solidFill>
                <a:effectLst/>
              </a:rPr>
              <a:t>For building deep learning models</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scikit-learn – </a:t>
            </a:r>
            <a:r>
              <a:rPr kumimoji="0" lang="en-US" altLang="en-US" sz="2000" i="0" u="none" strike="noStrike" cap="none" normalizeH="0" baseline="0" dirty="0">
                <a:ln>
                  <a:noFill/>
                </a:ln>
                <a:solidFill>
                  <a:schemeClr val="tx1"/>
                </a:solidFill>
                <a:effectLst/>
              </a:rPr>
              <a:t>For data preprocessing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pandas – </a:t>
            </a:r>
            <a:r>
              <a:rPr kumimoji="0" lang="en-US" altLang="en-US" sz="2000" i="0" u="none" strike="noStrike" cap="none" normalizeH="0" baseline="0" dirty="0">
                <a:ln>
                  <a:noFill/>
                </a:ln>
                <a:solidFill>
                  <a:schemeClr val="tx1"/>
                </a:solidFill>
                <a:effectLst/>
              </a:rPr>
              <a:t>For data manipulation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Flask – Fo</a:t>
            </a:r>
            <a:r>
              <a:rPr kumimoji="0" lang="en-US" altLang="en-US" sz="2000" i="0" u="none" strike="noStrike" cap="none" normalizeH="0" baseline="0" dirty="0">
                <a:ln>
                  <a:noFill/>
                </a:ln>
                <a:solidFill>
                  <a:schemeClr val="tx1"/>
                </a:solidFill>
                <a:effectLst/>
              </a:rPr>
              <a:t>r deploying the trained model</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matplotlib &amp; seaborn – </a:t>
            </a:r>
            <a:r>
              <a:rPr kumimoji="0" lang="en-US" altLang="en-US" sz="2000" i="0" u="none" strike="noStrike" cap="none" normalizeH="0" baseline="0" dirty="0">
                <a:ln>
                  <a:noFill/>
                </a:ln>
                <a:solidFill>
                  <a:schemeClr val="tx1"/>
                </a:solidFill>
                <a:effectLst/>
              </a:rPr>
              <a:t>For data visualization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Git LFS – </a:t>
            </a:r>
            <a:r>
              <a:rPr kumimoji="0" lang="en-US" altLang="en-US" sz="2000" i="0" u="none" strike="noStrike" cap="none" normalizeH="0" baseline="0" dirty="0">
                <a:ln>
                  <a:noFill/>
                </a:ln>
                <a:solidFill>
                  <a:schemeClr val="tx1"/>
                </a:solidFill>
                <a:effectLst/>
              </a:rPr>
              <a:t>For managing large files like the trained model</a:t>
            </a:r>
          </a:p>
          <a:p>
            <a:pPr marL="0" marR="0" lvl="0" indent="0" algn="l" defTabSz="914400" rtl="0" eaLnBrk="0" fontAlgn="base" latinLnBrk="0" hangingPunct="0">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VERSIONS:</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Python== 3.12.2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Flask== 3.0.2</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err="1">
                <a:solidFill>
                  <a:schemeClr val="tx1"/>
                </a:solidFill>
              </a:rPr>
              <a:t>Tensorflow</a:t>
            </a:r>
            <a:r>
              <a:rPr lang="en-US" altLang="en-US" sz="2000" dirty="0">
                <a:solidFill>
                  <a:schemeClr val="tx1"/>
                </a:solidFill>
              </a:rPr>
              <a:t>== 2.18.0</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chemeClr val="tx1"/>
                </a:solidFill>
                <a:effectLst/>
              </a:rPr>
              <a:t>Keras</a:t>
            </a:r>
            <a:r>
              <a:rPr kumimoji="0" lang="en-US" altLang="en-US" sz="2000" b="0" i="0" u="none" strike="noStrike" cap="none" normalizeH="0" baseline="0" dirty="0">
                <a:ln>
                  <a:noFill/>
                </a:ln>
                <a:solidFill>
                  <a:schemeClr val="tx1"/>
                </a:solidFill>
                <a:effectLst/>
              </a:rPr>
              <a:t>== 3.6.0</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Scikit-learn== 1.5.2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Pandas== 2.2.3</a:t>
            </a:r>
          </a:p>
        </p:txBody>
      </p:sp>
    </p:spTree>
    <p:extLst>
      <p:ext uri="{BB962C8B-B14F-4D97-AF65-F5344CB8AC3E}">
        <p14:creationId xmlns:p14="http://schemas.microsoft.com/office/powerpoint/2010/main" val="2881905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54F7-590F-8222-70DC-5AF4A4D98C1B}"/>
              </a:ext>
            </a:extLst>
          </p:cNvPr>
          <p:cNvSpPr>
            <a:spLocks noGrp="1"/>
          </p:cNvSpPr>
          <p:nvPr>
            <p:ph type="title"/>
          </p:nvPr>
        </p:nvSpPr>
        <p:spPr>
          <a:xfrm>
            <a:off x="914400" y="457200"/>
            <a:ext cx="10511627" cy="7946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87EE48-6D90-EEA5-036B-48F911B2E220}"/>
              </a:ext>
            </a:extLst>
          </p:cNvPr>
          <p:cNvSpPr>
            <a:spLocks noGrp="1"/>
          </p:cNvSpPr>
          <p:nvPr>
            <p:ph sz="quarter" idx="4"/>
          </p:nvPr>
        </p:nvSpPr>
        <p:spPr>
          <a:xfrm>
            <a:off x="914400" y="1382487"/>
            <a:ext cx="10511627" cy="4882138"/>
          </a:xfrm>
        </p:spPr>
        <p:txBody>
          <a:bodyPr/>
          <a:lstStyle/>
          <a:p>
            <a:pPr marL="0" indent="0">
              <a:buNone/>
            </a:pPr>
            <a:r>
              <a:rPr lang="en-IN" b="1" dirty="0"/>
              <a:t>Project's achievements until Milestone 4:</a:t>
            </a:r>
          </a:p>
          <a:p>
            <a:pPr>
              <a:buFont typeface="Wingdings" panose="05000000000000000000" pitchFamily="2" charset="2"/>
              <a:buChar char="ü"/>
            </a:pPr>
            <a:r>
              <a:rPr lang="en-US" dirty="0"/>
              <a:t>Web scraping and data labeling for cyberbullying detection.</a:t>
            </a:r>
            <a:endParaRPr lang="en-IN" b="1" dirty="0"/>
          </a:p>
          <a:p>
            <a:pPr>
              <a:buFont typeface="Wingdings" panose="05000000000000000000" pitchFamily="2" charset="2"/>
              <a:buChar char="ü"/>
            </a:pPr>
            <a:r>
              <a:rPr lang="en-US" dirty="0"/>
              <a:t>Exploration of baseline models (Logistic Regression, Random Forests).</a:t>
            </a:r>
            <a:endParaRPr lang="en-IN" b="1" dirty="0"/>
          </a:p>
          <a:p>
            <a:pPr>
              <a:buFont typeface="Wingdings" panose="05000000000000000000" pitchFamily="2" charset="2"/>
              <a:buChar char="ü"/>
            </a:pPr>
            <a:r>
              <a:rPr lang="en-US" dirty="0"/>
              <a:t>Training and testing the Hybrid RNN-LSTM model.</a:t>
            </a:r>
            <a:endParaRPr lang="en-IN" b="1" dirty="0"/>
          </a:p>
          <a:p>
            <a:pPr>
              <a:buFont typeface="Wingdings" panose="05000000000000000000" pitchFamily="2" charset="2"/>
              <a:buChar char="ü"/>
            </a:pPr>
            <a:r>
              <a:rPr lang="en-US" dirty="0"/>
              <a:t>Development of the user interface using Flask.</a:t>
            </a:r>
            <a:endParaRPr lang="en-IN" b="1" dirty="0"/>
          </a:p>
          <a:p>
            <a:pPr marL="0" indent="0">
              <a:buNone/>
            </a:pPr>
            <a:r>
              <a:rPr lang="en-IN" b="1" dirty="0"/>
              <a:t>END RESULT:</a:t>
            </a:r>
          </a:p>
          <a:p>
            <a:pPr marL="0" indent="0">
              <a:buNone/>
            </a:pPr>
            <a:endParaRPr lang="en-IN" b="1" dirty="0"/>
          </a:p>
        </p:txBody>
      </p:sp>
      <p:sp>
        <p:nvSpPr>
          <p:cNvPr id="4" name="Slide Number Placeholder 3">
            <a:extLst>
              <a:ext uri="{FF2B5EF4-FFF2-40B4-BE49-F238E27FC236}">
                <a16:creationId xmlns:a16="http://schemas.microsoft.com/office/drawing/2014/main" id="{43E348E6-CD5E-911E-D926-31BA3DE6AD84}"/>
              </a:ext>
            </a:extLst>
          </p:cNvPr>
          <p:cNvSpPr>
            <a:spLocks noGrp="1"/>
          </p:cNvSpPr>
          <p:nvPr>
            <p:ph type="sldNum" sz="quarter" idx="10"/>
          </p:nvPr>
        </p:nvSpPr>
        <p:spPr/>
        <p:txBody>
          <a:bodyPr/>
          <a:lstStyle/>
          <a:p>
            <a:fld id="{48F63A3B-78C7-47BE-AE5E-E10140E04643}" type="slidenum">
              <a:rPr lang="en-US" smtClean="0"/>
              <a:pPr/>
              <a:t>21</a:t>
            </a:fld>
            <a:endParaRPr lang="en-US" dirty="0"/>
          </a:p>
        </p:txBody>
      </p:sp>
      <p:pic>
        <p:nvPicPr>
          <p:cNvPr id="8" name="Picture 7">
            <a:extLst>
              <a:ext uri="{FF2B5EF4-FFF2-40B4-BE49-F238E27FC236}">
                <a16:creationId xmlns:a16="http://schemas.microsoft.com/office/drawing/2014/main" id="{9AC90B8A-70A4-E117-1355-62DCA1FAFFCD}"/>
              </a:ext>
            </a:extLst>
          </p:cNvPr>
          <p:cNvPicPr>
            <a:picLocks noChangeAspect="1"/>
          </p:cNvPicPr>
          <p:nvPr/>
        </p:nvPicPr>
        <p:blipFill>
          <a:blip r:embed="rId2"/>
          <a:stretch>
            <a:fillRect/>
          </a:stretch>
        </p:blipFill>
        <p:spPr>
          <a:xfrm>
            <a:off x="2699657" y="4226870"/>
            <a:ext cx="6357257" cy="2037755"/>
          </a:xfrm>
          <a:prstGeom prst="rect">
            <a:avLst/>
          </a:prstGeom>
        </p:spPr>
      </p:pic>
    </p:spTree>
    <p:extLst>
      <p:ext uri="{BB962C8B-B14F-4D97-AF65-F5344CB8AC3E}">
        <p14:creationId xmlns:p14="http://schemas.microsoft.com/office/powerpoint/2010/main" val="412466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TEAM MEMBERS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pPr>
              <a:lnSpc>
                <a:spcPct val="150000"/>
              </a:lnSpc>
            </a:pPr>
            <a:r>
              <a:rPr lang="en-US" dirty="0"/>
              <a:t>D. HARICHANDANA</a:t>
            </a:r>
            <a:br>
              <a:rPr lang="en-US" dirty="0"/>
            </a:br>
            <a:r>
              <a:rPr lang="en-US" dirty="0"/>
              <a:t>D. SUDHEER</a:t>
            </a:r>
          </a:p>
          <a:p>
            <a:r>
              <a:rPr lang="en-US" dirty="0"/>
              <a:t>K. RAGHUNADHA RAO</a:t>
            </a:r>
          </a:p>
          <a:p>
            <a:pPr>
              <a:lnSpc>
                <a:spcPct val="150000"/>
              </a:lnSpc>
            </a:pPr>
            <a:r>
              <a:rPr lang="en-US" dirty="0"/>
              <a:t>T. PRASHANTH</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D77-CAC7-E5F4-752D-FF6A98BCD4C9}"/>
              </a:ext>
            </a:extLst>
          </p:cNvPr>
          <p:cNvSpPr>
            <a:spLocks noGrp="1"/>
          </p:cNvSpPr>
          <p:nvPr>
            <p:ph type="title"/>
          </p:nvPr>
        </p:nvSpPr>
        <p:spPr>
          <a:xfrm>
            <a:off x="914399" y="186550"/>
            <a:ext cx="10511627" cy="1012785"/>
          </a:xfrm>
        </p:spPr>
        <p:txBody>
          <a:bodyPr/>
          <a:lstStyle/>
          <a:p>
            <a:r>
              <a:rPr lang="en-US" dirty="0"/>
              <a:t>WEB SCRAPING</a:t>
            </a:r>
            <a:endParaRPr lang="en-IN" dirty="0"/>
          </a:p>
        </p:txBody>
      </p:sp>
      <p:sp>
        <p:nvSpPr>
          <p:cNvPr id="3" name="Content Placeholder 2">
            <a:extLst>
              <a:ext uri="{FF2B5EF4-FFF2-40B4-BE49-F238E27FC236}">
                <a16:creationId xmlns:a16="http://schemas.microsoft.com/office/drawing/2014/main" id="{8A74C7B5-9528-D0CA-48B4-3E8ED5FDB8A6}"/>
              </a:ext>
            </a:extLst>
          </p:cNvPr>
          <p:cNvSpPr>
            <a:spLocks noGrp="1"/>
          </p:cNvSpPr>
          <p:nvPr>
            <p:ph sz="quarter" idx="4"/>
          </p:nvPr>
        </p:nvSpPr>
        <p:spPr>
          <a:xfrm>
            <a:off x="990600" y="1336352"/>
            <a:ext cx="10511627" cy="5521648"/>
          </a:xfrm>
        </p:spPr>
        <p:txBody>
          <a:bodyPr/>
          <a:lstStyle/>
          <a:p>
            <a:r>
              <a:rPr lang="en-US" sz="1800" dirty="0">
                <a:effectLst/>
                <a:latin typeface="Times New Roman" panose="02020603050405020304" pitchFamily="18" charset="0"/>
                <a:ea typeface="Calibri" panose="020F0502020204030204" pitchFamily="34" charset="0"/>
              </a:rPr>
              <a:t>Web scraping is a technique used to extract large amounts of data from websites in an automated fashion, and it is particularly useful for collecting user-generated content such as comments from platforms like Reddit and YouTube.</a:t>
            </a:r>
          </a:p>
          <a:p>
            <a:r>
              <a:rPr lang="en-US" sz="1800" dirty="0">
                <a:effectLst/>
                <a:latin typeface="Times New Roman" panose="02020603050405020304" pitchFamily="18" charset="0"/>
                <a:ea typeface="Calibri" panose="020F0502020204030204" pitchFamily="34" charset="0"/>
              </a:rPr>
              <a:t>. Using Python libraries such as PRAW (Python Reddit API Wrapper) and Google’s YouTube Data API, we can efficiently gather comments from specific posts or videos.</a:t>
            </a:r>
            <a:endParaRPr lang="en-US" dirty="0">
              <a:latin typeface="Times New Roman" panose="02020603050405020304" pitchFamily="18"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A34D0A9-62E0-E06B-E1E0-796B10DEB046}"/>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8" name="Picture 7">
            <a:extLst>
              <a:ext uri="{FF2B5EF4-FFF2-40B4-BE49-F238E27FC236}">
                <a16:creationId xmlns:a16="http://schemas.microsoft.com/office/drawing/2014/main" id="{1179542E-EE07-3AE3-2A93-2FE21D64364B}"/>
              </a:ext>
            </a:extLst>
          </p:cNvPr>
          <p:cNvPicPr>
            <a:picLocks noChangeAspect="1"/>
          </p:cNvPicPr>
          <p:nvPr/>
        </p:nvPicPr>
        <p:blipFill>
          <a:blip r:embed="rId2"/>
          <a:stretch>
            <a:fillRect/>
          </a:stretch>
        </p:blipFill>
        <p:spPr>
          <a:xfrm>
            <a:off x="522514" y="3015342"/>
            <a:ext cx="11179629" cy="3842657"/>
          </a:xfrm>
          <a:prstGeom prst="rect">
            <a:avLst/>
          </a:prstGeom>
        </p:spPr>
      </p:pic>
    </p:spTree>
    <p:extLst>
      <p:ext uri="{BB962C8B-B14F-4D97-AF65-F5344CB8AC3E}">
        <p14:creationId xmlns:p14="http://schemas.microsoft.com/office/powerpoint/2010/main" val="20881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D01-6D10-94C1-12DC-482B2660A75E}"/>
              </a:ext>
            </a:extLst>
          </p:cNvPr>
          <p:cNvSpPr>
            <a:spLocks noGrp="1"/>
          </p:cNvSpPr>
          <p:nvPr>
            <p:ph type="title"/>
          </p:nvPr>
        </p:nvSpPr>
        <p:spPr>
          <a:xfrm>
            <a:off x="914400" y="457200"/>
            <a:ext cx="10511627" cy="782348"/>
          </a:xfrm>
        </p:spPr>
        <p:txBody>
          <a:bodyPr/>
          <a:lstStyle/>
          <a:p>
            <a:r>
              <a:rPr lang="en-US" dirty="0"/>
              <a:t>DATA LABELLING</a:t>
            </a:r>
            <a:endParaRPr lang="en-IN" dirty="0"/>
          </a:p>
        </p:txBody>
      </p:sp>
      <p:sp>
        <p:nvSpPr>
          <p:cNvPr id="3" name="Content Placeholder 2">
            <a:extLst>
              <a:ext uri="{FF2B5EF4-FFF2-40B4-BE49-F238E27FC236}">
                <a16:creationId xmlns:a16="http://schemas.microsoft.com/office/drawing/2014/main" id="{0ECFB353-7470-9453-4732-B409BD9962BF}"/>
              </a:ext>
            </a:extLst>
          </p:cNvPr>
          <p:cNvSpPr>
            <a:spLocks noGrp="1"/>
          </p:cNvSpPr>
          <p:nvPr>
            <p:ph sz="quarter" idx="4"/>
          </p:nvPr>
        </p:nvSpPr>
        <p:spPr>
          <a:xfrm>
            <a:off x="914400" y="1567543"/>
            <a:ext cx="10511627" cy="4697081"/>
          </a:xfrm>
        </p:spPr>
        <p:txBody>
          <a:bodyPr/>
          <a:lstStyle/>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labeling is an essential process where data points are tagged with labels to train models for specific tasks.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We manually reviewed each comment and assigned a binary label: 1 for comments that exhibited signs of cyberbullying, such as harassment, insults, or aggressive language, and 0 for comments that were neutral or non-harmful. </a:t>
            </a:r>
            <a:endParaRPr lang="en-US" dirty="0"/>
          </a:p>
        </p:txBody>
      </p:sp>
      <p:sp>
        <p:nvSpPr>
          <p:cNvPr id="4" name="Slide Number Placeholder 3">
            <a:extLst>
              <a:ext uri="{FF2B5EF4-FFF2-40B4-BE49-F238E27FC236}">
                <a16:creationId xmlns:a16="http://schemas.microsoft.com/office/drawing/2014/main" id="{6BCAC271-BCBC-F336-1248-E91306EE0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0D92A42A-BAB0-53C0-6EA9-0BA8C474E41A}"/>
              </a:ext>
            </a:extLst>
          </p:cNvPr>
          <p:cNvPicPr>
            <a:picLocks noChangeAspect="1"/>
          </p:cNvPicPr>
          <p:nvPr/>
        </p:nvPicPr>
        <p:blipFill>
          <a:blip r:embed="rId2"/>
          <a:stretch>
            <a:fillRect/>
          </a:stretch>
        </p:blipFill>
        <p:spPr>
          <a:xfrm>
            <a:off x="1146297" y="4290345"/>
            <a:ext cx="1495634" cy="1933845"/>
          </a:xfrm>
          <a:prstGeom prst="rect">
            <a:avLst/>
          </a:prstGeom>
        </p:spPr>
      </p:pic>
      <p:pic>
        <p:nvPicPr>
          <p:cNvPr id="10" name="Picture 9">
            <a:extLst>
              <a:ext uri="{FF2B5EF4-FFF2-40B4-BE49-F238E27FC236}">
                <a16:creationId xmlns:a16="http://schemas.microsoft.com/office/drawing/2014/main" id="{6CED6E0F-140A-AD57-4272-025D06A48F28}"/>
              </a:ext>
            </a:extLst>
          </p:cNvPr>
          <p:cNvPicPr>
            <a:picLocks noChangeAspect="1"/>
          </p:cNvPicPr>
          <p:nvPr/>
        </p:nvPicPr>
        <p:blipFill>
          <a:blip r:embed="rId3"/>
          <a:stretch>
            <a:fillRect/>
          </a:stretch>
        </p:blipFill>
        <p:spPr>
          <a:xfrm>
            <a:off x="2641931" y="4722977"/>
            <a:ext cx="2708743" cy="895475"/>
          </a:xfrm>
          <a:prstGeom prst="rect">
            <a:avLst/>
          </a:prstGeom>
        </p:spPr>
      </p:pic>
      <p:pic>
        <p:nvPicPr>
          <p:cNvPr id="12" name="Picture 11">
            <a:extLst>
              <a:ext uri="{FF2B5EF4-FFF2-40B4-BE49-F238E27FC236}">
                <a16:creationId xmlns:a16="http://schemas.microsoft.com/office/drawing/2014/main" id="{D834008F-9D83-548B-CBDB-09EE304EC3CA}"/>
              </a:ext>
            </a:extLst>
          </p:cNvPr>
          <p:cNvPicPr>
            <a:picLocks noChangeAspect="1"/>
          </p:cNvPicPr>
          <p:nvPr/>
        </p:nvPicPr>
        <p:blipFill>
          <a:blip r:embed="rId4"/>
          <a:stretch>
            <a:fillRect/>
          </a:stretch>
        </p:blipFill>
        <p:spPr>
          <a:xfrm>
            <a:off x="5345695" y="4212771"/>
            <a:ext cx="1495634" cy="1933845"/>
          </a:xfrm>
          <a:prstGeom prst="rect">
            <a:avLst/>
          </a:prstGeom>
        </p:spPr>
      </p:pic>
      <p:pic>
        <p:nvPicPr>
          <p:cNvPr id="13" name="Picture 12">
            <a:extLst>
              <a:ext uri="{FF2B5EF4-FFF2-40B4-BE49-F238E27FC236}">
                <a16:creationId xmlns:a16="http://schemas.microsoft.com/office/drawing/2014/main" id="{817E3563-88D7-2B28-B8DD-C6B4C1678741}"/>
              </a:ext>
            </a:extLst>
          </p:cNvPr>
          <p:cNvPicPr>
            <a:picLocks noChangeAspect="1"/>
          </p:cNvPicPr>
          <p:nvPr/>
        </p:nvPicPr>
        <p:blipFill>
          <a:blip r:embed="rId3"/>
          <a:stretch>
            <a:fillRect/>
          </a:stretch>
        </p:blipFill>
        <p:spPr>
          <a:xfrm>
            <a:off x="6700066" y="4731955"/>
            <a:ext cx="2708743" cy="895475"/>
          </a:xfrm>
          <a:prstGeom prst="rect">
            <a:avLst/>
          </a:prstGeom>
        </p:spPr>
      </p:pic>
      <p:pic>
        <p:nvPicPr>
          <p:cNvPr id="15" name="Picture 14">
            <a:extLst>
              <a:ext uri="{FF2B5EF4-FFF2-40B4-BE49-F238E27FC236}">
                <a16:creationId xmlns:a16="http://schemas.microsoft.com/office/drawing/2014/main" id="{35A1905A-FA60-EF75-A735-930B22D116E3}"/>
              </a:ext>
            </a:extLst>
          </p:cNvPr>
          <p:cNvPicPr>
            <a:picLocks noChangeAspect="1"/>
          </p:cNvPicPr>
          <p:nvPr/>
        </p:nvPicPr>
        <p:blipFill>
          <a:blip r:embed="rId5"/>
          <a:stretch>
            <a:fillRect/>
          </a:stretch>
        </p:blipFill>
        <p:spPr>
          <a:xfrm>
            <a:off x="9167646" y="4212771"/>
            <a:ext cx="1728954" cy="1933845"/>
          </a:xfrm>
          <a:prstGeom prst="rect">
            <a:avLst/>
          </a:prstGeom>
        </p:spPr>
      </p:pic>
    </p:spTree>
    <p:extLst>
      <p:ext uri="{BB962C8B-B14F-4D97-AF65-F5344CB8AC3E}">
        <p14:creationId xmlns:p14="http://schemas.microsoft.com/office/powerpoint/2010/main" val="4236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134-FC4E-2EDE-322F-AA1D47E12359}"/>
              </a:ext>
            </a:extLst>
          </p:cNvPr>
          <p:cNvSpPr>
            <a:spLocks noGrp="1"/>
          </p:cNvSpPr>
          <p:nvPr>
            <p:ph type="title"/>
          </p:nvPr>
        </p:nvSpPr>
        <p:spPr>
          <a:xfrm>
            <a:off x="5791200" y="457200"/>
            <a:ext cx="5634827" cy="674914"/>
          </a:xfrm>
        </p:spPr>
        <p:txBody>
          <a:bodyPr/>
          <a:lstStyle/>
          <a:p>
            <a:pPr algn="l"/>
            <a:endParaRPr lang="en-IN" dirty="0"/>
          </a:p>
        </p:txBody>
      </p:sp>
      <p:sp>
        <p:nvSpPr>
          <p:cNvPr id="4" name="Slide Number Placeholder 3">
            <a:extLst>
              <a:ext uri="{FF2B5EF4-FFF2-40B4-BE49-F238E27FC236}">
                <a16:creationId xmlns:a16="http://schemas.microsoft.com/office/drawing/2014/main" id="{39BACE9C-3119-866E-2913-38869B213B9D}"/>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3" name="Picture 2">
            <a:extLst>
              <a:ext uri="{FF2B5EF4-FFF2-40B4-BE49-F238E27FC236}">
                <a16:creationId xmlns:a16="http://schemas.microsoft.com/office/drawing/2014/main" id="{72BF48F0-C16F-3928-6D9D-F9ACF3B311EB}"/>
              </a:ext>
            </a:extLst>
          </p:cNvPr>
          <p:cNvPicPr>
            <a:picLocks noChangeAspect="1"/>
          </p:cNvPicPr>
          <p:nvPr/>
        </p:nvPicPr>
        <p:blipFill>
          <a:blip r:embed="rId2"/>
          <a:stretch>
            <a:fillRect/>
          </a:stretch>
        </p:blipFill>
        <p:spPr>
          <a:xfrm>
            <a:off x="4245430" y="0"/>
            <a:ext cx="7946570" cy="6858000"/>
          </a:xfrm>
          <a:prstGeom prst="rect">
            <a:avLst/>
          </a:prstGeom>
        </p:spPr>
      </p:pic>
      <p:sp>
        <p:nvSpPr>
          <p:cNvPr id="7" name="Content Placeholder 6">
            <a:extLst>
              <a:ext uri="{FF2B5EF4-FFF2-40B4-BE49-F238E27FC236}">
                <a16:creationId xmlns:a16="http://schemas.microsoft.com/office/drawing/2014/main" id="{56C26F5F-DF7A-E7A7-78BF-2471C9984D23}"/>
              </a:ext>
            </a:extLst>
          </p:cNvPr>
          <p:cNvSpPr>
            <a:spLocks noGrp="1"/>
          </p:cNvSpPr>
          <p:nvPr>
            <p:ph sz="quarter" idx="4"/>
          </p:nvPr>
        </p:nvSpPr>
        <p:spPr/>
        <p:txBody>
          <a:bodyPr>
            <a:normAutofit/>
          </a:bodyPr>
          <a:lstStyle/>
          <a:p>
            <a:pPr marL="0" indent="0">
              <a:buNone/>
            </a:pPr>
            <a:endParaRPr lang="en-US" sz="3600" b="1" dirty="0"/>
          </a:p>
          <a:p>
            <a:pPr marL="0" indent="0">
              <a:buNone/>
            </a:pPr>
            <a:r>
              <a:rPr lang="en-US" sz="3600" b="1" dirty="0"/>
              <a:t>FLOWCHART</a:t>
            </a:r>
            <a:endParaRPr lang="en-IN" sz="3600" b="1" dirty="0"/>
          </a:p>
        </p:txBody>
      </p:sp>
    </p:spTree>
    <p:extLst>
      <p:ext uri="{BB962C8B-B14F-4D97-AF65-F5344CB8AC3E}">
        <p14:creationId xmlns:p14="http://schemas.microsoft.com/office/powerpoint/2010/main" val="304011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4EE-D58C-F922-383B-3576D3C53B65}"/>
              </a:ext>
            </a:extLst>
          </p:cNvPr>
          <p:cNvSpPr>
            <a:spLocks noGrp="1"/>
          </p:cNvSpPr>
          <p:nvPr>
            <p:ph type="title"/>
          </p:nvPr>
        </p:nvSpPr>
        <p:spPr>
          <a:xfrm>
            <a:off x="914400" y="707572"/>
            <a:ext cx="10511627" cy="740228"/>
          </a:xfrm>
        </p:spPr>
        <p:txBody>
          <a:bodyPr/>
          <a:lstStyle/>
          <a:p>
            <a:r>
              <a:rPr lang="en-US" dirty="0"/>
              <a:t>TOKENIZATION</a:t>
            </a:r>
            <a:endParaRPr lang="en-IN" dirty="0"/>
          </a:p>
        </p:txBody>
      </p:sp>
      <p:pic>
        <p:nvPicPr>
          <p:cNvPr id="6" name="Content Placeholder 5">
            <a:extLst>
              <a:ext uri="{FF2B5EF4-FFF2-40B4-BE49-F238E27FC236}">
                <a16:creationId xmlns:a16="http://schemas.microsoft.com/office/drawing/2014/main" id="{5A49A9CA-54E2-84C5-85BC-0DAA19FAFBA1}"/>
              </a:ext>
            </a:extLst>
          </p:cNvPr>
          <p:cNvPicPr>
            <a:picLocks noGrp="1" noChangeAspect="1"/>
          </p:cNvPicPr>
          <p:nvPr>
            <p:ph sz="quarter" idx="4"/>
          </p:nvPr>
        </p:nvPicPr>
        <p:blipFill>
          <a:blip r:embed="rId2"/>
          <a:stretch>
            <a:fillRect/>
          </a:stretch>
        </p:blipFill>
        <p:spPr>
          <a:xfrm>
            <a:off x="587829" y="1698174"/>
            <a:ext cx="11038114" cy="4865912"/>
          </a:xfrm>
        </p:spPr>
      </p:pic>
      <p:sp>
        <p:nvSpPr>
          <p:cNvPr id="4" name="Slide Number Placeholder 3">
            <a:extLst>
              <a:ext uri="{FF2B5EF4-FFF2-40B4-BE49-F238E27FC236}">
                <a16:creationId xmlns:a16="http://schemas.microsoft.com/office/drawing/2014/main" id="{554D0402-CF92-CFFE-E88C-7BB7778CCDDD}"/>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83147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D58-F905-835A-B438-803AE071CA25}"/>
              </a:ext>
            </a:extLst>
          </p:cNvPr>
          <p:cNvSpPr>
            <a:spLocks noGrp="1"/>
          </p:cNvSpPr>
          <p:nvPr>
            <p:ph type="title"/>
          </p:nvPr>
        </p:nvSpPr>
        <p:spPr>
          <a:xfrm>
            <a:off x="914400" y="457201"/>
            <a:ext cx="10511627" cy="674914"/>
          </a:xfrm>
        </p:spPr>
        <p:txBody>
          <a:bodyPr/>
          <a:lstStyle/>
          <a:p>
            <a:r>
              <a:rPr lang="en-US" dirty="0"/>
              <a:t>BASELINE MODELS USED</a:t>
            </a:r>
            <a:endParaRPr lang="en-IN" dirty="0"/>
          </a:p>
        </p:txBody>
      </p:sp>
      <p:sp>
        <p:nvSpPr>
          <p:cNvPr id="3" name="Content Placeholder 2">
            <a:extLst>
              <a:ext uri="{FF2B5EF4-FFF2-40B4-BE49-F238E27FC236}">
                <a16:creationId xmlns:a16="http://schemas.microsoft.com/office/drawing/2014/main" id="{16D6B022-7086-58C6-FB66-C9BA140459C8}"/>
              </a:ext>
            </a:extLst>
          </p:cNvPr>
          <p:cNvSpPr>
            <a:spLocks noGrp="1"/>
          </p:cNvSpPr>
          <p:nvPr>
            <p:ph sz="quarter" idx="4"/>
          </p:nvPr>
        </p:nvSpPr>
        <p:spPr>
          <a:xfrm>
            <a:off x="914400" y="1230086"/>
            <a:ext cx="10511627" cy="5508171"/>
          </a:xfrm>
        </p:spPr>
        <p:txBody>
          <a:bodyPr>
            <a:normAutofit/>
          </a:bodyPr>
          <a:lstStyle/>
          <a:p>
            <a:pPr marL="0" indent="0">
              <a:buNone/>
            </a:pPr>
            <a:r>
              <a:rPr lang="en-US" b="1" dirty="0"/>
              <a:t>LOGISTIC REGRESSION:</a:t>
            </a:r>
          </a:p>
          <a:p>
            <a:r>
              <a:rPr lang="en-US" dirty="0"/>
              <a:t>Logistic Regression is a simple and widely used algorithm for binary classification tasks like detecting cyberbullying vs. non-cyberbullying comments.</a:t>
            </a:r>
          </a:p>
          <a:p>
            <a:pPr marL="0" indent="0">
              <a:buNone/>
            </a:pPr>
            <a:r>
              <a:rPr lang="en-US" b="1" dirty="0"/>
              <a:t>ADVANTAGES:</a:t>
            </a:r>
          </a:p>
          <a:p>
            <a:pPr>
              <a:buFont typeface="Wingdings" panose="05000000000000000000" pitchFamily="2" charset="2"/>
              <a:buChar char="Ø"/>
            </a:pPr>
            <a:r>
              <a:rPr lang="en-IN" dirty="0"/>
              <a:t>Simplicity and Efficiency</a:t>
            </a:r>
            <a:endParaRPr lang="en-US" dirty="0"/>
          </a:p>
          <a:p>
            <a:pPr>
              <a:buFont typeface="Wingdings" panose="05000000000000000000" pitchFamily="2" charset="2"/>
              <a:buChar char="Ø"/>
            </a:pPr>
            <a:r>
              <a:rPr lang="en-IN" dirty="0"/>
              <a:t>Interpretable</a:t>
            </a:r>
            <a:endParaRPr lang="en-US" dirty="0"/>
          </a:p>
          <a:p>
            <a:pPr>
              <a:buFont typeface="Wingdings" panose="05000000000000000000" pitchFamily="2" charset="2"/>
              <a:buChar char="Ø"/>
            </a:pPr>
            <a:r>
              <a:rPr lang="en-US" dirty="0"/>
              <a:t>Works Well with Linear Decision Boundaries</a:t>
            </a:r>
          </a:p>
          <a:p>
            <a:pPr marL="0" indent="0">
              <a:buNone/>
            </a:pPr>
            <a:r>
              <a:rPr lang="en-US" b="1" dirty="0"/>
              <a:t>RANDOM FORESTS:</a:t>
            </a:r>
          </a:p>
          <a:p>
            <a:r>
              <a:rPr lang="en-US" dirty="0"/>
              <a:t>Random forests are an ensemble method using multiple decision trees to make predictions. The final prediction is based on majority vote from all trees.</a:t>
            </a:r>
          </a:p>
          <a:p>
            <a:pPr marL="0" indent="0">
              <a:buNone/>
            </a:pPr>
            <a:r>
              <a:rPr lang="en-US" b="1" dirty="0"/>
              <a:t>ADVANTAGES:</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Feature Importance</a:t>
            </a:r>
          </a:p>
          <a:p>
            <a:pPr>
              <a:buFont typeface="Wingdings" panose="05000000000000000000" pitchFamily="2" charset="2"/>
              <a:buChar char="Ø"/>
            </a:pPr>
            <a:r>
              <a:rPr lang="en-US" dirty="0"/>
              <a:t>Versatile</a:t>
            </a:r>
            <a:endParaRPr lang="en-IN" dirty="0"/>
          </a:p>
        </p:txBody>
      </p:sp>
      <p:sp>
        <p:nvSpPr>
          <p:cNvPr id="4" name="Slide Number Placeholder 3">
            <a:extLst>
              <a:ext uri="{FF2B5EF4-FFF2-40B4-BE49-F238E27FC236}">
                <a16:creationId xmlns:a16="http://schemas.microsoft.com/office/drawing/2014/main" id="{564A1C84-807C-D257-9EF8-0E46398B1FE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6801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803-D93E-705B-61C8-6AA6DC960235}"/>
              </a:ext>
            </a:extLst>
          </p:cNvPr>
          <p:cNvSpPr>
            <a:spLocks noGrp="1"/>
          </p:cNvSpPr>
          <p:nvPr>
            <p:ph type="title"/>
          </p:nvPr>
        </p:nvSpPr>
        <p:spPr>
          <a:xfrm>
            <a:off x="914400" y="593376"/>
            <a:ext cx="10511627" cy="821767"/>
          </a:xfrm>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717D42A0-8EA9-2904-9ECA-385D3B596329}"/>
              </a:ext>
            </a:extLst>
          </p:cNvPr>
          <p:cNvSpPr>
            <a:spLocks noGrp="1"/>
          </p:cNvSpPr>
          <p:nvPr>
            <p:ph sz="quarter" idx="4"/>
          </p:nvPr>
        </p:nvSpPr>
        <p:spPr>
          <a:xfrm>
            <a:off x="914400" y="1551321"/>
            <a:ext cx="10511627" cy="4713304"/>
          </a:xfrm>
        </p:spPr>
        <p:txBody>
          <a:bodyPr>
            <a:normAutofit fontScale="92500" lnSpcReduction="10000"/>
          </a:bodyPr>
          <a:lstStyle/>
          <a:p>
            <a:pPr marL="0" indent="0">
              <a:buNone/>
            </a:pPr>
            <a:r>
              <a:rPr lang="en-US" b="1" dirty="0"/>
              <a:t>NAÏVE BAYES:</a:t>
            </a:r>
          </a:p>
          <a:p>
            <a:r>
              <a:rPr lang="en-IN" dirty="0"/>
              <a:t>Naïve Bayes classifier apply Bayes’ theorem with an assumption of independence between features. For text data, Multinomial Naïve Bayes is used.</a:t>
            </a:r>
          </a:p>
          <a:p>
            <a:pPr marL="0" indent="0">
              <a:buNone/>
            </a:pPr>
            <a:r>
              <a:rPr lang="en-IN" b="1" dirty="0"/>
              <a:t>ADVANTAGES:</a:t>
            </a:r>
          </a:p>
          <a:p>
            <a:pPr>
              <a:buFont typeface="Wingdings" panose="05000000000000000000" pitchFamily="2" charset="2"/>
              <a:buChar char="Ø"/>
            </a:pPr>
            <a:r>
              <a:rPr lang="en-IN" dirty="0"/>
              <a:t>Simple and Fast</a:t>
            </a:r>
          </a:p>
          <a:p>
            <a:pPr>
              <a:buFont typeface="Wingdings" panose="05000000000000000000" pitchFamily="2" charset="2"/>
              <a:buChar char="Ø"/>
            </a:pPr>
            <a:r>
              <a:rPr lang="en-IN" dirty="0"/>
              <a:t>Good for high-dimensional data</a:t>
            </a:r>
          </a:p>
          <a:p>
            <a:pPr>
              <a:buFont typeface="Wingdings" panose="05000000000000000000" pitchFamily="2" charset="2"/>
              <a:buChar char="Ø"/>
            </a:pPr>
            <a:r>
              <a:rPr lang="en-IN" dirty="0"/>
              <a:t>Baseline Performance</a:t>
            </a:r>
          </a:p>
          <a:p>
            <a:pPr marL="0" indent="0">
              <a:buNone/>
            </a:pPr>
            <a:r>
              <a:rPr lang="en-IN" b="1" dirty="0"/>
              <a:t>SUPPORT VECTOR MACHINE(SVM):</a:t>
            </a:r>
          </a:p>
          <a:p>
            <a:r>
              <a:rPr lang="en-IN" dirty="0"/>
              <a:t>SVM works by finding a hyperplane that best separates the classes. </a:t>
            </a:r>
          </a:p>
          <a:p>
            <a:pPr marL="0" indent="0">
              <a:buNone/>
            </a:pPr>
            <a:r>
              <a:rPr lang="en-IN" b="1" dirty="0"/>
              <a:t>ADVANTAGES:</a:t>
            </a:r>
          </a:p>
          <a:p>
            <a:pPr>
              <a:buFont typeface="Wingdings" panose="05000000000000000000" pitchFamily="2" charset="2"/>
              <a:buChar char="Ø"/>
            </a:pPr>
            <a:r>
              <a:rPr lang="en-IN" dirty="0"/>
              <a:t>Effective </a:t>
            </a:r>
          </a:p>
          <a:p>
            <a:pPr>
              <a:buFont typeface="Wingdings" panose="05000000000000000000" pitchFamily="2" charset="2"/>
              <a:buChar char="Ø"/>
            </a:pPr>
            <a:r>
              <a:rPr lang="en-IN" dirty="0"/>
              <a:t>Robust</a:t>
            </a:r>
          </a:p>
          <a:p>
            <a:pPr>
              <a:buFont typeface="Wingdings" panose="05000000000000000000" pitchFamily="2" charset="2"/>
              <a:buChar char="Ø"/>
            </a:pPr>
            <a:r>
              <a:rPr lang="en-IN" dirty="0"/>
              <a:t>Good for Binary Classification</a:t>
            </a:r>
          </a:p>
        </p:txBody>
      </p:sp>
      <p:sp>
        <p:nvSpPr>
          <p:cNvPr id="4" name="Slide Number Placeholder 3">
            <a:extLst>
              <a:ext uri="{FF2B5EF4-FFF2-40B4-BE49-F238E27FC236}">
                <a16:creationId xmlns:a16="http://schemas.microsoft.com/office/drawing/2014/main" id="{FE7D4E1C-0931-9EFF-3864-57A1A327566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810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DA46-0AC7-EFB8-9478-40E18BFB9DFD}"/>
              </a:ext>
            </a:extLst>
          </p:cNvPr>
          <p:cNvSpPr>
            <a:spLocks noGrp="1"/>
          </p:cNvSpPr>
          <p:nvPr>
            <p:ph type="title"/>
          </p:nvPr>
        </p:nvSpPr>
        <p:spPr>
          <a:xfrm>
            <a:off x="914400" y="593377"/>
            <a:ext cx="10511627" cy="760862"/>
          </a:xfrm>
        </p:spPr>
        <p:txBody>
          <a:bodyPr/>
          <a:lstStyle/>
          <a:p>
            <a:r>
              <a:rPr lang="en-US" dirty="0"/>
              <a:t>ADVANCED MODELS USED</a:t>
            </a:r>
            <a:endParaRPr lang="en-IN" dirty="0"/>
          </a:p>
        </p:txBody>
      </p:sp>
      <p:sp>
        <p:nvSpPr>
          <p:cNvPr id="3" name="Content Placeholder 2">
            <a:extLst>
              <a:ext uri="{FF2B5EF4-FFF2-40B4-BE49-F238E27FC236}">
                <a16:creationId xmlns:a16="http://schemas.microsoft.com/office/drawing/2014/main" id="{39F6C98B-03F0-6E15-340F-DB87A6EFB106}"/>
              </a:ext>
            </a:extLst>
          </p:cNvPr>
          <p:cNvSpPr>
            <a:spLocks noGrp="1"/>
          </p:cNvSpPr>
          <p:nvPr>
            <p:ph sz="quarter" idx="4"/>
          </p:nvPr>
        </p:nvSpPr>
        <p:spPr>
          <a:xfrm>
            <a:off x="914400" y="1666755"/>
            <a:ext cx="10511627" cy="4597870"/>
          </a:xfrm>
        </p:spPr>
        <p:txBody>
          <a:bodyPr>
            <a:normAutofit/>
          </a:bodyPr>
          <a:lstStyle/>
          <a:p>
            <a:pPr marL="0" indent="0">
              <a:buNone/>
            </a:pPr>
            <a:r>
              <a:rPr lang="en-US" sz="2400" b="1" dirty="0"/>
              <a:t>RNN-LSTM </a:t>
            </a:r>
          </a:p>
          <a:p>
            <a:r>
              <a:rPr lang="en-US" dirty="0"/>
              <a:t>RNN is a type of neural network designed to process sequential data, such as time series, text, or audio.</a:t>
            </a:r>
          </a:p>
          <a:p>
            <a:r>
              <a:rPr lang="en-US" dirty="0"/>
              <a:t>LSTM is a special type of RNN designed to overcome the limitations of standard RNNs.</a:t>
            </a:r>
          </a:p>
          <a:p>
            <a:pPr marL="0" indent="0">
              <a:buNone/>
            </a:pPr>
            <a:r>
              <a:rPr lang="en-US" sz="2400" b="1" dirty="0"/>
              <a:t>WHY RNN-LSTM</a:t>
            </a:r>
          </a:p>
          <a:p>
            <a:r>
              <a:rPr lang="en-US" dirty="0"/>
              <a:t>They are excellent at analyzing and predicting patterns in data</a:t>
            </a:r>
            <a:r>
              <a:rPr lang="en-US" b="1" dirty="0"/>
              <a:t>.</a:t>
            </a:r>
          </a:p>
          <a:p>
            <a:r>
              <a:rPr lang="en-US" dirty="0"/>
              <a:t>LSTM is particularly effective in text-based tasks, as it can capture the context and relationships between words over long sentences.</a:t>
            </a:r>
            <a:endParaRPr lang="en-US" b="1" dirty="0"/>
          </a:p>
          <a:p>
            <a:r>
              <a:rPr lang="en-US" dirty="0"/>
              <a:t>LSTM captures subtle details in comments or messages by analyzing context, tone, and word sequence, thereby enhancing detection accuracy.</a:t>
            </a:r>
            <a:endParaRPr lang="en-IN" b="1" dirty="0"/>
          </a:p>
        </p:txBody>
      </p:sp>
      <p:sp>
        <p:nvSpPr>
          <p:cNvPr id="4" name="Slide Number Placeholder 3">
            <a:extLst>
              <a:ext uri="{FF2B5EF4-FFF2-40B4-BE49-F238E27FC236}">
                <a16:creationId xmlns:a16="http://schemas.microsoft.com/office/drawing/2014/main" id="{534489BA-01C3-260A-5880-589D1BCA026A}"/>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52944856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{4FAA36E3-E4B3-41EA-878E-3157D8D9C8DC}tf78438558_win32</Template>
  <TotalTime>970</TotalTime>
  <Words>922</Words>
  <Application>Microsoft Office PowerPoint</Application>
  <PresentationFormat>Widescreen</PresentationFormat>
  <Paragraphs>160</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Sabon Next LT</vt:lpstr>
      <vt:lpstr>Times New Roman</vt:lpstr>
      <vt:lpstr>Wingdings</vt:lpstr>
      <vt:lpstr>Custom</vt:lpstr>
      <vt:lpstr>CYBERBULLYING DETECTION ON SOCIAL NETWORKS USING HYBRID RNN-LSTM MODELS</vt:lpstr>
      <vt:lpstr>INTRODUCTION</vt:lpstr>
      <vt:lpstr>WEB SCRAPING</vt:lpstr>
      <vt:lpstr>DATA LABELLING</vt:lpstr>
      <vt:lpstr>PowerPoint Presentation</vt:lpstr>
      <vt:lpstr>TOKENIZATION</vt:lpstr>
      <vt:lpstr>BASELINE MODELS USED</vt:lpstr>
      <vt:lpstr>Cont’d</vt:lpstr>
      <vt:lpstr>ADVANCED MODELS USED</vt:lpstr>
      <vt:lpstr>HOW RNN-LSTM WoRK</vt:lpstr>
      <vt:lpstr>ESTIMATION</vt:lpstr>
      <vt:lpstr>FLASK FRAMEWORK</vt:lpstr>
      <vt:lpstr>STEPS FOLLOWED</vt:lpstr>
      <vt:lpstr>FINAL WEB APPLICATION</vt:lpstr>
      <vt:lpstr>RESULTS</vt:lpstr>
      <vt:lpstr>PowerPoint Presentation</vt:lpstr>
      <vt:lpstr>FINAL BLOCK DIAGRAM</vt:lpstr>
      <vt:lpstr>CONFUSION MATRIX</vt:lpstr>
      <vt:lpstr>ANALYSIS</vt:lpstr>
      <vt:lpstr>SOFTWARE TOOLS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Chandana Dimmiti</dc:creator>
  <cp:lastModifiedBy>Hari Chandana Dimmiti</cp:lastModifiedBy>
  <cp:revision>16</cp:revision>
  <dcterms:created xsi:type="dcterms:W3CDTF">2024-11-07T15:55:51Z</dcterms:created>
  <dcterms:modified xsi:type="dcterms:W3CDTF">2024-11-26T06:59:28Z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