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57" r:id="rId2"/>
    <p:sldId id="358" r:id="rId3"/>
    <p:sldId id="388" r:id="rId4"/>
    <p:sldId id="326" r:id="rId5"/>
    <p:sldId id="413" r:id="rId6"/>
    <p:sldId id="418" r:id="rId7"/>
    <p:sldId id="419" r:id="rId8"/>
    <p:sldId id="403" r:id="rId9"/>
    <p:sldId id="402" r:id="rId10"/>
    <p:sldId id="404" r:id="rId11"/>
    <p:sldId id="405" r:id="rId12"/>
    <p:sldId id="414" r:id="rId13"/>
    <p:sldId id="415" r:id="rId14"/>
    <p:sldId id="420" r:id="rId15"/>
    <p:sldId id="422" r:id="rId16"/>
    <p:sldId id="421" r:id="rId17"/>
    <p:sldId id="416" r:id="rId18"/>
    <p:sldId id="417" r:id="rId19"/>
    <p:sldId id="423" r:id="rId20"/>
    <p:sldId id="34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73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3BFC1-CB42-476F-A2F7-819840C71367}" type="datetimeFigureOut">
              <a:rPr lang="en-US" smtClean="0"/>
              <a:t>13-Aug-20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BB1B1-1637-4064-8921-AC725E4B0D4E}" type="slidenum">
              <a:rPr lang="en-US" smtClean="0"/>
              <a:t>‹#›</a:t>
            </a:fld>
            <a:endParaRPr lang="en-US"/>
          </a:p>
        </p:txBody>
      </p:sp>
    </p:spTree>
    <p:extLst>
      <p:ext uri="{BB962C8B-B14F-4D97-AF65-F5344CB8AC3E}">
        <p14:creationId xmlns:p14="http://schemas.microsoft.com/office/powerpoint/2010/main" val="715784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3</a:t>
            </a:fld>
            <a:endParaRPr lang="en-US"/>
          </a:p>
        </p:txBody>
      </p:sp>
    </p:spTree>
    <p:extLst>
      <p:ext uri="{BB962C8B-B14F-4D97-AF65-F5344CB8AC3E}">
        <p14:creationId xmlns:p14="http://schemas.microsoft.com/office/powerpoint/2010/main" val="2401099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12</a:t>
            </a:fld>
            <a:endParaRPr lang="en-US"/>
          </a:p>
        </p:txBody>
      </p:sp>
    </p:spTree>
    <p:extLst>
      <p:ext uri="{BB962C8B-B14F-4D97-AF65-F5344CB8AC3E}">
        <p14:creationId xmlns:p14="http://schemas.microsoft.com/office/powerpoint/2010/main" val="1685231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13</a:t>
            </a:fld>
            <a:endParaRPr lang="en-US"/>
          </a:p>
        </p:txBody>
      </p:sp>
    </p:spTree>
    <p:extLst>
      <p:ext uri="{BB962C8B-B14F-4D97-AF65-F5344CB8AC3E}">
        <p14:creationId xmlns:p14="http://schemas.microsoft.com/office/powerpoint/2010/main" val="1168745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14</a:t>
            </a:fld>
            <a:endParaRPr lang="en-US"/>
          </a:p>
        </p:txBody>
      </p:sp>
    </p:spTree>
    <p:extLst>
      <p:ext uri="{BB962C8B-B14F-4D97-AF65-F5344CB8AC3E}">
        <p14:creationId xmlns:p14="http://schemas.microsoft.com/office/powerpoint/2010/main" val="2862522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15</a:t>
            </a:fld>
            <a:endParaRPr lang="en-US"/>
          </a:p>
        </p:txBody>
      </p:sp>
    </p:spTree>
    <p:extLst>
      <p:ext uri="{BB962C8B-B14F-4D97-AF65-F5344CB8AC3E}">
        <p14:creationId xmlns:p14="http://schemas.microsoft.com/office/powerpoint/2010/main" val="1605341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16</a:t>
            </a:fld>
            <a:endParaRPr lang="en-US"/>
          </a:p>
        </p:txBody>
      </p:sp>
    </p:spTree>
    <p:extLst>
      <p:ext uri="{BB962C8B-B14F-4D97-AF65-F5344CB8AC3E}">
        <p14:creationId xmlns:p14="http://schemas.microsoft.com/office/powerpoint/2010/main" val="3951289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17</a:t>
            </a:fld>
            <a:endParaRPr lang="en-US"/>
          </a:p>
        </p:txBody>
      </p:sp>
    </p:spTree>
    <p:extLst>
      <p:ext uri="{BB962C8B-B14F-4D97-AF65-F5344CB8AC3E}">
        <p14:creationId xmlns:p14="http://schemas.microsoft.com/office/powerpoint/2010/main" val="12083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18</a:t>
            </a:fld>
            <a:endParaRPr lang="en-US"/>
          </a:p>
        </p:txBody>
      </p:sp>
    </p:spTree>
    <p:extLst>
      <p:ext uri="{BB962C8B-B14F-4D97-AF65-F5344CB8AC3E}">
        <p14:creationId xmlns:p14="http://schemas.microsoft.com/office/powerpoint/2010/main" val="1083658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19</a:t>
            </a:fld>
            <a:endParaRPr lang="en-US"/>
          </a:p>
        </p:txBody>
      </p:sp>
    </p:spTree>
    <p:extLst>
      <p:ext uri="{BB962C8B-B14F-4D97-AF65-F5344CB8AC3E}">
        <p14:creationId xmlns:p14="http://schemas.microsoft.com/office/powerpoint/2010/main" val="3223674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just">
              <a:buFont typeface="Arial" panose="020B0604020202020204" pitchFamily="34" charset="0"/>
              <a:buChar char="•"/>
            </a:pPr>
            <a:r>
              <a:rPr lang="en-US" sz="1200" dirty="0"/>
              <a:t>Blockchain technology has come a long way since the initial vision published by Satoshi Nakamoto in the Bitcoin white paper in 2008.</a:t>
            </a:r>
          </a:p>
          <a:p>
            <a:pPr marL="342900" indent="-342900" algn="just">
              <a:buFont typeface="Arial" panose="020B0604020202020204" pitchFamily="34" charset="0"/>
              <a:buChar char="•"/>
            </a:pPr>
            <a:r>
              <a:rPr lang="en-US" sz="1200" dirty="0"/>
              <a:t>The author, Satoshi Nakamoto wanted to create a peer-to-peer electronic cash system that did not need a network of banks to operate.</a:t>
            </a:r>
          </a:p>
          <a:p>
            <a:pPr marL="342900" indent="-342900" algn="just">
              <a:buFont typeface="Arial" panose="020B0604020202020204" pitchFamily="34" charset="0"/>
              <a:buChar char="•"/>
            </a:pPr>
            <a:r>
              <a:rPr lang="en-US" sz="1200" dirty="0"/>
              <a:t>Satoshi described “blocks” and “chains” as a way of organizing and securing records, such that once entries had been made into a shared database, they could be proved mathematically correct and to have remained unchanged.</a:t>
            </a:r>
          </a:p>
          <a:p>
            <a:pPr marL="342900" indent="-342900" algn="just">
              <a:buFont typeface="Arial" panose="020B0604020202020204" pitchFamily="34" charset="0"/>
              <a:buChar char="•"/>
            </a:pPr>
            <a:r>
              <a:rPr lang="en-US" sz="1200" kern="0" dirty="0">
                <a:solidFill>
                  <a:schemeClr val="tx1"/>
                </a:solidFill>
              </a:rPr>
              <a:t>Blockchain </a:t>
            </a:r>
            <a:r>
              <a:rPr lang="en-US" sz="1200" dirty="0"/>
              <a:t>software becomes the trusted record-keeping systems, and the rules programed into the software become the intermediaries.</a:t>
            </a:r>
          </a:p>
          <a:p>
            <a:pPr marL="342900" indent="-342900" algn="just">
              <a:buFont typeface="Arial" panose="020B0604020202020204" pitchFamily="34" charset="0"/>
              <a:buChar char="•"/>
            </a:pPr>
            <a:r>
              <a:rPr lang="en-US" sz="1200" dirty="0"/>
              <a:t>It is important to note that blockchains can be used for more than just recording the transfer of value between two parties. </a:t>
            </a:r>
          </a:p>
          <a:p>
            <a:pPr marL="342900" indent="-342900" algn="just">
              <a:buFont typeface="Arial" panose="020B0604020202020204" pitchFamily="34" charset="0"/>
              <a:buChar char="•"/>
            </a:pPr>
            <a:r>
              <a:rPr lang="en-US" sz="1200" dirty="0"/>
              <a:t>The primary benefits of cryptographic identity, historical and chronological provenance, and the transparency of the networks complete history work exceptionally well for many industries that require two parties to trust each other.</a:t>
            </a:r>
          </a:p>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4</a:t>
            </a:fld>
            <a:endParaRPr lang="en-US"/>
          </a:p>
        </p:txBody>
      </p:sp>
    </p:spTree>
    <p:extLst>
      <p:ext uri="{BB962C8B-B14F-4D97-AF65-F5344CB8AC3E}">
        <p14:creationId xmlns:p14="http://schemas.microsoft.com/office/powerpoint/2010/main" val="908407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just">
              <a:buFont typeface="Arial" panose="020B0604020202020204" pitchFamily="34" charset="0"/>
              <a:buChar char="•"/>
            </a:pPr>
            <a:r>
              <a:rPr lang="en-US" sz="1200" dirty="0"/>
              <a:t>Blockchain technology has come a long way since the initial vision published by Satoshi Nakamoto in the Bitcoin white paper in 2008.</a:t>
            </a:r>
          </a:p>
          <a:p>
            <a:pPr marL="342900" indent="-342900" algn="just">
              <a:buFont typeface="Arial" panose="020B0604020202020204" pitchFamily="34" charset="0"/>
              <a:buChar char="•"/>
            </a:pPr>
            <a:r>
              <a:rPr lang="en-US" sz="1200" dirty="0"/>
              <a:t>The author, Satoshi Nakamoto wanted to create a peer-to-peer electronic cash system that did not need a network of banks to operate.</a:t>
            </a:r>
          </a:p>
          <a:p>
            <a:pPr marL="342900" indent="-342900" algn="just">
              <a:buFont typeface="Arial" panose="020B0604020202020204" pitchFamily="34" charset="0"/>
              <a:buChar char="•"/>
            </a:pPr>
            <a:r>
              <a:rPr lang="en-US" sz="1200" dirty="0"/>
              <a:t>Satoshi described “blocks” and “chains” as a way of organizing and securing records, such that once entries had been made into a shared database, they could be proved mathematically correct and to have remained unchanged.</a:t>
            </a:r>
          </a:p>
          <a:p>
            <a:pPr marL="342900" indent="-342900" algn="just">
              <a:buFont typeface="Arial" panose="020B0604020202020204" pitchFamily="34" charset="0"/>
              <a:buChar char="•"/>
            </a:pPr>
            <a:r>
              <a:rPr lang="en-US" sz="1200" kern="0" dirty="0">
                <a:solidFill>
                  <a:schemeClr val="tx1"/>
                </a:solidFill>
              </a:rPr>
              <a:t>Blockchain </a:t>
            </a:r>
            <a:r>
              <a:rPr lang="en-US" sz="1200" dirty="0"/>
              <a:t>software becomes the trusted record-keeping systems, and the rules programed into the software become the intermediaries.</a:t>
            </a:r>
          </a:p>
          <a:p>
            <a:pPr marL="342900" indent="-342900" algn="just">
              <a:buFont typeface="Arial" panose="020B0604020202020204" pitchFamily="34" charset="0"/>
              <a:buChar char="•"/>
            </a:pPr>
            <a:r>
              <a:rPr lang="en-US" sz="1200" dirty="0"/>
              <a:t>It is important to note that blockchains can be used for more than just recording the transfer of value between two parties. </a:t>
            </a:r>
          </a:p>
          <a:p>
            <a:pPr marL="342900" indent="-342900" algn="just">
              <a:buFont typeface="Arial" panose="020B0604020202020204" pitchFamily="34" charset="0"/>
              <a:buChar char="•"/>
            </a:pPr>
            <a:r>
              <a:rPr lang="en-US" sz="1200" dirty="0"/>
              <a:t>The primary benefits of cryptographic identity, historical and chronological provenance, and the transparency of the networks complete history work exceptionally well for many industries that require two parties to trust each other.</a:t>
            </a:r>
          </a:p>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5</a:t>
            </a:fld>
            <a:endParaRPr lang="en-US"/>
          </a:p>
        </p:txBody>
      </p:sp>
    </p:spTree>
    <p:extLst>
      <p:ext uri="{BB962C8B-B14F-4D97-AF65-F5344CB8AC3E}">
        <p14:creationId xmlns:p14="http://schemas.microsoft.com/office/powerpoint/2010/main" val="4271858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6</a:t>
            </a:fld>
            <a:endParaRPr lang="en-US"/>
          </a:p>
        </p:txBody>
      </p:sp>
    </p:spTree>
    <p:extLst>
      <p:ext uri="{BB962C8B-B14F-4D97-AF65-F5344CB8AC3E}">
        <p14:creationId xmlns:p14="http://schemas.microsoft.com/office/powerpoint/2010/main" val="1616259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7</a:t>
            </a:fld>
            <a:endParaRPr lang="en-US"/>
          </a:p>
        </p:txBody>
      </p:sp>
    </p:spTree>
    <p:extLst>
      <p:ext uri="{BB962C8B-B14F-4D97-AF65-F5344CB8AC3E}">
        <p14:creationId xmlns:p14="http://schemas.microsoft.com/office/powerpoint/2010/main" val="1587963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8</a:t>
            </a:fld>
            <a:endParaRPr lang="en-US"/>
          </a:p>
        </p:txBody>
      </p:sp>
    </p:spTree>
    <p:extLst>
      <p:ext uri="{BB962C8B-B14F-4D97-AF65-F5344CB8AC3E}">
        <p14:creationId xmlns:p14="http://schemas.microsoft.com/office/powerpoint/2010/main" val="3080786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9</a:t>
            </a:fld>
            <a:endParaRPr lang="en-US"/>
          </a:p>
        </p:txBody>
      </p:sp>
    </p:spTree>
    <p:extLst>
      <p:ext uri="{BB962C8B-B14F-4D97-AF65-F5344CB8AC3E}">
        <p14:creationId xmlns:p14="http://schemas.microsoft.com/office/powerpoint/2010/main" val="2368086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10</a:t>
            </a:fld>
            <a:endParaRPr lang="en-US"/>
          </a:p>
        </p:txBody>
      </p:sp>
    </p:spTree>
    <p:extLst>
      <p:ext uri="{BB962C8B-B14F-4D97-AF65-F5344CB8AC3E}">
        <p14:creationId xmlns:p14="http://schemas.microsoft.com/office/powerpoint/2010/main" val="506274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11</a:t>
            </a:fld>
            <a:endParaRPr lang="en-US"/>
          </a:p>
        </p:txBody>
      </p:sp>
    </p:spTree>
    <p:extLst>
      <p:ext uri="{BB962C8B-B14F-4D97-AF65-F5344CB8AC3E}">
        <p14:creationId xmlns:p14="http://schemas.microsoft.com/office/powerpoint/2010/main" val="283697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13-08-2020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13-08-2020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13-08-2020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13-08-2020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13-08-2020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13-08-2020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13-08-2020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13-08-2020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13-08-2020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13-08-2020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13-08-2020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13-08-2020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nodes.com/" TargetMode="External"/><Relationship Id="rId4" Type="http://schemas.openxmlformats.org/officeDocument/2006/relationships/hyperlink" Target="https://bitcoin.org/en/full-nod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3634023" y="1663271"/>
            <a:ext cx="7497214" cy="646331"/>
          </a:xfrm>
          <a:prstGeom prst="rect">
            <a:avLst/>
          </a:prstGeom>
        </p:spPr>
        <p:txBody>
          <a:bodyPr wrap="square">
            <a:spAutoFit/>
          </a:bodyPr>
          <a:lstStyle/>
          <a:p>
            <a:r>
              <a:rPr lang="en-US" sz="3600" b="1" dirty="0">
                <a:solidFill>
                  <a:schemeClr val="accent2">
                    <a:lumMod val="75000"/>
                  </a:schemeClr>
                </a:solidFill>
              </a:rPr>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3634023" y="2816959"/>
            <a:ext cx="7497214" cy="1200329"/>
          </a:xfrm>
          <a:prstGeom prst="rect">
            <a:avLst/>
          </a:prstGeom>
        </p:spPr>
        <p:txBody>
          <a:bodyPr wrap="square">
            <a:spAutoFit/>
          </a:bodyPr>
          <a:lstStyle/>
          <a:p>
            <a:r>
              <a:rPr lang="en-US" sz="3600" b="1" dirty="0">
                <a:solidFill>
                  <a:schemeClr val="accent1">
                    <a:lumMod val="75000"/>
                  </a:schemeClr>
                </a:solidFill>
              </a:rPr>
              <a:t>Basic Concepts and </a:t>
            </a:r>
          </a:p>
          <a:p>
            <a:r>
              <a:rPr lang="en-US" sz="3600" b="1" dirty="0">
                <a:solidFill>
                  <a:schemeClr val="accent1">
                    <a:lumMod val="75000"/>
                  </a:schemeClr>
                </a:solidFill>
              </a:rPr>
              <a:t>Definitions</a:t>
            </a:r>
          </a:p>
        </p:txBody>
      </p:sp>
      <p:sp>
        <p:nvSpPr>
          <p:cNvPr id="14" name="Rectangle 13">
            <a:extLst>
              <a:ext uri="{FF2B5EF4-FFF2-40B4-BE49-F238E27FC236}">
                <a16:creationId xmlns:a16="http://schemas.microsoft.com/office/drawing/2014/main" id="{585D8B7B-5B60-4808-A096-FB24198F96E9}"/>
              </a:ext>
            </a:extLst>
          </p:cNvPr>
          <p:cNvSpPr/>
          <p:nvPr/>
        </p:nvSpPr>
        <p:spPr>
          <a:xfrm>
            <a:off x="3634023" y="4390507"/>
            <a:ext cx="7497214" cy="461665"/>
          </a:xfrm>
          <a:prstGeom prst="rect">
            <a:avLst/>
          </a:prstGeom>
        </p:spPr>
        <p:txBody>
          <a:bodyPr wrap="square">
            <a:spAutoFit/>
          </a:bodyPr>
          <a:lstStyle/>
          <a:p>
            <a:r>
              <a:rPr lang="en-US" sz="2400" b="1" dirty="0"/>
              <a:t>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3634023" y="4788112"/>
            <a:ext cx="6274011" cy="461665"/>
          </a:xfrm>
          <a:prstGeom prst="rect">
            <a:avLst/>
          </a:prstGeom>
        </p:spPr>
        <p:txBody>
          <a:bodyPr wrap="square">
            <a:spAutoFit/>
          </a:bodyPr>
          <a:lstStyle/>
          <a:p>
            <a:r>
              <a:rPr lang="en-US" sz="2400" dirty="0"/>
              <a:t>Department of Computer Science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3634023" y="4159041"/>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7291" y="1493752"/>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Miner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D6A4CEB3-AAD3-4092-AD04-3C2C58284E36}"/>
              </a:ext>
            </a:extLst>
          </p:cNvPr>
          <p:cNvSpPr/>
          <p:nvPr/>
        </p:nvSpPr>
        <p:spPr>
          <a:xfrm>
            <a:off x="371879" y="2690336"/>
            <a:ext cx="7518445" cy="2554545"/>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212121"/>
                </a:solidFill>
                <a:latin typeface="Arial" panose="020B0604020202020204" pitchFamily="34" charset="0"/>
                <a:ea typeface="Times New Roman" panose="02020603050405020304" pitchFamily="18" charset="0"/>
              </a:rPr>
              <a:t>Miner is a computer that helps in creating blocks for a Blockchain network.</a:t>
            </a:r>
          </a:p>
          <a:p>
            <a:endParaRPr lang="en-US" sz="2000" dirty="0">
              <a:solidFill>
                <a:srgbClr val="212121"/>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sz="2000" dirty="0">
                <a:solidFill>
                  <a:srgbClr val="212121"/>
                </a:solidFill>
                <a:latin typeface="Arial" panose="020B0604020202020204" pitchFamily="34" charset="0"/>
                <a:ea typeface="Times New Roman" panose="02020603050405020304" pitchFamily="18" charset="0"/>
              </a:rPr>
              <a:t>Mining was done by a full node with full node software, such as Bitcoin.</a:t>
            </a:r>
          </a:p>
          <a:p>
            <a:endParaRPr lang="en-US" sz="2000" dirty="0">
              <a:solidFill>
                <a:srgbClr val="212121"/>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sz="2000" dirty="0">
                <a:solidFill>
                  <a:srgbClr val="212121"/>
                </a:solidFill>
                <a:latin typeface="Arial" panose="020B0604020202020204" pitchFamily="34" charset="0"/>
                <a:ea typeface="Times New Roman" panose="02020603050405020304" pitchFamily="18" charset="0"/>
              </a:rPr>
              <a:t>The mining process takes a lot of CPU power, so developers changed it to use GPU. </a:t>
            </a:r>
            <a:endParaRPr lang="en-US" sz="2000" dirty="0"/>
          </a:p>
        </p:txBody>
      </p:sp>
    </p:spTree>
    <p:extLst>
      <p:ext uri="{BB962C8B-B14F-4D97-AF65-F5344CB8AC3E}">
        <p14:creationId xmlns:p14="http://schemas.microsoft.com/office/powerpoint/2010/main" val="152621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1000"/>
                                        <p:tgtEl>
                                          <p:spTgt spid="2">
                                            <p:txEl>
                                              <p:pRg st="4" end="4"/>
                                            </p:txEl>
                                          </p:spTgt>
                                        </p:tgtEl>
                                      </p:cBhvr>
                                    </p:animEffect>
                                    <p:anim calcmode="lin" valueType="num">
                                      <p:cBhvr>
                                        <p:cTn id="1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Miner Node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2050" name="Picture 2" descr="Blockchain Basic - Node">
            <a:extLst>
              <a:ext uri="{FF2B5EF4-FFF2-40B4-BE49-F238E27FC236}">
                <a16:creationId xmlns:a16="http://schemas.microsoft.com/office/drawing/2014/main" id="{ADBDEEBB-ACBF-48F9-96D5-14DC513055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902" y="1798822"/>
            <a:ext cx="7670123" cy="5132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43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Other Kind of Nodes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Rectangle 10">
            <a:extLst>
              <a:ext uri="{FF2B5EF4-FFF2-40B4-BE49-F238E27FC236}">
                <a16:creationId xmlns:a16="http://schemas.microsoft.com/office/drawing/2014/main" id="{D481EC12-3D91-479B-977D-367B0BA873B8}"/>
              </a:ext>
            </a:extLst>
          </p:cNvPr>
          <p:cNvSpPr/>
          <p:nvPr/>
        </p:nvSpPr>
        <p:spPr>
          <a:xfrm>
            <a:off x="371880" y="1868853"/>
            <a:ext cx="7518445" cy="3046988"/>
          </a:xfrm>
          <a:prstGeom prst="rect">
            <a:avLst/>
          </a:prstGeom>
        </p:spPr>
        <p:txBody>
          <a:bodyPr wrap="square">
            <a:spAutoFit/>
          </a:bodyPr>
          <a:lstStyle/>
          <a:p>
            <a:r>
              <a:rPr lang="en-US" sz="2400" dirty="0">
                <a:solidFill>
                  <a:srgbClr val="212121"/>
                </a:solidFill>
                <a:latin typeface="Arial" panose="020B0604020202020204" pitchFamily="34" charset="0"/>
                <a:ea typeface="Times New Roman" panose="02020603050405020304" pitchFamily="18" charset="0"/>
              </a:rPr>
              <a:t>Other Kind of Nodes are</a:t>
            </a:r>
          </a:p>
          <a:p>
            <a:endParaRPr lang="en-US" sz="2400" dirty="0">
              <a:solidFill>
                <a:srgbClr val="212121"/>
              </a:solidFill>
              <a:latin typeface="Arial" panose="020B0604020202020204" pitchFamily="34" charset="0"/>
              <a:ea typeface="Times New Roman" panose="02020603050405020304" pitchFamily="18" charset="0"/>
            </a:endParaRPr>
          </a:p>
          <a:p>
            <a:pPr marL="1200150" lvl="2" indent="-285750">
              <a:buFont typeface="Arial" panose="020B0604020202020204" pitchFamily="34" charset="0"/>
              <a:buChar char="•"/>
            </a:pPr>
            <a:r>
              <a:rPr lang="en-US" sz="2400" dirty="0"/>
              <a:t>Public  Blockchain Nodes</a:t>
            </a:r>
          </a:p>
          <a:p>
            <a:pPr marL="1200150" lvl="2" indent="-285750">
              <a:buFont typeface="Arial" panose="020B0604020202020204" pitchFamily="34" charset="0"/>
              <a:buChar char="•"/>
            </a:pPr>
            <a:r>
              <a:rPr lang="en-US" sz="2400" dirty="0"/>
              <a:t>Permissioned blockchain nodes</a:t>
            </a:r>
          </a:p>
          <a:p>
            <a:pPr marL="1200150" lvl="2" indent="-285750">
              <a:buFont typeface="Arial" panose="020B0604020202020204" pitchFamily="34" charset="0"/>
              <a:buChar char="•"/>
            </a:pPr>
            <a:r>
              <a:rPr lang="en-US" sz="2400" dirty="0"/>
              <a:t>Nodes on a Corda Network</a:t>
            </a:r>
          </a:p>
          <a:p>
            <a:pPr marL="1200150" lvl="2" indent="-285750">
              <a:buFont typeface="Arial" panose="020B0604020202020204" pitchFamily="34" charset="0"/>
              <a:buChar char="•"/>
            </a:pPr>
            <a:r>
              <a:rPr lang="en-US" sz="2400" dirty="0"/>
              <a:t>Nodes on Hyperledger Fabric Network</a:t>
            </a:r>
          </a:p>
          <a:p>
            <a:pPr marL="1200150" lvl="2" indent="-285750">
              <a:buFont typeface="Arial" panose="020B0604020202020204" pitchFamily="34" charset="0"/>
              <a:buChar char="•"/>
            </a:pPr>
            <a:r>
              <a:rPr lang="en-US" sz="2400" dirty="0"/>
              <a:t>Federated Blockchain Nodes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37905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1000"/>
                                        <p:tgtEl>
                                          <p:spTgt spid="11">
                                            <p:txEl>
                                              <p:pRg st="2" end="2"/>
                                            </p:txEl>
                                          </p:spTgt>
                                        </p:tgtEl>
                                      </p:cBhvr>
                                    </p:animEffect>
                                    <p:anim calcmode="lin" valueType="num">
                                      <p:cBhvr>
                                        <p:cTn id="13"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1000"/>
                                        <p:tgtEl>
                                          <p:spTgt spid="11">
                                            <p:txEl>
                                              <p:pRg st="3" end="3"/>
                                            </p:txEl>
                                          </p:spTgt>
                                        </p:tgtEl>
                                      </p:cBhvr>
                                    </p:animEffect>
                                    <p:anim calcmode="lin" valueType="num">
                                      <p:cBhvr>
                                        <p:cTn id="18"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1">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fade">
                                      <p:cBhvr>
                                        <p:cTn id="22" dur="1000"/>
                                        <p:tgtEl>
                                          <p:spTgt spid="11">
                                            <p:txEl>
                                              <p:pRg st="4" end="4"/>
                                            </p:txEl>
                                          </p:spTgt>
                                        </p:tgtEl>
                                      </p:cBhvr>
                                    </p:animEffect>
                                    <p:anim calcmode="lin" valueType="num">
                                      <p:cBhvr>
                                        <p:cTn id="23"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1">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animEffect transition="in" filter="fade">
                                      <p:cBhvr>
                                        <p:cTn id="27" dur="1000"/>
                                        <p:tgtEl>
                                          <p:spTgt spid="11">
                                            <p:txEl>
                                              <p:pRg st="5" end="5"/>
                                            </p:txEl>
                                          </p:spTgt>
                                        </p:tgtEl>
                                      </p:cBhvr>
                                    </p:animEffect>
                                    <p:anim calcmode="lin" valueType="num">
                                      <p:cBhvr>
                                        <p:cTn id="28"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11">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xEl>
                                              <p:pRg st="6" end="6"/>
                                            </p:txEl>
                                          </p:spTgt>
                                        </p:tgtEl>
                                        <p:attrNameLst>
                                          <p:attrName>style.visibility</p:attrName>
                                        </p:attrNameLst>
                                      </p:cBhvr>
                                      <p:to>
                                        <p:strVal val="visible"/>
                                      </p:to>
                                    </p:set>
                                    <p:animEffect transition="in" filter="fade">
                                      <p:cBhvr>
                                        <p:cTn id="32" dur="1000"/>
                                        <p:tgtEl>
                                          <p:spTgt spid="11">
                                            <p:txEl>
                                              <p:pRg st="6" end="6"/>
                                            </p:txEl>
                                          </p:spTgt>
                                        </p:tgtEl>
                                      </p:cBhvr>
                                    </p:animEffect>
                                    <p:anim calcmode="lin" valueType="num">
                                      <p:cBhvr>
                                        <p:cTn id="33"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Public  Blockchain Nodes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4" name="Rectangle 3">
            <a:extLst>
              <a:ext uri="{FF2B5EF4-FFF2-40B4-BE49-F238E27FC236}">
                <a16:creationId xmlns:a16="http://schemas.microsoft.com/office/drawing/2014/main" id="{0BD61453-A2E8-4A8B-8076-8E0F2F78FDDF}"/>
              </a:ext>
            </a:extLst>
          </p:cNvPr>
          <p:cNvSpPr/>
          <p:nvPr/>
        </p:nvSpPr>
        <p:spPr>
          <a:xfrm>
            <a:off x="314494" y="1579104"/>
            <a:ext cx="8367291" cy="3785652"/>
          </a:xfrm>
          <a:prstGeom prst="rect">
            <a:avLst/>
          </a:prstGeom>
        </p:spPr>
        <p:txBody>
          <a:bodyPr wrap="none">
            <a:spAutoFit/>
          </a:bodyPr>
          <a:lstStyle/>
          <a:p>
            <a:pPr lvl="2"/>
            <a:endParaRPr lang="en-US" sz="2400" dirty="0"/>
          </a:p>
          <a:p>
            <a:pPr marL="1257300" lvl="2" indent="-342900">
              <a:buFont typeface="Arial" panose="020B0604020202020204" pitchFamily="34" charset="0"/>
              <a:buChar char="•"/>
            </a:pPr>
            <a:r>
              <a:rPr lang="en-US" sz="2400" dirty="0"/>
              <a:t>It is open for anyone in the world</a:t>
            </a:r>
          </a:p>
          <a:p>
            <a:pPr marL="1257300" lvl="2" indent="-342900">
              <a:buFont typeface="Arial" panose="020B0604020202020204" pitchFamily="34" charset="0"/>
              <a:buChar char="•"/>
            </a:pPr>
            <a:endParaRPr lang="en-US" sz="2400" dirty="0"/>
          </a:p>
          <a:p>
            <a:pPr marL="1257300" lvl="2" indent="-342900">
              <a:buFont typeface="Arial" panose="020B0604020202020204" pitchFamily="34" charset="0"/>
              <a:buChar char="•"/>
            </a:pPr>
            <a:r>
              <a:rPr lang="en-US" sz="2400" dirty="0"/>
              <a:t>Any node can be full node, light weight node and miner</a:t>
            </a:r>
          </a:p>
          <a:p>
            <a:pPr marL="1257300" lvl="2" indent="-342900">
              <a:buFont typeface="Arial" panose="020B0604020202020204" pitchFamily="34" charset="0"/>
              <a:buChar char="•"/>
            </a:pPr>
            <a:endParaRPr lang="en-US" sz="2400" dirty="0"/>
          </a:p>
          <a:p>
            <a:pPr marL="1257300" lvl="2" indent="-342900">
              <a:buFont typeface="Arial" panose="020B0604020202020204" pitchFamily="34" charset="0"/>
              <a:buChar char="•"/>
            </a:pPr>
            <a:r>
              <a:rPr lang="en-US" sz="2400" dirty="0"/>
              <a:t>No gating mechanism</a:t>
            </a:r>
          </a:p>
          <a:p>
            <a:pPr marL="1257300" lvl="2" indent="-342900">
              <a:buFont typeface="Arial" panose="020B0604020202020204" pitchFamily="34" charset="0"/>
              <a:buChar char="•"/>
            </a:pPr>
            <a:endParaRPr lang="en-US" sz="2400" dirty="0"/>
          </a:p>
          <a:p>
            <a:pPr marL="1257300" lvl="2" indent="-342900">
              <a:buFont typeface="Arial" panose="020B0604020202020204" pitchFamily="34" charset="0"/>
              <a:buChar char="•"/>
            </a:pPr>
            <a:r>
              <a:rPr lang="en-US" sz="2400" dirty="0"/>
              <a:t>No need of permission</a:t>
            </a:r>
          </a:p>
          <a:p>
            <a:pPr marL="1257300" lvl="2" indent="-342900">
              <a:buFont typeface="Arial" panose="020B0604020202020204" pitchFamily="34" charset="0"/>
              <a:buChar char="•"/>
            </a:pPr>
            <a:endParaRPr lang="en-US" sz="2400" dirty="0"/>
          </a:p>
          <a:p>
            <a:pPr marL="1257300" lvl="2" indent="-342900">
              <a:buFont typeface="Arial" panose="020B0604020202020204" pitchFamily="34" charset="0"/>
              <a:buChar char="•"/>
            </a:pPr>
            <a:r>
              <a:rPr lang="en-US" sz="2400" dirty="0"/>
              <a:t>No </a:t>
            </a:r>
            <a:r>
              <a:rPr lang="en-US" sz="2400" dirty="0" err="1"/>
              <a:t>licencing</a:t>
            </a:r>
            <a:r>
              <a:rPr lang="en-US" sz="2400" dirty="0"/>
              <a:t> fees</a:t>
            </a:r>
          </a:p>
        </p:txBody>
      </p:sp>
    </p:spTree>
    <p:extLst>
      <p:ext uri="{BB962C8B-B14F-4D97-AF65-F5344CB8AC3E}">
        <p14:creationId xmlns:p14="http://schemas.microsoft.com/office/powerpoint/2010/main" val="16000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1000"/>
                                        <p:tgtEl>
                                          <p:spTgt spid="4">
                                            <p:txEl>
                                              <p:pRg st="3" end="3"/>
                                            </p:txEl>
                                          </p:spTgt>
                                        </p:tgtEl>
                                      </p:cBhvr>
                                    </p:animEffect>
                                    <p:anim calcmode="lin" valueType="num">
                                      <p:cBhvr>
                                        <p:cTn id="1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1000"/>
                                        <p:tgtEl>
                                          <p:spTgt spid="4">
                                            <p:txEl>
                                              <p:pRg st="5" end="5"/>
                                            </p:txEl>
                                          </p:spTgt>
                                        </p:tgtEl>
                                      </p:cBhvr>
                                    </p:animEffect>
                                    <p:anim calcmode="lin" valueType="num">
                                      <p:cBhvr>
                                        <p:cTn id="1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1000"/>
                                        <p:tgtEl>
                                          <p:spTgt spid="4">
                                            <p:txEl>
                                              <p:pRg st="7" end="7"/>
                                            </p:txEl>
                                          </p:spTgt>
                                        </p:tgtEl>
                                      </p:cBhvr>
                                    </p:animEffect>
                                    <p:anim calcmode="lin" valueType="num">
                                      <p:cBhvr>
                                        <p:cTn id="2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1000"/>
                                        <p:tgtEl>
                                          <p:spTgt spid="4">
                                            <p:txEl>
                                              <p:pRg st="9" end="9"/>
                                            </p:txEl>
                                          </p:spTgt>
                                        </p:tgtEl>
                                      </p:cBhvr>
                                    </p:animEffect>
                                    <p:anim calcmode="lin" valueType="num">
                                      <p:cBhvr>
                                        <p:cTn id="28"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Permissioned blockchain nodes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D12168AE-B8A1-46F6-825E-8E2667FEBF32}"/>
              </a:ext>
            </a:extLst>
          </p:cNvPr>
          <p:cNvSpPr/>
          <p:nvPr/>
        </p:nvSpPr>
        <p:spPr>
          <a:xfrm>
            <a:off x="251395" y="1638020"/>
            <a:ext cx="5430397" cy="2308324"/>
          </a:xfrm>
          <a:prstGeom prst="rect">
            <a:avLst/>
          </a:prstGeom>
        </p:spPr>
        <p:txBody>
          <a:bodyPr wrap="none">
            <a:spAutoFit/>
          </a:bodyPr>
          <a:lstStyle/>
          <a:p>
            <a:pPr lvl="2"/>
            <a:endParaRPr lang="en-US" sz="2400" dirty="0"/>
          </a:p>
          <a:p>
            <a:pPr marL="1257300" lvl="2" indent="-342900">
              <a:buFont typeface="Arial" panose="020B0604020202020204" pitchFamily="34" charset="0"/>
              <a:buChar char="•"/>
            </a:pPr>
            <a:r>
              <a:rPr lang="en-US" sz="2400" dirty="0"/>
              <a:t>Know entities</a:t>
            </a:r>
          </a:p>
          <a:p>
            <a:pPr marL="1257300" lvl="2" indent="-342900">
              <a:buFont typeface="Arial" panose="020B0604020202020204" pitchFamily="34" charset="0"/>
              <a:buChar char="•"/>
            </a:pPr>
            <a:endParaRPr lang="en-US" sz="2400" dirty="0"/>
          </a:p>
          <a:p>
            <a:pPr marL="1257300" lvl="2" indent="-342900">
              <a:buFont typeface="Arial" panose="020B0604020202020204" pitchFamily="34" charset="0"/>
              <a:buChar char="•"/>
            </a:pPr>
            <a:r>
              <a:rPr lang="en-US" sz="2400" dirty="0"/>
              <a:t>No native cryptocurrency</a:t>
            </a:r>
          </a:p>
          <a:p>
            <a:pPr marL="1257300" lvl="2" indent="-342900">
              <a:buFont typeface="Arial" panose="020B0604020202020204" pitchFamily="34" charset="0"/>
              <a:buChar char="•"/>
            </a:pPr>
            <a:endParaRPr lang="en-US" sz="2400" dirty="0"/>
          </a:p>
          <a:p>
            <a:pPr marL="1257300" lvl="2" indent="-342900">
              <a:buFont typeface="Arial" panose="020B0604020202020204" pitchFamily="34" charset="0"/>
              <a:buChar char="•"/>
            </a:pPr>
            <a:r>
              <a:rPr lang="en-US" sz="2400" dirty="0"/>
              <a:t>Most do not incorporate mining</a:t>
            </a:r>
          </a:p>
        </p:txBody>
      </p:sp>
    </p:spTree>
    <p:extLst>
      <p:ext uri="{BB962C8B-B14F-4D97-AF65-F5344CB8AC3E}">
        <p14:creationId xmlns:p14="http://schemas.microsoft.com/office/powerpoint/2010/main" val="381298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Nodes on a Corda Network</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D12168AE-B8A1-46F6-825E-8E2667FEBF32}"/>
              </a:ext>
            </a:extLst>
          </p:cNvPr>
          <p:cNvSpPr/>
          <p:nvPr/>
        </p:nvSpPr>
        <p:spPr>
          <a:xfrm>
            <a:off x="251395" y="1638020"/>
            <a:ext cx="7709611" cy="1938992"/>
          </a:xfrm>
          <a:prstGeom prst="rect">
            <a:avLst/>
          </a:prstGeom>
        </p:spPr>
        <p:txBody>
          <a:bodyPr wrap="none">
            <a:spAutoFit/>
          </a:bodyPr>
          <a:lstStyle/>
          <a:p>
            <a:pPr lvl="2"/>
            <a:endParaRPr lang="en-US" sz="2400" dirty="0"/>
          </a:p>
          <a:p>
            <a:pPr marL="1257300" lvl="2" indent="-342900">
              <a:buFont typeface="Arial" panose="020B0604020202020204" pitchFamily="34" charset="0"/>
              <a:buChar char="•"/>
            </a:pPr>
            <a:r>
              <a:rPr lang="en-US" sz="2400" dirty="0"/>
              <a:t>Corda is a distribute ledger blockchain technology.</a:t>
            </a:r>
          </a:p>
          <a:p>
            <a:pPr marL="1257300" lvl="2" indent="-342900">
              <a:buFont typeface="Arial" panose="020B0604020202020204" pitchFamily="34" charset="0"/>
              <a:buChar char="•"/>
            </a:pPr>
            <a:endParaRPr lang="en-US" sz="2400" dirty="0"/>
          </a:p>
          <a:p>
            <a:pPr marL="1257300" lvl="2" indent="-342900">
              <a:buFont typeface="Arial" panose="020B0604020202020204" pitchFamily="34" charset="0"/>
              <a:buChar char="•"/>
            </a:pPr>
            <a:r>
              <a:rPr lang="en-US" sz="2400" dirty="0"/>
              <a:t>It s a protocol works behind R3.</a:t>
            </a:r>
          </a:p>
          <a:p>
            <a:pPr lvl="2"/>
            <a:endParaRPr lang="en-US" sz="2400" dirty="0"/>
          </a:p>
        </p:txBody>
      </p:sp>
    </p:spTree>
    <p:extLst>
      <p:ext uri="{BB962C8B-B14F-4D97-AF65-F5344CB8AC3E}">
        <p14:creationId xmlns:p14="http://schemas.microsoft.com/office/powerpoint/2010/main" val="138580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Nodes on Hyperledger Fabric Network</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3" name="Picture 2">
            <a:extLst>
              <a:ext uri="{FF2B5EF4-FFF2-40B4-BE49-F238E27FC236}">
                <a16:creationId xmlns:a16="http://schemas.microsoft.com/office/drawing/2014/main" id="{DB114A5B-10CA-4F31-84EF-EAF3A5CC0FEB}"/>
              </a:ext>
            </a:extLst>
          </p:cNvPr>
          <p:cNvPicPr>
            <a:picLocks noChangeAspect="1"/>
          </p:cNvPicPr>
          <p:nvPr/>
        </p:nvPicPr>
        <p:blipFill>
          <a:blip r:embed="rId4"/>
          <a:stretch>
            <a:fillRect/>
          </a:stretch>
        </p:blipFill>
        <p:spPr>
          <a:xfrm>
            <a:off x="0" y="2163428"/>
            <a:ext cx="8291744" cy="4707887"/>
          </a:xfrm>
          <a:prstGeom prst="rect">
            <a:avLst/>
          </a:prstGeom>
        </p:spPr>
      </p:pic>
    </p:spTree>
    <p:extLst>
      <p:ext uri="{BB962C8B-B14F-4D97-AF65-F5344CB8AC3E}">
        <p14:creationId xmlns:p14="http://schemas.microsoft.com/office/powerpoint/2010/main" val="318366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Federated Blockchain Nodes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2" name="Picture 1">
            <a:extLst>
              <a:ext uri="{FF2B5EF4-FFF2-40B4-BE49-F238E27FC236}">
                <a16:creationId xmlns:a16="http://schemas.microsoft.com/office/drawing/2014/main" id="{D0F9E21D-F2D5-490E-B93D-D150B20B73B5}"/>
              </a:ext>
            </a:extLst>
          </p:cNvPr>
          <p:cNvPicPr>
            <a:picLocks noChangeAspect="1"/>
          </p:cNvPicPr>
          <p:nvPr/>
        </p:nvPicPr>
        <p:blipFill>
          <a:blip r:embed="rId4"/>
          <a:stretch>
            <a:fillRect/>
          </a:stretch>
        </p:blipFill>
        <p:spPr>
          <a:xfrm>
            <a:off x="272006" y="1978708"/>
            <a:ext cx="8019738" cy="4879292"/>
          </a:xfrm>
          <a:prstGeom prst="rect">
            <a:avLst/>
          </a:prstGeom>
        </p:spPr>
      </p:pic>
    </p:spTree>
    <p:extLst>
      <p:ext uri="{BB962C8B-B14F-4D97-AF65-F5344CB8AC3E}">
        <p14:creationId xmlns:p14="http://schemas.microsoft.com/office/powerpoint/2010/main" val="369987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Difference between Bit coin node and Wave node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4" name="Picture 3">
            <a:extLst>
              <a:ext uri="{FF2B5EF4-FFF2-40B4-BE49-F238E27FC236}">
                <a16:creationId xmlns:a16="http://schemas.microsoft.com/office/drawing/2014/main" id="{13500E22-D176-4636-A5BF-C86BC755C8E3}"/>
              </a:ext>
            </a:extLst>
          </p:cNvPr>
          <p:cNvPicPr>
            <a:picLocks noChangeAspect="1"/>
          </p:cNvPicPr>
          <p:nvPr/>
        </p:nvPicPr>
        <p:blipFill>
          <a:blip r:embed="rId4"/>
          <a:stretch>
            <a:fillRect/>
          </a:stretch>
        </p:blipFill>
        <p:spPr>
          <a:xfrm>
            <a:off x="0" y="2219324"/>
            <a:ext cx="8753475" cy="4455227"/>
          </a:xfrm>
          <a:prstGeom prst="rect">
            <a:avLst/>
          </a:prstGeom>
        </p:spPr>
      </p:pic>
    </p:spTree>
    <p:extLst>
      <p:ext uri="{BB962C8B-B14F-4D97-AF65-F5344CB8AC3E}">
        <p14:creationId xmlns:p14="http://schemas.microsoft.com/office/powerpoint/2010/main" val="66261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Supplementary readings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TextBox 10">
            <a:extLst>
              <a:ext uri="{FF2B5EF4-FFF2-40B4-BE49-F238E27FC236}">
                <a16:creationId xmlns:a16="http://schemas.microsoft.com/office/drawing/2014/main" id="{3F17D0E7-D05D-4456-965D-54F98D500250}"/>
              </a:ext>
            </a:extLst>
          </p:cNvPr>
          <p:cNvSpPr txBox="1"/>
          <p:nvPr/>
        </p:nvSpPr>
        <p:spPr>
          <a:xfrm>
            <a:off x="393111" y="1868853"/>
            <a:ext cx="6105378" cy="131818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800" dirty="0">
                <a:hlinkClick r:id="rId4"/>
              </a:rPr>
              <a:t>https://bitcoin.org/en/full-node</a:t>
            </a:r>
            <a:endParaRPr lang="en-US" sz="2800" dirty="0"/>
          </a:p>
          <a:p>
            <a:pPr marL="285750" indent="-285750">
              <a:lnSpc>
                <a:spcPct val="150000"/>
              </a:lnSpc>
              <a:buFont typeface="Arial" panose="020B0604020202020204" pitchFamily="34" charset="0"/>
              <a:buChar char="•"/>
            </a:pPr>
            <a:r>
              <a:rPr lang="en-US" sz="2800" dirty="0">
                <a:hlinkClick r:id="rId5"/>
              </a:rPr>
              <a:t>https://nodes.com/</a:t>
            </a:r>
            <a:endParaRPr lang="en-US" sz="2800" dirty="0"/>
          </a:p>
        </p:txBody>
      </p:sp>
    </p:spTree>
    <p:extLst>
      <p:ext uri="{BB962C8B-B14F-4D97-AF65-F5344CB8AC3E}">
        <p14:creationId xmlns:p14="http://schemas.microsoft.com/office/powerpoint/2010/main" val="321720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1000"/>
                                        <p:tgtEl>
                                          <p:spTgt spid="11">
                                            <p:txEl>
                                              <p:pRg st="1" end="1"/>
                                            </p:txEl>
                                          </p:spTgt>
                                        </p:tgtEl>
                                      </p:cBhvr>
                                    </p:animEffect>
                                    <p:anim calcmode="lin" valueType="num">
                                      <p:cBhvr>
                                        <p:cTn id="13"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849772"/>
            <a:ext cx="7497214" cy="646331"/>
          </a:xfrm>
          <a:prstGeom prst="rect">
            <a:avLst/>
          </a:prstGeom>
        </p:spPr>
        <p:txBody>
          <a:bodyPr wrap="square">
            <a:spAutoFit/>
          </a:bodyPr>
          <a:lstStyle/>
          <a:p>
            <a:r>
              <a:rPr lang="en-US" sz="3600" b="1" cap="all" dirty="0"/>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Blockchain key concepts</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a:t>sunithar@pes.edu</a:t>
            </a:r>
            <a:endParaRPr lang="en-IN" sz="2400" b="1" dirty="0"/>
          </a:p>
        </p:txBody>
      </p:sp>
      <p:sp>
        <p:nvSpPr>
          <p:cNvPr id="12" name="Rectangle 11">
            <a:extLst>
              <a:ext uri="{FF2B5EF4-FFF2-40B4-BE49-F238E27FC236}">
                <a16:creationId xmlns:a16="http://schemas.microsoft.com/office/drawing/2014/main" id="{A9F03FCF-7A6F-4612-88F7-18437FC4F2ED}"/>
              </a:ext>
            </a:extLst>
          </p:cNvPr>
          <p:cNvSpPr/>
          <p:nvPr/>
        </p:nvSpPr>
        <p:spPr>
          <a:xfrm>
            <a:off x="5460537" y="4573019"/>
            <a:ext cx="6557292" cy="461665"/>
          </a:xfrm>
          <a:prstGeom prst="rect">
            <a:avLst/>
          </a:prstGeom>
        </p:spPr>
        <p:txBody>
          <a:bodyPr wrap="square">
            <a:spAutoFit/>
          </a:bodyPr>
          <a:lstStyle/>
          <a:p>
            <a:r>
              <a:rPr lang="en-US" sz="2400" dirty="0"/>
              <a:t>+91 80 6666 3333 Extn 721</a:t>
            </a:r>
            <a:endParaRPr lang="en-IN" sz="2400"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a:t>Sunitha R</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Learning Content</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51409726-5DD7-4E23-99FA-A82D952360C9}"/>
              </a:ext>
            </a:extLst>
          </p:cNvPr>
          <p:cNvSpPr/>
          <p:nvPr/>
        </p:nvSpPr>
        <p:spPr>
          <a:xfrm>
            <a:off x="72046" y="2154896"/>
            <a:ext cx="8139344" cy="1938992"/>
          </a:xfrm>
          <a:prstGeom prst="rect">
            <a:avLst/>
          </a:prstGeom>
        </p:spPr>
        <p:txBody>
          <a:bodyPr wrap="square">
            <a:spAutoFit/>
          </a:bodyPr>
          <a:lstStyle/>
          <a:p>
            <a:pPr marL="342900" indent="-342900">
              <a:buFont typeface="Arial" panose="020B0604020202020204" pitchFamily="34" charset="0"/>
              <a:buChar char="•"/>
            </a:pPr>
            <a:r>
              <a:rPr lang="en-US" sz="2400" dirty="0"/>
              <a:t>Get the basic idea of blockchain with different components of it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Learn about the importance of Node component in blockchain and various types.</a:t>
            </a:r>
          </a:p>
        </p:txBody>
      </p:sp>
    </p:spTree>
    <p:extLst>
      <p:ext uri="{BB962C8B-B14F-4D97-AF65-F5344CB8AC3E}">
        <p14:creationId xmlns:p14="http://schemas.microsoft.com/office/powerpoint/2010/main" val="76737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Concept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2" name="Picture 1">
            <a:extLst>
              <a:ext uri="{FF2B5EF4-FFF2-40B4-BE49-F238E27FC236}">
                <a16:creationId xmlns:a16="http://schemas.microsoft.com/office/drawing/2014/main" id="{F37940C1-F1EE-482D-8E70-4C09084BFB49}"/>
              </a:ext>
            </a:extLst>
          </p:cNvPr>
          <p:cNvPicPr>
            <a:picLocks noChangeAspect="1"/>
          </p:cNvPicPr>
          <p:nvPr/>
        </p:nvPicPr>
        <p:blipFill>
          <a:blip r:embed="rId4"/>
          <a:stretch>
            <a:fillRect/>
          </a:stretch>
        </p:blipFill>
        <p:spPr>
          <a:xfrm>
            <a:off x="498385" y="1868853"/>
            <a:ext cx="7999758" cy="4561922"/>
          </a:xfrm>
          <a:prstGeom prst="rect">
            <a:avLst/>
          </a:prstGeom>
        </p:spPr>
      </p:pic>
    </p:spTree>
    <p:extLst>
      <p:ext uri="{BB962C8B-B14F-4D97-AF65-F5344CB8AC3E}">
        <p14:creationId xmlns:p14="http://schemas.microsoft.com/office/powerpoint/2010/main" val="66500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Key Concepts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3" name="Rectangle 2">
            <a:extLst>
              <a:ext uri="{FF2B5EF4-FFF2-40B4-BE49-F238E27FC236}">
                <a16:creationId xmlns:a16="http://schemas.microsoft.com/office/drawing/2014/main" id="{124B870B-2206-4670-A4C2-07CB60BCEECB}"/>
              </a:ext>
            </a:extLst>
          </p:cNvPr>
          <p:cNvSpPr/>
          <p:nvPr/>
        </p:nvSpPr>
        <p:spPr>
          <a:xfrm>
            <a:off x="192066" y="1991018"/>
            <a:ext cx="6096000" cy="3108543"/>
          </a:xfrm>
          <a:prstGeom prst="rect">
            <a:avLst/>
          </a:prstGeom>
        </p:spPr>
        <p:txBody>
          <a:bodyPr>
            <a:spAutoFit/>
          </a:bodyPr>
          <a:lstStyle/>
          <a:p>
            <a:pPr marL="457200" indent="-457200">
              <a:buFont typeface="Arial" panose="020B0604020202020204" pitchFamily="34" charset="0"/>
              <a:buChar char="•"/>
            </a:pPr>
            <a:r>
              <a:rPr lang="en-US" sz="2800" dirty="0">
                <a:ea typeface="Calibri" panose="020F0502020204030204" pitchFamily="34" charset="0"/>
              </a:rPr>
              <a:t>Nodes</a:t>
            </a:r>
          </a:p>
          <a:p>
            <a:pPr marL="457200" indent="-457200">
              <a:buFont typeface="Arial" panose="020B0604020202020204" pitchFamily="34" charset="0"/>
              <a:buChar char="•"/>
            </a:pPr>
            <a:r>
              <a:rPr lang="en-US" sz="2800" dirty="0">
                <a:ea typeface="Calibri" panose="020F0502020204030204" pitchFamily="34" charset="0"/>
              </a:rPr>
              <a:t>Blocks</a:t>
            </a:r>
          </a:p>
          <a:p>
            <a:pPr marL="457200" indent="-457200">
              <a:buFont typeface="Arial" panose="020B0604020202020204" pitchFamily="34" charset="0"/>
              <a:buChar char="•"/>
            </a:pPr>
            <a:r>
              <a:rPr lang="en-US" sz="2800" dirty="0"/>
              <a:t>Transactions</a:t>
            </a:r>
            <a:endParaRPr lang="en-US" sz="2800" dirty="0">
              <a:ea typeface="Calibri" panose="020F0502020204030204" pitchFamily="34" charset="0"/>
            </a:endParaRPr>
          </a:p>
          <a:p>
            <a:pPr marL="457200" indent="-457200">
              <a:buFont typeface="Arial" panose="020B0604020202020204" pitchFamily="34" charset="0"/>
              <a:buChar char="•"/>
            </a:pPr>
            <a:r>
              <a:rPr lang="en-US" sz="2800" dirty="0">
                <a:ea typeface="Calibri" panose="020F0502020204030204" pitchFamily="34" charset="0"/>
              </a:rPr>
              <a:t>Cryptocurrency </a:t>
            </a:r>
          </a:p>
          <a:p>
            <a:pPr marL="457200" indent="-457200">
              <a:buFont typeface="Arial" panose="020B0604020202020204" pitchFamily="34" charset="0"/>
              <a:buChar char="•"/>
            </a:pPr>
            <a:r>
              <a:rPr lang="en-US" sz="2800" dirty="0">
                <a:ea typeface="Calibri" panose="020F0502020204030204" pitchFamily="34" charset="0"/>
              </a:rPr>
              <a:t>Tokens</a:t>
            </a:r>
          </a:p>
          <a:p>
            <a:pPr marL="457200" indent="-457200">
              <a:buFont typeface="Arial" panose="020B0604020202020204" pitchFamily="34" charset="0"/>
              <a:buChar char="•"/>
            </a:pPr>
            <a:r>
              <a:rPr lang="en-US" sz="2800" dirty="0">
                <a:ea typeface="Calibri" panose="020F0502020204030204" pitchFamily="34" charset="0"/>
              </a:rPr>
              <a:t>Public Ledger</a:t>
            </a:r>
          </a:p>
          <a:p>
            <a:pPr marL="457200" indent="-457200">
              <a:buFont typeface="Arial" panose="020B0604020202020204" pitchFamily="34" charset="0"/>
              <a:buChar char="•"/>
            </a:pPr>
            <a:r>
              <a:rPr lang="en-US" sz="2800" dirty="0">
                <a:ea typeface="Calibri" panose="020F0502020204030204" pitchFamily="34" charset="0"/>
              </a:rPr>
              <a:t>Peer to peer Network</a:t>
            </a:r>
          </a:p>
        </p:txBody>
      </p:sp>
    </p:spTree>
    <p:extLst>
      <p:ext uri="{BB962C8B-B14F-4D97-AF65-F5344CB8AC3E}">
        <p14:creationId xmlns:p14="http://schemas.microsoft.com/office/powerpoint/2010/main" val="184414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Nodes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11" name="Picture 10">
            <a:extLst>
              <a:ext uri="{FF2B5EF4-FFF2-40B4-BE49-F238E27FC236}">
                <a16:creationId xmlns:a16="http://schemas.microsoft.com/office/drawing/2014/main" id="{F1FE98F8-41C4-4BE3-8697-DDF3B3BC6E78}"/>
              </a:ext>
            </a:extLst>
          </p:cNvPr>
          <p:cNvPicPr>
            <a:picLocks noChangeAspect="1"/>
          </p:cNvPicPr>
          <p:nvPr/>
        </p:nvPicPr>
        <p:blipFill>
          <a:blip r:embed="rId4"/>
          <a:stretch>
            <a:fillRect/>
          </a:stretch>
        </p:blipFill>
        <p:spPr>
          <a:xfrm>
            <a:off x="152400" y="2344218"/>
            <a:ext cx="7882328" cy="4330338"/>
          </a:xfrm>
          <a:prstGeom prst="rect">
            <a:avLst/>
          </a:prstGeom>
        </p:spPr>
      </p:pic>
      <p:sp>
        <p:nvSpPr>
          <p:cNvPr id="2" name="Rectangle 1">
            <a:extLst>
              <a:ext uri="{FF2B5EF4-FFF2-40B4-BE49-F238E27FC236}">
                <a16:creationId xmlns:a16="http://schemas.microsoft.com/office/drawing/2014/main" id="{51409726-5DD7-4E23-99FA-A82D952360C9}"/>
              </a:ext>
            </a:extLst>
          </p:cNvPr>
          <p:cNvSpPr/>
          <p:nvPr/>
        </p:nvSpPr>
        <p:spPr>
          <a:xfrm>
            <a:off x="152400" y="1495303"/>
            <a:ext cx="8139344" cy="830997"/>
          </a:xfrm>
          <a:prstGeom prst="rect">
            <a:avLst/>
          </a:prstGeom>
        </p:spPr>
        <p:txBody>
          <a:bodyPr wrap="square">
            <a:spAutoFit/>
          </a:bodyPr>
          <a:lstStyle/>
          <a:p>
            <a:r>
              <a:rPr lang="en-US" sz="2400" dirty="0"/>
              <a:t>A computer connects to a blockchain network, the computer becomes a node. </a:t>
            </a:r>
          </a:p>
        </p:txBody>
      </p:sp>
    </p:spTree>
    <p:extLst>
      <p:ext uri="{BB962C8B-B14F-4D97-AF65-F5344CB8AC3E}">
        <p14:creationId xmlns:p14="http://schemas.microsoft.com/office/powerpoint/2010/main" val="407786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Types of Node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51409726-5DD7-4E23-99FA-A82D952360C9}"/>
              </a:ext>
            </a:extLst>
          </p:cNvPr>
          <p:cNvSpPr/>
          <p:nvPr/>
        </p:nvSpPr>
        <p:spPr>
          <a:xfrm>
            <a:off x="232294" y="2736502"/>
            <a:ext cx="8139344" cy="1384995"/>
          </a:xfrm>
          <a:prstGeom prst="rect">
            <a:avLst/>
          </a:prstGeom>
        </p:spPr>
        <p:txBody>
          <a:bodyPr wrap="square">
            <a:spAutoFit/>
          </a:bodyPr>
          <a:lstStyle/>
          <a:p>
            <a:pPr marL="457200" indent="-457200">
              <a:buFont typeface="Arial" panose="020B0604020202020204" pitchFamily="34" charset="0"/>
              <a:buChar char="•"/>
            </a:pPr>
            <a:r>
              <a:rPr lang="en-US" sz="2800" dirty="0"/>
              <a:t>Full Node</a:t>
            </a:r>
          </a:p>
          <a:p>
            <a:pPr marL="457200" indent="-457200">
              <a:buFont typeface="Arial" panose="020B0604020202020204" pitchFamily="34" charset="0"/>
              <a:buChar char="•"/>
            </a:pPr>
            <a:r>
              <a:rPr lang="en-US" sz="2800" dirty="0"/>
              <a:t>Light Weight Node</a:t>
            </a:r>
          </a:p>
          <a:p>
            <a:pPr marL="457200" indent="-457200">
              <a:buFont typeface="Arial" panose="020B0604020202020204" pitchFamily="34" charset="0"/>
              <a:buChar char="•"/>
            </a:pPr>
            <a:r>
              <a:rPr lang="en-US" sz="2800" dirty="0"/>
              <a:t>Miner</a:t>
            </a:r>
          </a:p>
        </p:txBody>
      </p:sp>
    </p:spTree>
    <p:extLst>
      <p:ext uri="{BB962C8B-B14F-4D97-AF65-F5344CB8AC3E}">
        <p14:creationId xmlns:p14="http://schemas.microsoft.com/office/powerpoint/2010/main" val="391618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93111" y="679834"/>
            <a:ext cx="7999758" cy="461665"/>
          </a:xfrm>
          <a:prstGeom prst="rect">
            <a:avLst/>
          </a:prstGeom>
        </p:spPr>
        <p:txBody>
          <a:bodyPr wrap="square">
            <a:spAutoFit/>
          </a:bodyPr>
          <a:lstStyle/>
          <a:p>
            <a:r>
              <a:rPr lang="en-IN" sz="2400" b="1" dirty="0">
                <a:solidFill>
                  <a:schemeClr val="accent2">
                    <a:lumMod val="75000"/>
                  </a:schemeClr>
                </a:solidFill>
              </a:rPr>
              <a:t>Full Node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2" name="Rectangle 1">
            <a:extLst>
              <a:ext uri="{FF2B5EF4-FFF2-40B4-BE49-F238E27FC236}">
                <a16:creationId xmlns:a16="http://schemas.microsoft.com/office/drawing/2014/main" id="{040965FD-29F8-4DAC-AF85-4C0BED3DC0C0}"/>
              </a:ext>
            </a:extLst>
          </p:cNvPr>
          <p:cNvSpPr/>
          <p:nvPr/>
        </p:nvSpPr>
        <p:spPr>
          <a:xfrm>
            <a:off x="227197" y="1536174"/>
            <a:ext cx="8557039" cy="3046988"/>
          </a:xfrm>
          <a:prstGeom prst="rect">
            <a:avLst/>
          </a:prstGeom>
        </p:spPr>
        <p:txBody>
          <a:bodyPr wrap="square">
            <a:spAutoFit/>
          </a:bodyPr>
          <a:lstStyle/>
          <a:p>
            <a:endParaRPr lang="en-US" sz="2400" b="1" dirty="0"/>
          </a:p>
          <a:p>
            <a:r>
              <a:rPr lang="en-US" sz="2400" dirty="0"/>
              <a:t>A full node is a node that downloads all blocks and transactions to its local storage</a:t>
            </a:r>
          </a:p>
          <a:p>
            <a:pPr marL="342900" indent="-342900">
              <a:buFont typeface="Arial" panose="020B0604020202020204" pitchFamily="34" charset="0"/>
              <a:buChar char="•"/>
            </a:pPr>
            <a:r>
              <a:rPr lang="en-US" sz="2400" dirty="0"/>
              <a:t>It has all blocks and transactions</a:t>
            </a:r>
          </a:p>
          <a:p>
            <a:pPr marL="342900" indent="-342900">
              <a:buFont typeface="Arial" panose="020B0604020202020204" pitchFamily="34" charset="0"/>
              <a:buChar char="•"/>
            </a:pPr>
            <a:r>
              <a:rPr lang="en-US" sz="2400" dirty="0"/>
              <a:t>It is a fully independent node on a blockchain network</a:t>
            </a:r>
          </a:p>
          <a:p>
            <a:pPr marL="342900" indent="-342900">
              <a:buFont typeface="Arial" panose="020B0604020202020204" pitchFamily="34" charset="0"/>
              <a:buChar char="•"/>
            </a:pPr>
            <a:r>
              <a:rPr lang="en-US" sz="2400" dirty="0"/>
              <a:t>It can provide blocks and transactions to other nodes</a:t>
            </a:r>
          </a:p>
          <a:p>
            <a:pPr marL="342900" indent="-342900">
              <a:buFont typeface="Arial" panose="020B0604020202020204" pitchFamily="34" charset="0"/>
              <a:buChar char="•"/>
            </a:pPr>
            <a:r>
              <a:rPr lang="en-US" sz="2400" dirty="0"/>
              <a:t>It can get new blocks and transactions from other nodes</a:t>
            </a:r>
          </a:p>
          <a:p>
            <a:pPr marL="342900" indent="-342900">
              <a:buFont typeface="Arial" panose="020B0604020202020204" pitchFamily="34" charset="0"/>
              <a:buChar char="•"/>
            </a:pPr>
            <a:r>
              <a:rPr lang="en-US" sz="2400" dirty="0"/>
              <a:t>It can verify all blocks</a:t>
            </a:r>
          </a:p>
        </p:txBody>
      </p:sp>
      <p:pic>
        <p:nvPicPr>
          <p:cNvPr id="13" name="Picture 2" descr="Blockchain Basic - Node">
            <a:extLst>
              <a:ext uri="{FF2B5EF4-FFF2-40B4-BE49-F238E27FC236}">
                <a16:creationId xmlns:a16="http://schemas.microsoft.com/office/drawing/2014/main" id="{586847B0-B7CD-48EE-BED9-9597ABC71D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2967" y="4826833"/>
            <a:ext cx="3167358" cy="1887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88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1000"/>
                                        <p:tgtEl>
                                          <p:spTgt spid="2">
                                            <p:txEl>
                                              <p:pRg st="3" end="3"/>
                                            </p:txEl>
                                          </p:spTgt>
                                        </p:tgtEl>
                                      </p:cBhvr>
                                    </p:animEffect>
                                    <p:anim calcmode="lin" valueType="num">
                                      <p:cBhvr>
                                        <p:cTn id="1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1000"/>
                                        <p:tgtEl>
                                          <p:spTgt spid="2">
                                            <p:txEl>
                                              <p:pRg st="4" end="4"/>
                                            </p:txEl>
                                          </p:spTgt>
                                        </p:tgtEl>
                                      </p:cBhvr>
                                    </p:animEffect>
                                    <p:anim calcmode="lin" valueType="num">
                                      <p:cBhvr>
                                        <p:cTn id="2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1000"/>
                                        <p:tgtEl>
                                          <p:spTgt spid="2">
                                            <p:txEl>
                                              <p:pRg st="5" end="5"/>
                                            </p:txEl>
                                          </p:spTgt>
                                        </p:tgtEl>
                                      </p:cBhvr>
                                    </p:animEffect>
                                    <p:anim calcmode="lin" valueType="num">
                                      <p:cBhvr>
                                        <p:cTn id="2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1000"/>
                                        <p:tgtEl>
                                          <p:spTgt spid="2">
                                            <p:txEl>
                                              <p:pRg st="6" end="6"/>
                                            </p:txEl>
                                          </p:spTgt>
                                        </p:tgtEl>
                                      </p:cBhvr>
                                    </p:animEffect>
                                    <p:anim calcmode="lin" valueType="num">
                                      <p:cBhvr>
                                        <p:cTn id="33"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Light Node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12" name="Rectangle 11">
            <a:extLst>
              <a:ext uri="{FF2B5EF4-FFF2-40B4-BE49-F238E27FC236}">
                <a16:creationId xmlns:a16="http://schemas.microsoft.com/office/drawing/2014/main" id="{DA445E60-4FEB-46B6-8D22-1439A2B7930A}"/>
              </a:ext>
            </a:extLst>
          </p:cNvPr>
          <p:cNvSpPr/>
          <p:nvPr/>
        </p:nvSpPr>
        <p:spPr>
          <a:xfrm>
            <a:off x="141839" y="1341604"/>
            <a:ext cx="7999758" cy="1938992"/>
          </a:xfrm>
          <a:prstGeom prst="rect">
            <a:avLst/>
          </a:prstGeom>
        </p:spPr>
        <p:txBody>
          <a:bodyPr wrap="square">
            <a:spAutoFit/>
          </a:bodyPr>
          <a:lstStyle/>
          <a:p>
            <a:endParaRPr lang="en-IN" sz="2400" b="1" dirty="0"/>
          </a:p>
          <a:p>
            <a:pPr marL="1257300" lvl="2" indent="-342900">
              <a:buFont typeface="Arial" panose="020B0604020202020204" pitchFamily="34" charset="0"/>
              <a:buChar char="•"/>
            </a:pPr>
            <a:r>
              <a:rPr lang="en-US" sz="2400" dirty="0"/>
              <a:t>Has block headers and some transactions</a:t>
            </a:r>
          </a:p>
          <a:p>
            <a:pPr marL="1257300" lvl="2" indent="-342900">
              <a:buFont typeface="Arial" panose="020B0604020202020204" pitchFamily="34" charset="0"/>
              <a:buChar char="•"/>
            </a:pPr>
            <a:r>
              <a:rPr lang="en-US" sz="2400" dirty="0"/>
              <a:t>Has a pair of private/public keys</a:t>
            </a:r>
          </a:p>
          <a:p>
            <a:pPr marL="1257300" lvl="2" indent="-342900">
              <a:buFont typeface="Arial" panose="020B0604020202020204" pitchFamily="34" charset="0"/>
              <a:buChar char="•"/>
            </a:pPr>
            <a:r>
              <a:rPr lang="en-US" sz="2400" dirty="0"/>
              <a:t>Uses SPV to verify transactions</a:t>
            </a:r>
          </a:p>
          <a:p>
            <a:endParaRPr lang="en-IN" sz="2400" b="1" dirty="0"/>
          </a:p>
        </p:txBody>
      </p:sp>
      <p:pic>
        <p:nvPicPr>
          <p:cNvPr id="2052" name="Picture 4" descr="Blockchain Basic - Node">
            <a:extLst>
              <a:ext uri="{FF2B5EF4-FFF2-40B4-BE49-F238E27FC236}">
                <a16:creationId xmlns:a16="http://schemas.microsoft.com/office/drawing/2014/main" id="{8D671E5F-A46D-4869-8EE4-400F296343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6260" y="4046117"/>
            <a:ext cx="5390916"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74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1000"/>
                                        <p:tgtEl>
                                          <p:spTgt spid="12">
                                            <p:txEl>
                                              <p:pRg st="1" end="1"/>
                                            </p:txEl>
                                          </p:spTgt>
                                        </p:tgtEl>
                                      </p:cBhvr>
                                    </p:animEffect>
                                    <p:anim calcmode="lin" valueType="num">
                                      <p:cBhvr>
                                        <p:cTn id="8"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1000"/>
                                        <p:tgtEl>
                                          <p:spTgt spid="12">
                                            <p:txEl>
                                              <p:pRg st="2" end="2"/>
                                            </p:txEl>
                                          </p:spTgt>
                                        </p:tgtEl>
                                      </p:cBhvr>
                                    </p:animEffect>
                                    <p:anim calcmode="lin" valueType="num">
                                      <p:cBhvr>
                                        <p:cTn id="13"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fade">
                                      <p:cBhvr>
                                        <p:cTn id="17" dur="1000"/>
                                        <p:tgtEl>
                                          <p:spTgt spid="12">
                                            <p:txEl>
                                              <p:pRg st="3" end="3"/>
                                            </p:txEl>
                                          </p:spTgt>
                                        </p:tgtEl>
                                      </p:cBhvr>
                                    </p:animEffect>
                                    <p:anim calcmode="lin" valueType="num">
                                      <p:cBhvr>
                                        <p:cTn id="18"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052"/>
                                        </p:tgtEl>
                                        <p:attrNameLst>
                                          <p:attrName>style.visibility</p:attrName>
                                        </p:attrNameLst>
                                      </p:cBhvr>
                                      <p:to>
                                        <p:strVal val="visible"/>
                                      </p:to>
                                    </p:set>
                                    <p:animEffect transition="in" filter="fade">
                                      <p:cBhvr>
                                        <p:cTn id="24" dur="1000"/>
                                        <p:tgtEl>
                                          <p:spTgt spid="2052"/>
                                        </p:tgtEl>
                                      </p:cBhvr>
                                    </p:animEffect>
                                    <p:anim calcmode="lin" valueType="num">
                                      <p:cBhvr>
                                        <p:cTn id="25" dur="1000" fill="hold"/>
                                        <p:tgtEl>
                                          <p:spTgt spid="2052"/>
                                        </p:tgtEl>
                                        <p:attrNameLst>
                                          <p:attrName>ppt_x</p:attrName>
                                        </p:attrNameLst>
                                      </p:cBhvr>
                                      <p:tavLst>
                                        <p:tav tm="0">
                                          <p:val>
                                            <p:strVal val="#ppt_x"/>
                                          </p:val>
                                        </p:tav>
                                        <p:tav tm="100000">
                                          <p:val>
                                            <p:strVal val="#ppt_x"/>
                                          </p:val>
                                        </p:tav>
                                      </p:tavLst>
                                    </p:anim>
                                    <p:anim calcmode="lin" valueType="num">
                                      <p:cBhvr>
                                        <p:cTn id="26"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1028</TotalTime>
  <Words>734</Words>
  <Application>Microsoft Office PowerPoint</Application>
  <PresentationFormat>Widescreen</PresentationFormat>
  <Paragraphs>136</Paragraphs>
  <Slides>20</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Sunitha R</cp:lastModifiedBy>
  <cp:revision>46</cp:revision>
  <dcterms:created xsi:type="dcterms:W3CDTF">2020-06-03T14:19:11Z</dcterms:created>
  <dcterms:modified xsi:type="dcterms:W3CDTF">2020-08-13T07:32:07Z</dcterms:modified>
</cp:coreProperties>
</file>