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57" r:id="rId2"/>
    <p:sldId id="358" r:id="rId3"/>
    <p:sldId id="385" r:id="rId4"/>
    <p:sldId id="1186" r:id="rId5"/>
    <p:sldId id="390" r:id="rId6"/>
    <p:sldId id="1184" r:id="rId7"/>
    <p:sldId id="1180" r:id="rId8"/>
    <p:sldId id="1185" r:id="rId9"/>
    <p:sldId id="1183" r:id="rId10"/>
    <p:sldId id="388" r:id="rId11"/>
    <p:sldId id="391" r:id="rId12"/>
    <p:sldId id="392" r:id="rId13"/>
    <p:sldId id="393" r:id="rId14"/>
    <p:sldId id="386" r:id="rId15"/>
    <p:sldId id="387" r:id="rId16"/>
    <p:sldId id="389" r:id="rId17"/>
    <p:sldId id="1187" r:id="rId18"/>
    <p:sldId id="34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a:t>
            </a:fld>
            <a:endParaRPr lang="en-US"/>
          </a:p>
        </p:txBody>
      </p:sp>
    </p:spTree>
    <p:extLst>
      <p:ext uri="{BB962C8B-B14F-4D97-AF65-F5344CB8AC3E}">
        <p14:creationId xmlns:p14="http://schemas.microsoft.com/office/powerpoint/2010/main" val="22613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shows the transaction procedure in cryptocurrency. A transaction is a transfer of Bitcoin value that is broadcast to the network and collected into blocks. A transaction typically references previous transaction outputs as new transaction inputs and dedicates all input Bitcoin values to new outputs. Bitcoin transaction defined as a chain of digital signatures.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21540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shows the transaction procedure in cryptocurrency. A transaction is a transfer of Bitcoin value that is broadcast to the network and collected into blocks. A transaction typically references previous transaction outputs as new transaction inputs and dedicates all input Bitcoin values to new outputs. Bitcoin transaction defined as a chain of digital signatures.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367986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90995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74674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6925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891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1704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55168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310527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42209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354713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89219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2228405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36513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24822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ieeexplore.ieee.org/document/894502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ieeexplore.ieee.org/document/8946153" TargetMode="External"/><Relationship Id="rId5" Type="http://schemas.openxmlformats.org/officeDocument/2006/relationships/hyperlink" Target="https://blockchainhub.net/blockchains-and-distributed-ledger-technologies-in-general/" TargetMode="External"/><Relationship Id="rId4" Type="http://schemas.openxmlformats.org/officeDocument/2006/relationships/hyperlink" Target="https://www.blockchain.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png"/><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847495" y="167514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3847495" y="2828835"/>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3847495" y="4402383"/>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847495" y="4799988"/>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847495" y="409931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393111"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224853" y="1647064"/>
            <a:ext cx="8066891" cy="1938992"/>
          </a:xfrm>
          <a:prstGeom prst="rect">
            <a:avLst/>
          </a:prstGeom>
        </p:spPr>
        <p:txBody>
          <a:bodyPr wrap="square">
            <a:spAutoFit/>
          </a:bodyPr>
          <a:lstStyle/>
          <a:p>
            <a:pPr marL="342900" indent="-342900" algn="just">
              <a:buFont typeface="Arial" panose="020B0604020202020204" pitchFamily="34" charset="0"/>
              <a:buChar char="•"/>
            </a:pPr>
            <a:r>
              <a:rPr lang="en-US" sz="2400" dirty="0"/>
              <a:t>Synchronized and accessible across different sites</a:t>
            </a:r>
          </a:p>
          <a:p>
            <a:pPr algn="just"/>
            <a:endParaRPr lang="en-US" sz="2400" dirty="0"/>
          </a:p>
          <a:p>
            <a:pPr marL="342900" indent="-342900" algn="just">
              <a:buFont typeface="Arial" panose="020B0604020202020204" pitchFamily="34" charset="0"/>
              <a:buChar char="•"/>
            </a:pPr>
            <a:r>
              <a:rPr lang="en-US" sz="2400" dirty="0"/>
              <a:t>Replace the need for a central authority </a:t>
            </a:r>
          </a:p>
          <a:p>
            <a:pPr algn="just"/>
            <a:endParaRPr lang="en-US" sz="2400" dirty="0"/>
          </a:p>
          <a:p>
            <a:pPr marL="342900" indent="-342900" algn="just">
              <a:buFont typeface="Arial" panose="020B0604020202020204" pitchFamily="34" charset="0"/>
              <a:buChar char="•"/>
            </a:pPr>
            <a:r>
              <a:rPr lang="en-US" sz="2400" dirty="0"/>
              <a:t>Cyber attacks and financial fraud are reduced</a:t>
            </a:r>
          </a:p>
        </p:txBody>
      </p:sp>
    </p:spTree>
    <p:extLst>
      <p:ext uri="{BB962C8B-B14F-4D97-AF65-F5344CB8AC3E}">
        <p14:creationId xmlns:p14="http://schemas.microsoft.com/office/powerpoint/2010/main" val="303159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E8FF5528-44B5-44D8-8CEE-351326D60B06}"/>
              </a:ext>
            </a:extLst>
          </p:cNvPr>
          <p:cNvPicPr>
            <a:picLocks noChangeAspect="1"/>
          </p:cNvPicPr>
          <p:nvPr/>
        </p:nvPicPr>
        <p:blipFill>
          <a:blip r:embed="rId4"/>
          <a:stretch>
            <a:fillRect/>
          </a:stretch>
        </p:blipFill>
        <p:spPr>
          <a:xfrm>
            <a:off x="680569" y="2484163"/>
            <a:ext cx="6979405" cy="3481917"/>
          </a:xfrm>
          <a:prstGeom prst="rect">
            <a:avLst/>
          </a:prstGeom>
        </p:spPr>
      </p:pic>
    </p:spTree>
    <p:extLst>
      <p:ext uri="{BB962C8B-B14F-4D97-AF65-F5344CB8AC3E}">
        <p14:creationId xmlns:p14="http://schemas.microsoft.com/office/powerpoint/2010/main" val="114490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2E8CD7F3-054F-4DAD-B32A-0B3E1773B986}"/>
              </a:ext>
            </a:extLst>
          </p:cNvPr>
          <p:cNvPicPr>
            <a:picLocks noChangeAspect="1"/>
          </p:cNvPicPr>
          <p:nvPr/>
        </p:nvPicPr>
        <p:blipFill>
          <a:blip r:embed="rId4"/>
          <a:stretch>
            <a:fillRect/>
          </a:stretch>
        </p:blipFill>
        <p:spPr>
          <a:xfrm>
            <a:off x="261442" y="1753852"/>
            <a:ext cx="8110196" cy="4676928"/>
          </a:xfrm>
          <a:prstGeom prst="rect">
            <a:avLst/>
          </a:prstGeom>
        </p:spPr>
      </p:pic>
    </p:spTree>
    <p:extLst>
      <p:ext uri="{BB962C8B-B14F-4D97-AF65-F5344CB8AC3E}">
        <p14:creationId xmlns:p14="http://schemas.microsoft.com/office/powerpoint/2010/main" val="292685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1FC4A3D6-B6DC-49A6-904A-5C4F488E57D8}"/>
              </a:ext>
            </a:extLst>
          </p:cNvPr>
          <p:cNvPicPr>
            <a:picLocks noChangeAspect="1"/>
          </p:cNvPicPr>
          <p:nvPr/>
        </p:nvPicPr>
        <p:blipFill>
          <a:blip r:embed="rId4"/>
          <a:stretch>
            <a:fillRect/>
          </a:stretch>
        </p:blipFill>
        <p:spPr>
          <a:xfrm>
            <a:off x="598883" y="1739987"/>
            <a:ext cx="7291442" cy="4865771"/>
          </a:xfrm>
          <a:prstGeom prst="rect">
            <a:avLst/>
          </a:prstGeom>
        </p:spPr>
      </p:pic>
    </p:spTree>
    <p:extLst>
      <p:ext uri="{BB962C8B-B14F-4D97-AF65-F5344CB8AC3E}">
        <p14:creationId xmlns:p14="http://schemas.microsoft.com/office/powerpoint/2010/main" val="228575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1" y="1741730"/>
            <a:ext cx="6096000" cy="1569660"/>
          </a:xfrm>
          <a:prstGeom prst="rect">
            <a:avLst/>
          </a:prstGeom>
        </p:spPr>
        <p:txBody>
          <a:bodyPr>
            <a:spAutoFit/>
          </a:bodyPr>
          <a:lstStyle/>
          <a:p>
            <a:pPr marL="285750" indent="-285750">
              <a:buFont typeface="Arial" panose="020B0604020202020204" pitchFamily="34" charset="0"/>
              <a:buChar char="•"/>
            </a:pPr>
            <a:r>
              <a:rPr lang="en-US" sz="3200" dirty="0">
                <a:solidFill>
                  <a:srgbClr val="333333"/>
                </a:solidFill>
                <a:latin typeface="Open Sans"/>
              </a:rPr>
              <a:t>Public blockchain Ledger</a:t>
            </a:r>
          </a:p>
          <a:p>
            <a:endParaRPr lang="en-US" sz="3200" dirty="0">
              <a:solidFill>
                <a:srgbClr val="333333"/>
              </a:solidFill>
              <a:latin typeface="Open Sans"/>
            </a:endParaRPr>
          </a:p>
          <a:p>
            <a:pPr marL="285750" indent="-285750">
              <a:buFont typeface="Arial" panose="020B0604020202020204" pitchFamily="34" charset="0"/>
              <a:buChar char="•"/>
            </a:pPr>
            <a:r>
              <a:rPr lang="en-US" sz="3200" dirty="0">
                <a:solidFill>
                  <a:srgbClr val="333333"/>
                </a:solidFill>
                <a:latin typeface="Open Sans"/>
              </a:rPr>
              <a:t>Private Blockchain Ledger</a:t>
            </a:r>
          </a:p>
        </p:txBody>
      </p:sp>
    </p:spTree>
    <p:extLst>
      <p:ext uri="{BB962C8B-B14F-4D97-AF65-F5344CB8AC3E}">
        <p14:creationId xmlns:p14="http://schemas.microsoft.com/office/powerpoint/2010/main" val="195686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Differences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graphicFrame>
        <p:nvGraphicFramePr>
          <p:cNvPr id="3" name="Table 2">
            <a:extLst>
              <a:ext uri="{FF2B5EF4-FFF2-40B4-BE49-F238E27FC236}">
                <a16:creationId xmlns:a16="http://schemas.microsoft.com/office/drawing/2014/main" id="{5CCAD697-E7AE-4467-976A-2D4E7D88493C}"/>
              </a:ext>
            </a:extLst>
          </p:cNvPr>
          <p:cNvGraphicFramePr>
            <a:graphicFrameLocks noGrp="1"/>
          </p:cNvGraphicFramePr>
          <p:nvPr>
            <p:extLst>
              <p:ext uri="{D42A27DB-BD31-4B8C-83A1-F6EECF244321}">
                <p14:modId xmlns:p14="http://schemas.microsoft.com/office/powerpoint/2010/main" val="521935842"/>
              </p:ext>
            </p:extLst>
          </p:nvPr>
        </p:nvGraphicFramePr>
        <p:xfrm>
          <a:off x="261515" y="1584214"/>
          <a:ext cx="7353488" cy="4632214"/>
        </p:xfrm>
        <a:graphic>
          <a:graphicData uri="http://schemas.openxmlformats.org/drawingml/2006/table">
            <a:tbl>
              <a:tblPr>
                <a:tableStyleId>{616DA210-FB5B-4158-B5E0-FEB733F419BA}</a:tableStyleId>
              </a:tblPr>
              <a:tblGrid>
                <a:gridCol w="3755849">
                  <a:extLst>
                    <a:ext uri="{9D8B030D-6E8A-4147-A177-3AD203B41FA5}">
                      <a16:colId xmlns:a16="http://schemas.microsoft.com/office/drawing/2014/main" val="3137062532"/>
                    </a:ext>
                  </a:extLst>
                </a:gridCol>
                <a:gridCol w="3597639">
                  <a:extLst>
                    <a:ext uri="{9D8B030D-6E8A-4147-A177-3AD203B41FA5}">
                      <a16:colId xmlns:a16="http://schemas.microsoft.com/office/drawing/2014/main" val="1942571287"/>
                    </a:ext>
                  </a:extLst>
                </a:gridCol>
              </a:tblGrid>
              <a:tr h="690714">
                <a:tc>
                  <a:txBody>
                    <a:bodyPr/>
                    <a:lstStyle/>
                    <a:p>
                      <a:pPr algn="ctr"/>
                      <a:r>
                        <a:rPr lang="en-US" sz="2400" b="1" dirty="0"/>
                        <a:t>Permission-less blockchain ledger</a:t>
                      </a:r>
                    </a:p>
                  </a:txBody>
                  <a:tcPr anchor="ctr"/>
                </a:tc>
                <a:tc>
                  <a:txBody>
                    <a:bodyPr/>
                    <a:lstStyle/>
                    <a:p>
                      <a:pPr algn="ctr"/>
                      <a:r>
                        <a:rPr lang="en-US" sz="2400" b="1" dirty="0"/>
                        <a:t>Permissioned blockchain ledger</a:t>
                      </a:r>
                    </a:p>
                  </a:txBody>
                  <a:tcPr anchor="ctr"/>
                </a:tc>
                <a:extLst>
                  <a:ext uri="{0D108BD9-81ED-4DB2-BD59-A6C34878D82A}">
                    <a16:rowId xmlns:a16="http://schemas.microsoft.com/office/drawing/2014/main" val="649914302"/>
                  </a:ext>
                </a:extLst>
              </a:tr>
              <a:tr h="1208750">
                <a:tc>
                  <a:txBody>
                    <a:bodyPr/>
                    <a:lstStyle/>
                    <a:p>
                      <a:r>
                        <a:rPr lang="en-US" sz="2000" dirty="0"/>
                        <a:t>Open to everyone hence anyone can participate in the network</a:t>
                      </a:r>
                    </a:p>
                  </a:txBody>
                  <a:tcPr anchor="ctr"/>
                </a:tc>
                <a:tc>
                  <a:txBody>
                    <a:bodyPr/>
                    <a:lstStyle/>
                    <a:p>
                      <a:r>
                        <a:rPr lang="en-US" sz="2000"/>
                        <a:t>Only users who have been granted permission by network starter can join</a:t>
                      </a:r>
                    </a:p>
                  </a:txBody>
                  <a:tcPr anchor="ctr"/>
                </a:tc>
                <a:extLst>
                  <a:ext uri="{0D108BD9-81ED-4DB2-BD59-A6C34878D82A}">
                    <a16:rowId xmlns:a16="http://schemas.microsoft.com/office/drawing/2014/main" val="1333045643"/>
                  </a:ext>
                </a:extLst>
              </a:tr>
              <a:tr h="690714">
                <a:tc>
                  <a:txBody>
                    <a:bodyPr/>
                    <a:lstStyle/>
                    <a:p>
                      <a:r>
                        <a:rPr lang="en-US" sz="2000" dirty="0"/>
                        <a:t>More transparency, less privacy</a:t>
                      </a:r>
                    </a:p>
                  </a:txBody>
                  <a:tcPr anchor="ctr"/>
                </a:tc>
                <a:tc>
                  <a:txBody>
                    <a:bodyPr/>
                    <a:lstStyle/>
                    <a:p>
                      <a:r>
                        <a:rPr lang="en-US" sz="2000"/>
                        <a:t>More security, limited permissions</a:t>
                      </a:r>
                    </a:p>
                  </a:txBody>
                  <a:tcPr anchor="ctr"/>
                </a:tc>
                <a:extLst>
                  <a:ext uri="{0D108BD9-81ED-4DB2-BD59-A6C34878D82A}">
                    <a16:rowId xmlns:a16="http://schemas.microsoft.com/office/drawing/2014/main" val="1254806761"/>
                  </a:ext>
                </a:extLst>
              </a:tr>
              <a:tr h="1208750">
                <a:tc>
                  <a:txBody>
                    <a:bodyPr/>
                    <a:lstStyle/>
                    <a:p>
                      <a:r>
                        <a:rPr lang="en-US" sz="2000" dirty="0"/>
                        <a:t>High computing power due to a greater number of users</a:t>
                      </a:r>
                    </a:p>
                  </a:txBody>
                  <a:tcPr anchor="ctr"/>
                </a:tc>
                <a:tc>
                  <a:txBody>
                    <a:bodyPr/>
                    <a:lstStyle/>
                    <a:p>
                      <a:r>
                        <a:rPr lang="en-US" sz="2000" dirty="0"/>
                        <a:t>Efficient and well organized due to limited number of users</a:t>
                      </a:r>
                    </a:p>
                  </a:txBody>
                  <a:tcPr anchor="ctr"/>
                </a:tc>
                <a:extLst>
                  <a:ext uri="{0D108BD9-81ED-4DB2-BD59-A6C34878D82A}">
                    <a16:rowId xmlns:a16="http://schemas.microsoft.com/office/drawing/2014/main" val="3309704921"/>
                  </a:ext>
                </a:extLst>
              </a:tr>
              <a:tr h="690714">
                <a:tc>
                  <a:txBody>
                    <a:bodyPr/>
                    <a:lstStyle/>
                    <a:p>
                      <a:r>
                        <a:rPr lang="en-US" sz="2000"/>
                        <a:t>E.g:- Bitcoin, Ethereum</a:t>
                      </a:r>
                    </a:p>
                  </a:txBody>
                  <a:tcPr anchor="ctr"/>
                </a:tc>
                <a:tc>
                  <a:txBody>
                    <a:bodyPr/>
                    <a:lstStyle/>
                    <a:p>
                      <a:r>
                        <a:rPr lang="en-US" sz="2000" dirty="0" err="1"/>
                        <a:t>E.g</a:t>
                      </a:r>
                      <a:r>
                        <a:rPr lang="en-US" sz="2000" dirty="0"/>
                        <a:t>:- Hyperledger Fabric, Corda</a:t>
                      </a:r>
                    </a:p>
                  </a:txBody>
                  <a:tcPr anchor="ctr"/>
                </a:tc>
                <a:extLst>
                  <a:ext uri="{0D108BD9-81ED-4DB2-BD59-A6C34878D82A}">
                    <a16:rowId xmlns:a16="http://schemas.microsoft.com/office/drawing/2014/main" val="390689781"/>
                  </a:ext>
                </a:extLst>
              </a:tr>
            </a:tbl>
          </a:graphicData>
        </a:graphic>
      </p:graphicFrame>
    </p:spTree>
    <p:extLst>
      <p:ext uri="{BB962C8B-B14F-4D97-AF65-F5344CB8AC3E}">
        <p14:creationId xmlns:p14="http://schemas.microsoft.com/office/powerpoint/2010/main" val="362010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Advantageous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6892109" cy="4893647"/>
          </a:xfrm>
          <a:prstGeom prst="rect">
            <a:avLst/>
          </a:prstGeom>
        </p:spPr>
        <p:txBody>
          <a:bodyPr wrap="square">
            <a:spAutoFit/>
          </a:bodyPr>
          <a:lstStyle/>
          <a:p>
            <a:pPr marL="285750" indent="-285750">
              <a:buFont typeface="Arial" panose="020B0604020202020204" pitchFamily="34" charset="0"/>
              <a:buChar char="•"/>
            </a:pPr>
            <a:r>
              <a:rPr lang="en-US" sz="2400" dirty="0"/>
              <a:t>Reduce operational inefficiencies</a:t>
            </a:r>
          </a:p>
          <a:p>
            <a:endParaRPr lang="en-US" sz="2400" dirty="0"/>
          </a:p>
          <a:p>
            <a:pPr marL="285750" indent="-285750">
              <a:buFont typeface="Arial" panose="020B0604020202020204" pitchFamily="34" charset="0"/>
              <a:buChar char="•"/>
            </a:pPr>
            <a:r>
              <a:rPr lang="en-US" sz="2400" dirty="0"/>
              <a:t>Speed up the amount of time a transaction takes to complete, are automated</a:t>
            </a:r>
          </a:p>
          <a:p>
            <a:endParaRPr lang="en-US" sz="2400" dirty="0"/>
          </a:p>
          <a:p>
            <a:pPr marL="285750" indent="-285750">
              <a:buFont typeface="Arial" panose="020B0604020202020204" pitchFamily="34" charset="0"/>
              <a:buChar char="•"/>
            </a:pPr>
            <a:r>
              <a:rPr lang="en-US" sz="2400" dirty="0"/>
              <a:t>Reduce overall costs for the entities that use them</a:t>
            </a:r>
          </a:p>
          <a:p>
            <a:pPr marL="285750" indent="-285750">
              <a:buFont typeface="Arial" panose="020B0604020202020204" pitchFamily="34" charset="0"/>
              <a:buChar char="•"/>
            </a:pPr>
            <a:r>
              <a:rPr lang="en-US" sz="2400" dirty="0"/>
              <a:t>Easy flow of information</a:t>
            </a:r>
          </a:p>
          <a:p>
            <a:endParaRPr lang="en-US" sz="2400" dirty="0"/>
          </a:p>
          <a:p>
            <a:pPr marL="285750" indent="-285750">
              <a:buFont typeface="Arial" panose="020B0604020202020204" pitchFamily="34" charset="0"/>
              <a:buChar char="•"/>
            </a:pPr>
            <a:r>
              <a:rPr lang="en-US" sz="2400" dirty="0"/>
              <a:t>Easy to follow for accountants when they conduct reviews of financial statements</a:t>
            </a:r>
          </a:p>
          <a:p>
            <a:endParaRPr lang="en-US" sz="2400" dirty="0"/>
          </a:p>
          <a:p>
            <a:pPr marL="285750" indent="-285750">
              <a:buFont typeface="Arial" panose="020B0604020202020204" pitchFamily="34" charset="0"/>
              <a:buChar char="•"/>
            </a:pPr>
            <a:r>
              <a:rPr lang="en-US" sz="2400" dirty="0"/>
              <a:t>Remove the possibility of fraud occurring on the financial books of a company</a:t>
            </a:r>
            <a:endParaRPr lang="en-US" sz="4000" dirty="0">
              <a:solidFill>
                <a:srgbClr val="333333"/>
              </a:solidFill>
              <a:latin typeface="Open Sans"/>
            </a:endParaRPr>
          </a:p>
        </p:txBody>
      </p:sp>
    </p:spTree>
    <p:extLst>
      <p:ext uri="{BB962C8B-B14F-4D97-AF65-F5344CB8AC3E}">
        <p14:creationId xmlns:p14="http://schemas.microsoft.com/office/powerpoint/2010/main" val="197913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9860162" cy="280262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hlinkClick r:id="rId4"/>
              </a:rPr>
              <a:t>https://www.blockchain.com/</a:t>
            </a:r>
            <a:endParaRPr lang="en-US" sz="2400" dirty="0"/>
          </a:p>
          <a:p>
            <a:pPr marL="285750" indent="-285750">
              <a:lnSpc>
                <a:spcPct val="150000"/>
              </a:lnSpc>
              <a:buFont typeface="Arial" panose="020B0604020202020204" pitchFamily="34" charset="0"/>
              <a:buChar char="•"/>
            </a:pPr>
            <a:r>
              <a:rPr lang="en-US" sz="2400" dirty="0">
                <a:hlinkClick r:id="rId5"/>
              </a:rPr>
              <a:t>https://blockchainhub.net/blockchains-and-distributed-ledger-technologies-in-general/</a:t>
            </a:r>
            <a:endParaRPr lang="en-US" sz="2400" dirty="0"/>
          </a:p>
          <a:p>
            <a:pPr marL="285750" indent="-285750">
              <a:lnSpc>
                <a:spcPct val="150000"/>
              </a:lnSpc>
              <a:buFont typeface="Arial" panose="020B0604020202020204" pitchFamily="34" charset="0"/>
              <a:buChar char="•"/>
            </a:pPr>
            <a:r>
              <a:rPr lang="en-US" sz="2400" dirty="0">
                <a:hlinkClick r:id="rId6"/>
              </a:rPr>
              <a:t>https://ieeexplore.ieee.org/document/8946153</a:t>
            </a:r>
            <a:endParaRPr lang="en-US" sz="2400" dirty="0"/>
          </a:p>
          <a:p>
            <a:pPr marL="285750" indent="-285750">
              <a:lnSpc>
                <a:spcPct val="150000"/>
              </a:lnSpc>
              <a:buFont typeface="Arial" panose="020B0604020202020204" pitchFamily="34" charset="0"/>
              <a:buChar char="•"/>
            </a:pPr>
            <a:r>
              <a:rPr lang="en-US" sz="2400" dirty="0">
                <a:hlinkClick r:id="rId7"/>
              </a:rPr>
              <a:t>https://ieeexplore.ieee.org/document/8945020</a:t>
            </a:r>
            <a:endParaRPr lang="en-US" sz="2400" dirty="0">
              <a:solidFill>
                <a:srgbClr val="333333"/>
              </a:solidFill>
              <a:latin typeface="Open Sans"/>
            </a:endParaRPr>
          </a:p>
        </p:txBody>
      </p:sp>
    </p:spTree>
    <p:extLst>
      <p:ext uri="{BB962C8B-B14F-4D97-AF65-F5344CB8AC3E}">
        <p14:creationId xmlns:p14="http://schemas.microsoft.com/office/powerpoint/2010/main" val="1994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04747" y="2951946"/>
            <a:ext cx="8066891" cy="954107"/>
          </a:xfrm>
          <a:prstGeom prst="rect">
            <a:avLst/>
          </a:prstGeom>
        </p:spPr>
        <p:txBody>
          <a:bodyPr wrap="square">
            <a:spAutoFit/>
          </a:bodyPr>
          <a:lstStyle/>
          <a:p>
            <a:pPr marL="342900" indent="-342900" algn="just">
              <a:buFont typeface="Arial" panose="020B0604020202020204" pitchFamily="34" charset="0"/>
              <a:buChar char="•"/>
            </a:pPr>
            <a:r>
              <a:rPr lang="en-IN" sz="2800" dirty="0"/>
              <a:t>Learn about the History, importance and various types of public ledger.</a:t>
            </a:r>
          </a:p>
        </p:txBody>
      </p:sp>
    </p:spTree>
    <p:extLst>
      <p:ext uri="{BB962C8B-B14F-4D97-AF65-F5344CB8AC3E}">
        <p14:creationId xmlns:p14="http://schemas.microsoft.com/office/powerpoint/2010/main" val="380647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224853" y="1647064"/>
            <a:ext cx="8066891" cy="4832092"/>
          </a:xfrm>
          <a:prstGeom prst="rect">
            <a:avLst/>
          </a:prstGeom>
        </p:spPr>
        <p:txBody>
          <a:bodyPr wrap="square">
            <a:spAutoFit/>
          </a:bodyPr>
          <a:lstStyle/>
          <a:p>
            <a:pPr marL="342900" indent="-342900" algn="just">
              <a:buFont typeface="Arial" panose="020B0604020202020204" pitchFamily="34" charset="0"/>
              <a:buChar char="•"/>
            </a:pPr>
            <a:r>
              <a:rPr lang="en-US" sz="2800" dirty="0"/>
              <a:t>The public ledger organizes into a long chain of blocks of information.</a:t>
            </a:r>
          </a:p>
          <a:p>
            <a:pPr marL="342900" indent="-342900" algn="just">
              <a:buFont typeface="Arial" panose="020B0604020202020204" pitchFamily="34" charset="0"/>
              <a:buChar char="•"/>
            </a:pPr>
            <a:r>
              <a:rPr lang="en-US" sz="2800" dirty="0"/>
              <a:t>A distributed ledger is a database that is consensually shared and synchronized across multiple sites, institutions, or geographies, accessible by multiple people.</a:t>
            </a:r>
          </a:p>
          <a:p>
            <a:pPr marL="342900" indent="-342900" algn="just">
              <a:buFont typeface="Arial" panose="020B0604020202020204" pitchFamily="34" charset="0"/>
              <a:buChar char="•"/>
            </a:pPr>
            <a:r>
              <a:rPr lang="en-US" sz="2800" dirty="0"/>
              <a:t>A distributed ledger stands in contrast to a centralized ledger, which is the type of ledger that most companies use. </a:t>
            </a:r>
          </a:p>
          <a:p>
            <a:pPr marL="342900" indent="-342900" algn="just">
              <a:buFont typeface="Arial" panose="020B0604020202020204" pitchFamily="34" charset="0"/>
              <a:buChar char="•"/>
            </a:pPr>
            <a:r>
              <a:rPr lang="en-US" sz="2800" dirty="0"/>
              <a:t>Blockchain is a type of distributed ledger used by bitcoin.</a:t>
            </a:r>
            <a:endParaRPr lang="en-IN" sz="2800" dirty="0"/>
          </a:p>
        </p:txBody>
      </p:sp>
    </p:spTree>
    <p:extLst>
      <p:ext uri="{BB962C8B-B14F-4D97-AF65-F5344CB8AC3E}">
        <p14:creationId xmlns:p14="http://schemas.microsoft.com/office/powerpoint/2010/main" val="406666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6" name="Picture 4" descr="Blockchain network (open ledger network) ">
            <a:extLst>
              <a:ext uri="{FF2B5EF4-FFF2-40B4-BE49-F238E27FC236}">
                <a16:creationId xmlns:a16="http://schemas.microsoft.com/office/drawing/2014/main" id="{25C21E0F-0349-438C-935A-DEC2BE8D85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0" y="1868853"/>
            <a:ext cx="751844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1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447F3118-0F6B-4FAE-A883-6FF31D1A3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719" y="3001963"/>
            <a:ext cx="41156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C666EBA1-44F9-4357-9F6C-ADCC85BF7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09" y="3101976"/>
            <a:ext cx="10525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73DA1F5-668B-4A4E-9BA3-241980BAEC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4048" y="3148011"/>
            <a:ext cx="1026651" cy="30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3426C0D6-2852-4459-BC3C-8932874007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5579" y="3429000"/>
            <a:ext cx="4365231" cy="58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943C37A3-6B61-44DD-8265-007715EAC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409" y="3429000"/>
            <a:ext cx="1052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354B42D8-2230-4194-8ADD-6BF8735663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0556" y="3448050"/>
            <a:ext cx="1053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04BD187-3BD6-4DC2-AEB0-12732D9CAE80}"/>
              </a:ext>
            </a:extLst>
          </p:cNvPr>
          <p:cNvSpPr txBox="1">
            <a:spLocks noChangeArrowheads="1"/>
          </p:cNvSpPr>
          <p:nvPr/>
        </p:nvSpPr>
        <p:spPr bwMode="auto">
          <a:xfrm>
            <a:off x="599546" y="2693988"/>
            <a:ext cx="1474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rgbClr val="3A3A3A"/>
                </a:solidFill>
              </a:rPr>
              <a:t>PL of Alice</a:t>
            </a:r>
          </a:p>
        </p:txBody>
      </p:sp>
      <p:sp>
        <p:nvSpPr>
          <p:cNvPr id="18" name="TextBox 17">
            <a:extLst>
              <a:ext uri="{FF2B5EF4-FFF2-40B4-BE49-F238E27FC236}">
                <a16:creationId xmlns:a16="http://schemas.microsoft.com/office/drawing/2014/main" id="{2C1DDBAF-B7EC-48EC-8087-58561C141AC8}"/>
              </a:ext>
            </a:extLst>
          </p:cNvPr>
          <p:cNvSpPr txBox="1">
            <a:spLocks noChangeArrowheads="1"/>
          </p:cNvSpPr>
          <p:nvPr/>
        </p:nvSpPr>
        <p:spPr bwMode="auto">
          <a:xfrm>
            <a:off x="7472366" y="2693988"/>
            <a:ext cx="1086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rgbClr val="3A3A3A"/>
                </a:solidFill>
              </a:rPr>
              <a:t>PL of Bob</a:t>
            </a:r>
          </a:p>
        </p:txBody>
      </p:sp>
      <p:pic>
        <p:nvPicPr>
          <p:cNvPr id="19" name="Picture 18">
            <a:extLst>
              <a:ext uri="{FF2B5EF4-FFF2-40B4-BE49-F238E27FC236}">
                <a16:creationId xmlns:a16="http://schemas.microsoft.com/office/drawing/2014/main" id="{853E86AF-0683-4A01-8B63-31EDCCCCFA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7922" y="3017252"/>
            <a:ext cx="591476" cy="170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7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8E4FBEA4-7AE4-41F0-AD11-E11D06E60D27}"/>
              </a:ext>
            </a:extLst>
          </p:cNvPr>
          <p:cNvPicPr>
            <a:picLocks noChangeAspect="1"/>
          </p:cNvPicPr>
          <p:nvPr/>
        </p:nvPicPr>
        <p:blipFill rotWithShape="1">
          <a:blip r:embed="rId4"/>
          <a:srcRect l="2887" t="9672" r="42991" b="14729"/>
          <a:stretch/>
        </p:blipFill>
        <p:spPr>
          <a:xfrm>
            <a:off x="393111" y="1508787"/>
            <a:ext cx="7116961" cy="4032752"/>
          </a:xfrm>
          <a:prstGeom prst="rect">
            <a:avLst/>
          </a:prstGeom>
        </p:spPr>
      </p:pic>
    </p:spTree>
    <p:extLst>
      <p:ext uri="{BB962C8B-B14F-4D97-AF65-F5344CB8AC3E}">
        <p14:creationId xmlns:p14="http://schemas.microsoft.com/office/powerpoint/2010/main" val="19484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2" name="Picture 11">
            <a:extLst>
              <a:ext uri="{FF2B5EF4-FFF2-40B4-BE49-F238E27FC236}">
                <a16:creationId xmlns:a16="http://schemas.microsoft.com/office/drawing/2014/main" id="{7AE221B1-3752-4DB6-BEA9-7AFCA5861D4C}"/>
              </a:ext>
            </a:extLst>
          </p:cNvPr>
          <p:cNvPicPr>
            <a:picLocks noChangeAspect="1"/>
          </p:cNvPicPr>
          <p:nvPr/>
        </p:nvPicPr>
        <p:blipFill rotWithShape="1">
          <a:blip r:embed="rId4"/>
          <a:srcRect l="2577" t="5728" r="3672" b="15909"/>
          <a:stretch/>
        </p:blipFill>
        <p:spPr>
          <a:xfrm>
            <a:off x="408247" y="1454046"/>
            <a:ext cx="6985000" cy="3945471"/>
          </a:xfrm>
          <a:prstGeom prst="rect">
            <a:avLst/>
          </a:prstGeom>
        </p:spPr>
      </p:pic>
    </p:spTree>
    <p:extLst>
      <p:ext uri="{BB962C8B-B14F-4D97-AF65-F5344CB8AC3E}">
        <p14:creationId xmlns:p14="http://schemas.microsoft.com/office/powerpoint/2010/main" val="101578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3" name="Picture 12">
            <a:extLst>
              <a:ext uri="{FF2B5EF4-FFF2-40B4-BE49-F238E27FC236}">
                <a16:creationId xmlns:a16="http://schemas.microsoft.com/office/drawing/2014/main" id="{36E3B917-F4B7-4385-9DE1-AED0E5456018}"/>
              </a:ext>
            </a:extLst>
          </p:cNvPr>
          <p:cNvPicPr>
            <a:picLocks noChangeAspect="1"/>
          </p:cNvPicPr>
          <p:nvPr/>
        </p:nvPicPr>
        <p:blipFill>
          <a:blip r:embed="rId4"/>
          <a:stretch>
            <a:fillRect/>
          </a:stretch>
        </p:blipFill>
        <p:spPr>
          <a:xfrm>
            <a:off x="371880" y="1633931"/>
            <a:ext cx="7450667" cy="4242209"/>
          </a:xfrm>
          <a:prstGeom prst="rect">
            <a:avLst/>
          </a:prstGeom>
        </p:spPr>
      </p:pic>
    </p:spTree>
    <p:extLst>
      <p:ext uri="{BB962C8B-B14F-4D97-AF65-F5344CB8AC3E}">
        <p14:creationId xmlns:p14="http://schemas.microsoft.com/office/powerpoint/2010/main" val="217939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2633</Words>
  <Application>Microsoft Office PowerPoint</Application>
  <PresentationFormat>Widescreen</PresentationFormat>
  <Paragraphs>141</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68</cp:revision>
  <dcterms:created xsi:type="dcterms:W3CDTF">2020-06-03T14:19:11Z</dcterms:created>
  <dcterms:modified xsi:type="dcterms:W3CDTF">2020-08-04T09:11:33Z</dcterms:modified>
</cp:coreProperties>
</file>