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357" r:id="rId2"/>
    <p:sldId id="358" r:id="rId3"/>
    <p:sldId id="406" r:id="rId4"/>
    <p:sldId id="413" r:id="rId5"/>
    <p:sldId id="407" r:id="rId6"/>
    <p:sldId id="411" r:id="rId7"/>
    <p:sldId id="415" r:id="rId8"/>
    <p:sldId id="417" r:id="rId9"/>
    <p:sldId id="408" r:id="rId10"/>
    <p:sldId id="412" r:id="rId11"/>
    <p:sldId id="416" r:id="rId12"/>
    <p:sldId id="409" r:id="rId13"/>
    <p:sldId id="410" r:id="rId14"/>
    <p:sldId id="1187" r:id="rId15"/>
    <p:sldId id="34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64" d="100"/>
          <a:sy n="64" d="100"/>
        </p:scale>
        <p:origin x="900"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372DF8-784B-4388-9B81-5129DCE5F392}" type="datetimeFigureOut">
              <a:rPr lang="en-US" smtClean="0"/>
              <a:t>04-Aug-20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A64997-5B82-48AA-B863-B5828182F366}" type="slidenum">
              <a:rPr lang="en-US" smtClean="0"/>
              <a:t>‹#›</a:t>
            </a:fld>
            <a:endParaRPr lang="en-US"/>
          </a:p>
        </p:txBody>
      </p:sp>
    </p:spTree>
    <p:extLst>
      <p:ext uri="{BB962C8B-B14F-4D97-AF65-F5344CB8AC3E}">
        <p14:creationId xmlns:p14="http://schemas.microsoft.com/office/powerpoint/2010/main" val="15156488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www.ibm.com/blockchain/offerings.html"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A64997-5B82-48AA-B863-B5828182F366}" type="slidenum">
              <a:rPr lang="en-US" smtClean="0"/>
              <a:t>3</a:t>
            </a:fld>
            <a:endParaRPr lang="en-US"/>
          </a:p>
        </p:txBody>
      </p:sp>
    </p:spTree>
    <p:extLst>
      <p:ext uri="{BB962C8B-B14F-4D97-AF65-F5344CB8AC3E}">
        <p14:creationId xmlns:p14="http://schemas.microsoft.com/office/powerpoint/2010/main" val="3872579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a:solidFill>
                  <a:schemeClr val="tx1"/>
                </a:solidFill>
                <a:effectLst/>
                <a:latin typeface="+mn-lt"/>
                <a:ea typeface="+mn-ea"/>
                <a:cs typeface="+mn-cs"/>
              </a:rPr>
              <a:t>The consortium blockchain is a hybrid between the ‘low-trust’ offered by public blockchains and the ‘single highly-trusted entity’ model of private blockchains. </a:t>
            </a:r>
          </a:p>
          <a:p>
            <a:pPr fontAlgn="base"/>
            <a:r>
              <a:rPr lang="en-US" sz="1200" b="0" i="0" kern="1200" dirty="0">
                <a:solidFill>
                  <a:schemeClr val="tx1"/>
                </a:solidFill>
                <a:effectLst/>
                <a:latin typeface="+mn-lt"/>
                <a:ea typeface="+mn-ea"/>
                <a:cs typeface="+mn-cs"/>
              </a:rPr>
              <a:t>Its characteristics are the following:</a:t>
            </a:r>
          </a:p>
          <a:p>
            <a:pPr fontAlgn="base"/>
            <a:r>
              <a:rPr lang="en-US" sz="1200" b="0" i="0" kern="1200" dirty="0">
                <a:solidFill>
                  <a:schemeClr val="tx1"/>
                </a:solidFill>
                <a:effectLst/>
                <a:latin typeface="+mn-lt"/>
                <a:ea typeface="+mn-ea"/>
                <a:cs typeface="+mn-cs"/>
              </a:rPr>
              <a:t>the consortium is permissioned: it’s not for everyone, but for a predetermined group of enterprises; </a:t>
            </a:r>
          </a:p>
          <a:p>
            <a:pPr fontAlgn="base"/>
            <a:r>
              <a:rPr lang="en-US" sz="1200" b="0" i="0" kern="1200" dirty="0">
                <a:solidFill>
                  <a:schemeClr val="tx1"/>
                </a:solidFill>
                <a:effectLst/>
                <a:latin typeface="+mn-lt"/>
                <a:ea typeface="+mn-ea"/>
                <a:cs typeface="+mn-cs"/>
              </a:rPr>
              <a:t>it is semi-decentralized: under the supervision of members of the limited group; </a:t>
            </a:r>
          </a:p>
          <a:p>
            <a:pPr fontAlgn="base"/>
            <a:r>
              <a:rPr lang="en-US" sz="1200" b="0" i="0" kern="1200" dirty="0">
                <a:solidFill>
                  <a:schemeClr val="tx1"/>
                </a:solidFill>
                <a:effectLst/>
                <a:latin typeface="+mn-lt"/>
                <a:ea typeface="+mn-ea"/>
                <a:cs typeface="+mn-cs"/>
              </a:rPr>
              <a:t>it has a multi-party consensus: all operations are verified by special pre-approved nodes, not by the world community, like in bitcoin blockchain. </a:t>
            </a:r>
          </a:p>
          <a:p>
            <a:pPr fontAlgn="base"/>
            <a:r>
              <a:rPr lang="en-US" sz="1200" b="0" i="0" kern="1200" dirty="0">
                <a:solidFill>
                  <a:schemeClr val="tx1"/>
                </a:solidFill>
                <a:effectLst/>
                <a:latin typeface="+mn-lt"/>
                <a:ea typeface="+mn-ea"/>
                <a:cs typeface="+mn-cs"/>
              </a:rPr>
              <a:t>The governance roles and operating rules emergence in consortium blockchain are exhibited in the picture below.</a:t>
            </a:r>
          </a:p>
          <a:p>
            <a:br>
              <a:rPr lang="en-US" dirty="0"/>
            </a:br>
            <a:r>
              <a:rPr lang="en-US" b="0" i="0" dirty="0">
                <a:solidFill>
                  <a:srgbClr val="424242"/>
                </a:solidFill>
                <a:effectLst/>
                <a:latin typeface="proxima-nova"/>
              </a:rPr>
              <a:t>This slide shows how a consortium forms.  Someone (consortium promoter) decides that there is a reason for the consortium to form. Once this happens founding members and participation members join with different benefits or tiers of benefits based on the operating rules of the consortium agreement which are decided by a governance board.  These rules include such things as legal and structural decisions of the consortium as well as decisions which are to be implemented on the shared ledger based on a specific technology implemented by the consortium promoter with input from all of its members.  The smart contract system and the rules engine have ensure consistency between real world contracts and smart contracts and as is shown below this is done in both private and public models because "code is king" does not hold up.</a:t>
            </a:r>
            <a:endParaRPr lang="en-US" dirty="0"/>
          </a:p>
        </p:txBody>
      </p:sp>
      <p:sp>
        <p:nvSpPr>
          <p:cNvPr id="4" name="Slide Number Placeholder 3"/>
          <p:cNvSpPr>
            <a:spLocks noGrp="1"/>
          </p:cNvSpPr>
          <p:nvPr>
            <p:ph type="sldNum" sz="quarter" idx="5"/>
          </p:nvPr>
        </p:nvSpPr>
        <p:spPr/>
        <p:txBody>
          <a:bodyPr/>
          <a:lstStyle/>
          <a:p>
            <a:fld id="{CDA64997-5B82-48AA-B863-B5828182F366}" type="slidenum">
              <a:rPr lang="en-US" smtClean="0"/>
              <a:t>12</a:t>
            </a:fld>
            <a:endParaRPr lang="en-US"/>
          </a:p>
        </p:txBody>
      </p:sp>
    </p:spTree>
    <p:extLst>
      <p:ext uri="{BB962C8B-B14F-4D97-AF65-F5344CB8AC3E}">
        <p14:creationId xmlns:p14="http://schemas.microsoft.com/office/powerpoint/2010/main" val="11107278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Hybrid blockchain offers the benefits of both public blockchain and private blockchain.</a:t>
            </a:r>
          </a:p>
          <a:p>
            <a:r>
              <a:rPr lang="en-US" sz="1200" b="0" i="0" kern="1200" dirty="0">
                <a:solidFill>
                  <a:schemeClr val="tx1"/>
                </a:solidFill>
                <a:effectLst/>
                <a:latin typeface="+mn-lt"/>
                <a:ea typeface="+mn-ea"/>
                <a:cs typeface="+mn-cs"/>
              </a:rPr>
              <a:t>Firstly, hybrid blockchain consists of the public blockchain (that all participants are a part of) and a private network (also referred to as a permissioned network) that restricts participation to those invited by a </a:t>
            </a:r>
            <a:r>
              <a:rPr lang="en-US" sz="1200" b="0" i="0" kern="1200" dirty="0" err="1">
                <a:solidFill>
                  <a:schemeClr val="tx1"/>
                </a:solidFill>
                <a:effectLst/>
                <a:latin typeface="+mn-lt"/>
                <a:ea typeface="+mn-ea"/>
                <a:cs typeface="+mn-cs"/>
              </a:rPr>
              <a:t>centralised</a:t>
            </a:r>
            <a:r>
              <a:rPr lang="en-US" sz="1200" b="0" i="0" kern="1200" dirty="0">
                <a:solidFill>
                  <a:schemeClr val="tx1"/>
                </a:solidFill>
                <a:effectLst/>
                <a:latin typeface="+mn-lt"/>
                <a:ea typeface="+mn-ea"/>
                <a:cs typeface="+mn-cs"/>
              </a:rPr>
              <a:t> body.</a:t>
            </a:r>
          </a:p>
          <a:p>
            <a:r>
              <a:rPr lang="en-US" sz="1200" b="0" i="0" kern="1200" dirty="0">
                <a:solidFill>
                  <a:schemeClr val="tx1"/>
                </a:solidFill>
                <a:effectLst/>
                <a:latin typeface="+mn-lt"/>
                <a:ea typeface="+mn-ea"/>
                <a:cs typeface="+mn-cs"/>
              </a:rPr>
              <a:t>Secondly, this private network generates the record (hash) of transactions which is stored and verified on the public blockchain. The benefits of the private blockchain include faster transaction speeds, privacy of the data/ content and a </a:t>
            </a:r>
            <a:r>
              <a:rPr lang="en-US" sz="1200" b="0" i="0" kern="1200" dirty="0" err="1">
                <a:solidFill>
                  <a:schemeClr val="tx1"/>
                </a:solidFill>
                <a:effectLst/>
                <a:latin typeface="+mn-lt"/>
                <a:ea typeface="+mn-ea"/>
                <a:cs typeface="+mn-cs"/>
              </a:rPr>
              <a:t>centralised</a:t>
            </a:r>
            <a:r>
              <a:rPr lang="en-US" sz="1200" b="0" i="0" kern="1200" dirty="0">
                <a:solidFill>
                  <a:schemeClr val="tx1"/>
                </a:solidFill>
                <a:effectLst/>
                <a:latin typeface="+mn-lt"/>
                <a:ea typeface="+mn-ea"/>
                <a:cs typeface="+mn-cs"/>
              </a:rPr>
              <a:t> control over providing access to the blockchain.</a:t>
            </a:r>
          </a:p>
          <a:p>
            <a:r>
              <a:rPr lang="en-US" sz="1200" b="0" i="0" kern="1200" dirty="0">
                <a:solidFill>
                  <a:schemeClr val="tx1"/>
                </a:solidFill>
                <a:effectLst/>
                <a:latin typeface="+mn-lt"/>
                <a:ea typeface="+mn-ea"/>
                <a:cs typeface="+mn-cs"/>
              </a:rPr>
              <a:t>Hybrid provides an enterprise-ready blockchain solution that is much better suited to highly regulated enterprises and governments as it enables them to have the flexibility and control over what data is kept private versus shared on a public ledger. Coupled with the operational needs of faster transaction times, security and auditability features that are not suited to public blockchains.</a:t>
            </a:r>
          </a:p>
          <a:p>
            <a:endParaRPr lang="en-US" dirty="0"/>
          </a:p>
        </p:txBody>
      </p:sp>
      <p:sp>
        <p:nvSpPr>
          <p:cNvPr id="4" name="Slide Number Placeholder 3"/>
          <p:cNvSpPr>
            <a:spLocks noGrp="1"/>
          </p:cNvSpPr>
          <p:nvPr>
            <p:ph type="sldNum" sz="quarter" idx="5"/>
          </p:nvPr>
        </p:nvSpPr>
        <p:spPr/>
        <p:txBody>
          <a:bodyPr/>
          <a:lstStyle/>
          <a:p>
            <a:fld id="{CDA64997-5B82-48AA-B863-B5828182F366}" type="slidenum">
              <a:rPr lang="en-US" smtClean="0"/>
              <a:t>13</a:t>
            </a:fld>
            <a:endParaRPr lang="en-US"/>
          </a:p>
        </p:txBody>
      </p:sp>
    </p:spTree>
    <p:extLst>
      <p:ext uri="{BB962C8B-B14F-4D97-AF65-F5344CB8AC3E}">
        <p14:creationId xmlns:p14="http://schemas.microsoft.com/office/powerpoint/2010/main" val="11103086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Public Blockchain Ledger</a:t>
            </a:r>
          </a:p>
          <a:p>
            <a:r>
              <a:rPr lang="en-US" sz="1200" b="0" i="0" kern="1200" dirty="0">
                <a:solidFill>
                  <a:schemeClr val="tx1"/>
                </a:solidFill>
                <a:effectLst/>
                <a:latin typeface="+mn-lt"/>
                <a:ea typeface="+mn-ea"/>
                <a:cs typeface="+mn-cs"/>
              </a:rPr>
              <a:t>This blockchain is totally open to all and anybody can join the system. Each member on the chain has full power to access, read and write transactions. Since it is decentralized and wholly distributed, every node gives verification to approve any transaction. Data can’t be altered or manipulated once it is placed on the block. Public blockchains are also called </a:t>
            </a:r>
            <a:r>
              <a:rPr lang="en-US" sz="1200" b="0" i="0" kern="1200" dirty="0" err="1">
                <a:solidFill>
                  <a:schemeClr val="tx1"/>
                </a:solidFill>
                <a:effectLst/>
                <a:latin typeface="+mn-lt"/>
                <a:ea typeface="+mn-ea"/>
                <a:cs typeface="+mn-cs"/>
              </a:rPr>
              <a:t>permissionless</a:t>
            </a:r>
            <a:r>
              <a:rPr lang="en-US" sz="1200" b="0" i="0" kern="1200" dirty="0">
                <a:solidFill>
                  <a:schemeClr val="tx1"/>
                </a:solidFill>
                <a:effectLst/>
                <a:latin typeface="+mn-lt"/>
                <a:ea typeface="+mn-ea"/>
                <a:cs typeface="+mn-cs"/>
              </a:rPr>
              <a:t> blockchains.</a:t>
            </a:r>
          </a:p>
          <a:p>
            <a:r>
              <a:rPr lang="en-US" sz="1200" b="0" i="0" kern="1200" dirty="0">
                <a:solidFill>
                  <a:schemeClr val="tx1"/>
                </a:solidFill>
                <a:effectLst/>
                <a:latin typeface="+mn-lt"/>
                <a:ea typeface="+mn-ea"/>
                <a:cs typeface="+mn-cs"/>
              </a:rPr>
              <a:t>Being totally open to everyone is the biggest drawback of this type of ledger, since it offers complete transparency with little privacy. Time taken to reach consensus by the network is high because of the numerous nodes present, therefore resulting in high computational power. Bitcoin, Ethereum, </a:t>
            </a:r>
            <a:r>
              <a:rPr lang="en-US" sz="1200" b="0" i="0" kern="1200" dirty="0" err="1">
                <a:solidFill>
                  <a:schemeClr val="tx1"/>
                </a:solidFill>
                <a:effectLst/>
                <a:latin typeface="+mn-lt"/>
                <a:ea typeface="+mn-ea"/>
                <a:cs typeface="+mn-cs"/>
              </a:rPr>
              <a:t>etc</a:t>
            </a:r>
            <a:r>
              <a:rPr lang="en-US" sz="1200" b="0" i="0" kern="1200" dirty="0">
                <a:solidFill>
                  <a:schemeClr val="tx1"/>
                </a:solidFill>
                <a:effectLst/>
                <a:latin typeface="+mn-lt"/>
                <a:ea typeface="+mn-ea"/>
                <a:cs typeface="+mn-cs"/>
              </a:rPr>
              <a:t> are popular examples.</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Private blockchain Ledger</a:t>
            </a:r>
          </a:p>
          <a:p>
            <a:r>
              <a:rPr lang="en-US" sz="1200" b="0" i="0" kern="1200" dirty="0">
                <a:solidFill>
                  <a:schemeClr val="tx1"/>
                </a:solidFill>
                <a:effectLst/>
                <a:latin typeface="+mn-lt"/>
                <a:ea typeface="+mn-ea"/>
                <a:cs typeface="+mn-cs"/>
              </a:rPr>
              <a:t>Also called permissioned blockchains, they have limitations on who is participating in the network. A user is granted access only by the network initiator or by a predefined set of rules. Once a user is given entrance to the network, it can perform the same duties as that of other users. Again, the degree of permissions is decided by the one who initiated the network.</a:t>
            </a:r>
          </a:p>
        </p:txBody>
      </p:sp>
      <p:sp>
        <p:nvSpPr>
          <p:cNvPr id="4" name="Slide Number Placeholder 3"/>
          <p:cNvSpPr>
            <a:spLocks noGrp="1"/>
          </p:cNvSpPr>
          <p:nvPr>
            <p:ph type="sldNum" sz="quarter" idx="5"/>
          </p:nvPr>
        </p:nvSpPr>
        <p:spPr/>
        <p:txBody>
          <a:bodyPr/>
          <a:lstStyle/>
          <a:p>
            <a:fld id="{CDA64997-5B82-48AA-B863-B5828182F366}" type="slidenum">
              <a:rPr lang="en-US" smtClean="0"/>
              <a:t>14</a:t>
            </a:fld>
            <a:endParaRPr lang="en-US"/>
          </a:p>
        </p:txBody>
      </p:sp>
    </p:spTree>
    <p:extLst>
      <p:ext uri="{BB962C8B-B14F-4D97-AF65-F5344CB8AC3E}">
        <p14:creationId xmlns:p14="http://schemas.microsoft.com/office/powerpoint/2010/main" val="1704913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A64997-5B82-48AA-B863-B5828182F366}" type="slidenum">
              <a:rPr lang="en-US" smtClean="0"/>
              <a:t>4</a:t>
            </a:fld>
            <a:endParaRPr lang="en-US"/>
          </a:p>
        </p:txBody>
      </p:sp>
    </p:spTree>
    <p:extLst>
      <p:ext uri="{BB962C8B-B14F-4D97-AF65-F5344CB8AC3E}">
        <p14:creationId xmlns:p14="http://schemas.microsoft.com/office/powerpoint/2010/main" val="17368452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eaLnBrk="0" fontAlgn="base" hangingPunct="0">
              <a:spcBef>
                <a:spcPct val="0"/>
              </a:spcBef>
              <a:spcAft>
                <a:spcPct val="0"/>
              </a:spcAft>
            </a:pPr>
            <a:r>
              <a:rPr lang="en-US" altLang="en-US" sz="1200" dirty="0">
                <a:latin typeface="Roboto"/>
              </a:rPr>
              <a:t>Public blockchains are </a:t>
            </a:r>
            <a:r>
              <a:rPr lang="en-US" altLang="en-US" sz="1200" dirty="0" err="1">
                <a:latin typeface="Roboto"/>
              </a:rPr>
              <a:t>permissionless</a:t>
            </a:r>
            <a:r>
              <a:rPr lang="en-US" altLang="en-US" sz="1200" dirty="0">
                <a:latin typeface="Roboto"/>
              </a:rPr>
              <a:t> blockchains where anyone can join the network and read and write to the ledger. Such blockchains allow users from anywhere in the world to interact with the blockchain and submit or read transactions as far as they are connected with the blockchain network. In a </a:t>
            </a:r>
            <a:r>
              <a:rPr lang="en-US" altLang="en-US" sz="1200" dirty="0" err="1">
                <a:latin typeface="Roboto"/>
              </a:rPr>
              <a:t>permissionless</a:t>
            </a:r>
            <a:r>
              <a:rPr lang="en-US" altLang="en-US" sz="1200" dirty="0">
                <a:latin typeface="Roboto"/>
              </a:rPr>
              <a:t> blockchain, any user can develop and add smart contracts to blockchain without any intervention forced by developers.</a:t>
            </a:r>
          </a:p>
          <a:p>
            <a:pPr lvl="0" eaLnBrk="0" fontAlgn="base" hangingPunct="0">
              <a:spcBef>
                <a:spcPct val="0"/>
              </a:spcBef>
              <a:spcAft>
                <a:spcPct val="0"/>
              </a:spcAft>
            </a:pPr>
            <a:r>
              <a:rPr lang="en-US" altLang="en-US" sz="1200" dirty="0" err="1">
                <a:latin typeface="Roboto"/>
              </a:rPr>
              <a:t>Permissionless</a:t>
            </a:r>
            <a:r>
              <a:rPr lang="en-US" altLang="en-US" sz="1200" dirty="0">
                <a:latin typeface="Roboto"/>
              </a:rPr>
              <a:t> blockchains bring </a:t>
            </a:r>
            <a:r>
              <a:rPr lang="en-US" altLang="en-US" sz="1200" b="1" dirty="0">
                <a:latin typeface="Roboto"/>
              </a:rPr>
              <a:t>complete decentralization </a:t>
            </a:r>
            <a:r>
              <a:rPr lang="en-US" altLang="en-US" sz="1200" dirty="0">
                <a:latin typeface="Roboto"/>
              </a:rPr>
              <a:t>, which means that there exists no central authority to edit the ledger state or make any kind of modifications to the network protocols. This makes the system robust against a single point of failure with distributed trust.</a:t>
            </a:r>
          </a:p>
          <a:p>
            <a:pPr lvl="0" eaLnBrk="0" fontAlgn="base" hangingPunct="0">
              <a:spcBef>
                <a:spcPct val="0"/>
              </a:spcBef>
              <a:spcAft>
                <a:spcPct val="0"/>
              </a:spcAft>
            </a:pPr>
            <a:endParaRPr lang="en-US" altLang="en-US" sz="1200" dirty="0">
              <a:latin typeface="Roboto"/>
            </a:endParaRPr>
          </a:p>
          <a:p>
            <a:pPr lvl="0" eaLnBrk="0" fontAlgn="base" hangingPunct="0">
              <a:spcBef>
                <a:spcPct val="0"/>
              </a:spcBef>
              <a:spcAft>
                <a:spcPct val="0"/>
              </a:spcAft>
            </a:pPr>
            <a:br>
              <a:rPr lang="en-US" altLang="en-US" sz="1200" dirty="0">
                <a:latin typeface="Roboto"/>
              </a:rPr>
            </a:br>
            <a:endParaRPr lang="en-US" altLang="en-US" sz="1200" dirty="0">
              <a:latin typeface="Roboto"/>
            </a:endParaRPr>
          </a:p>
          <a:p>
            <a:endParaRPr lang="en-US" dirty="0"/>
          </a:p>
        </p:txBody>
      </p:sp>
      <p:sp>
        <p:nvSpPr>
          <p:cNvPr id="4" name="Slide Number Placeholder 3"/>
          <p:cNvSpPr>
            <a:spLocks noGrp="1"/>
          </p:cNvSpPr>
          <p:nvPr>
            <p:ph type="sldNum" sz="quarter" idx="5"/>
          </p:nvPr>
        </p:nvSpPr>
        <p:spPr/>
        <p:txBody>
          <a:bodyPr/>
          <a:lstStyle/>
          <a:p>
            <a:fld id="{CDA64997-5B82-48AA-B863-B5828182F366}" type="slidenum">
              <a:rPr lang="en-US" smtClean="0"/>
              <a:t>5</a:t>
            </a:fld>
            <a:endParaRPr lang="en-US"/>
          </a:p>
        </p:txBody>
      </p:sp>
    </p:spTree>
    <p:extLst>
      <p:ext uri="{BB962C8B-B14F-4D97-AF65-F5344CB8AC3E}">
        <p14:creationId xmlns:p14="http://schemas.microsoft.com/office/powerpoint/2010/main" val="34931193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1" kern="1200" dirty="0">
                <a:solidFill>
                  <a:schemeClr val="tx1"/>
                </a:solidFill>
                <a:effectLst/>
                <a:latin typeface="+mn-lt"/>
                <a:ea typeface="+mn-ea"/>
                <a:cs typeface="+mn-cs"/>
              </a:rPr>
              <a:t>Blockchain</a:t>
            </a:r>
            <a:r>
              <a:rPr lang="en-US" sz="1200" b="0" i="0" kern="1200" dirty="0">
                <a:solidFill>
                  <a:schemeClr val="tx1"/>
                </a:solidFill>
                <a:effectLst/>
                <a:latin typeface="+mn-lt"/>
                <a:ea typeface="+mn-ea"/>
                <a:cs typeface="+mn-cs"/>
              </a:rPr>
              <a:t> has enabled a new wave of technological progress that can disrupt many industries and systems before us. The ability to seamlessly secure data in a fully transparent and verifiable way through a decentralized system has captured the attention of people and businesses alike, prompting many to jump on board the bandwagon in search for a better alternative.</a:t>
            </a:r>
          </a:p>
          <a:p>
            <a:pPr rtl="0"/>
            <a:r>
              <a:rPr lang="en-US" sz="1200" b="0" i="0" kern="1200" dirty="0">
                <a:solidFill>
                  <a:schemeClr val="tx1"/>
                </a:solidFill>
                <a:effectLst/>
                <a:latin typeface="+mn-lt"/>
                <a:ea typeface="+mn-ea"/>
                <a:cs typeface="+mn-cs"/>
              </a:rPr>
              <a:t>Transactions on a </a:t>
            </a:r>
            <a:r>
              <a:rPr lang="en-US" sz="1200" b="0" i="1" kern="1200" dirty="0">
                <a:solidFill>
                  <a:schemeClr val="tx1"/>
                </a:solidFill>
                <a:effectLst/>
                <a:latin typeface="+mn-lt"/>
                <a:ea typeface="+mn-ea"/>
                <a:cs typeface="+mn-cs"/>
              </a:rPr>
              <a:t>public blockchain</a:t>
            </a:r>
            <a:r>
              <a:rPr lang="en-US" sz="1200" b="0" i="0" kern="1200" dirty="0">
                <a:solidFill>
                  <a:schemeClr val="tx1"/>
                </a:solidFill>
                <a:effectLst/>
                <a:latin typeface="+mn-lt"/>
                <a:ea typeface="+mn-ea"/>
                <a:cs typeface="+mn-cs"/>
              </a:rPr>
              <a:t> are publicly transparent and immutable (data cannot be tampered with or altered in any way) but this could pose as a barrier for businesses that want to keep customers’ data confidential. On the other hand, </a:t>
            </a:r>
            <a:r>
              <a:rPr lang="en-US" sz="1200" b="0" i="1" kern="1200" dirty="0">
                <a:solidFill>
                  <a:schemeClr val="tx1"/>
                </a:solidFill>
                <a:effectLst/>
                <a:latin typeface="+mn-lt"/>
                <a:ea typeface="+mn-ea"/>
                <a:cs typeface="+mn-cs"/>
              </a:rPr>
              <a:t>private blockchains </a:t>
            </a:r>
            <a:r>
              <a:rPr lang="en-US" sz="1200" b="0" i="0" kern="1200" dirty="0">
                <a:solidFill>
                  <a:schemeClr val="tx1"/>
                </a:solidFill>
                <a:effectLst/>
                <a:latin typeface="+mn-lt"/>
                <a:ea typeface="+mn-ea"/>
                <a:cs typeface="+mn-cs"/>
              </a:rPr>
              <a:t>are much faster and scalable, but it is more centralized and could be prone to manipulation.</a:t>
            </a:r>
          </a:p>
          <a:p>
            <a:endParaRPr lang="en-US" dirty="0"/>
          </a:p>
        </p:txBody>
      </p:sp>
      <p:sp>
        <p:nvSpPr>
          <p:cNvPr id="4" name="Slide Number Placeholder 3"/>
          <p:cNvSpPr>
            <a:spLocks noGrp="1"/>
          </p:cNvSpPr>
          <p:nvPr>
            <p:ph type="sldNum" sz="quarter" idx="5"/>
          </p:nvPr>
        </p:nvSpPr>
        <p:spPr/>
        <p:txBody>
          <a:bodyPr/>
          <a:lstStyle/>
          <a:p>
            <a:fld id="{CDA64997-5B82-48AA-B863-B5828182F366}" type="slidenum">
              <a:rPr lang="en-US" smtClean="0"/>
              <a:t>6</a:t>
            </a:fld>
            <a:endParaRPr lang="en-US"/>
          </a:p>
        </p:txBody>
      </p:sp>
    </p:spTree>
    <p:extLst>
      <p:ext uri="{BB962C8B-B14F-4D97-AF65-F5344CB8AC3E}">
        <p14:creationId xmlns:p14="http://schemas.microsoft.com/office/powerpoint/2010/main" val="2577616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eaLnBrk="0" fontAlgn="base" hangingPunct="0">
              <a:spcBef>
                <a:spcPct val="0"/>
              </a:spcBef>
              <a:spcAft>
                <a:spcPct val="0"/>
              </a:spcAft>
            </a:pPr>
            <a:r>
              <a:rPr lang="en-US" b="0" i="0" dirty="0">
                <a:solidFill>
                  <a:srgbClr val="3F3F3F"/>
                </a:solidFill>
                <a:effectLst/>
                <a:latin typeface="Lato"/>
              </a:rPr>
              <a:t>Public blockchain networks like Bitcoin, Ethereum, </a:t>
            </a:r>
            <a:r>
              <a:rPr lang="en-US" b="0" i="0" dirty="0" err="1">
                <a:solidFill>
                  <a:srgbClr val="3F3F3F"/>
                </a:solidFill>
                <a:effectLst/>
                <a:latin typeface="Lato"/>
              </a:rPr>
              <a:t>LiteCoin</a:t>
            </a:r>
            <a:r>
              <a:rPr lang="en-US" b="0" i="0" dirty="0">
                <a:solidFill>
                  <a:srgbClr val="3F3F3F"/>
                </a:solidFill>
                <a:effectLst/>
                <a:latin typeface="Lato"/>
              </a:rPr>
              <a:t>, Ripple etc., are based on trustless peering. This means any system with public IP, beefy hardware and highspeed internet can join these networks and synchronize the entire blockchain history. Public blockchain reaps its benefits in the areas where network needs decentralization with anonymous access to ledgers. With the addition of each node, the complexity of cryptographic hashing increases and will lead to additional CPU usage, power, and transaction time, in order to arrive at a consensus.</a:t>
            </a:r>
            <a:endParaRPr lang="en-US" dirty="0"/>
          </a:p>
        </p:txBody>
      </p:sp>
      <p:sp>
        <p:nvSpPr>
          <p:cNvPr id="4" name="Slide Number Placeholder 3"/>
          <p:cNvSpPr>
            <a:spLocks noGrp="1"/>
          </p:cNvSpPr>
          <p:nvPr>
            <p:ph type="sldNum" sz="quarter" idx="5"/>
          </p:nvPr>
        </p:nvSpPr>
        <p:spPr/>
        <p:txBody>
          <a:bodyPr/>
          <a:lstStyle/>
          <a:p>
            <a:fld id="{CDA64997-5B82-48AA-B863-B5828182F366}" type="slidenum">
              <a:rPr lang="en-US" smtClean="0"/>
              <a:t>7</a:t>
            </a:fld>
            <a:endParaRPr lang="en-US"/>
          </a:p>
        </p:txBody>
      </p:sp>
    </p:spTree>
    <p:extLst>
      <p:ext uri="{BB962C8B-B14F-4D97-AF65-F5344CB8AC3E}">
        <p14:creationId xmlns:p14="http://schemas.microsoft.com/office/powerpoint/2010/main" val="36676913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eaLnBrk="0" fontAlgn="base" hangingPunct="0">
              <a:spcBef>
                <a:spcPct val="0"/>
              </a:spcBef>
              <a:spcAft>
                <a:spcPct val="0"/>
              </a:spcAft>
            </a:pPr>
            <a:r>
              <a:rPr lang="en-US" b="0" i="0" dirty="0">
                <a:solidFill>
                  <a:srgbClr val="3F3F3F"/>
                </a:solidFill>
                <a:effectLst/>
                <a:latin typeface="Lato"/>
              </a:rPr>
              <a:t>Public blockchain networks like Bitcoin, Ethereum, </a:t>
            </a:r>
            <a:r>
              <a:rPr lang="en-US" b="0" i="0" dirty="0" err="1">
                <a:solidFill>
                  <a:srgbClr val="3F3F3F"/>
                </a:solidFill>
                <a:effectLst/>
                <a:latin typeface="Lato"/>
              </a:rPr>
              <a:t>LiteCoin</a:t>
            </a:r>
            <a:r>
              <a:rPr lang="en-US" b="0" i="0" dirty="0">
                <a:solidFill>
                  <a:srgbClr val="3F3F3F"/>
                </a:solidFill>
                <a:effectLst/>
                <a:latin typeface="Lato"/>
              </a:rPr>
              <a:t>, Ripple etc., are based on trustless peering. This means any system with public IP, beefy hardware and highspeed internet can join these networks and synchronize the entire blockchain history. Public blockchain reaps its benefits in the areas where network needs decentralization with anonymous access to ledgers. With the addition of each node, the complexity of cryptographic hashing increases and will lead to additional CPU usage, power, and transaction time, in order to arrive at a consensus.</a:t>
            </a:r>
            <a:endParaRPr lang="en-US" dirty="0"/>
          </a:p>
        </p:txBody>
      </p:sp>
      <p:sp>
        <p:nvSpPr>
          <p:cNvPr id="4" name="Slide Number Placeholder 3"/>
          <p:cNvSpPr>
            <a:spLocks noGrp="1"/>
          </p:cNvSpPr>
          <p:nvPr>
            <p:ph type="sldNum" sz="quarter" idx="5"/>
          </p:nvPr>
        </p:nvSpPr>
        <p:spPr/>
        <p:txBody>
          <a:bodyPr/>
          <a:lstStyle/>
          <a:p>
            <a:fld id="{CDA64997-5B82-48AA-B863-B5828182F366}" type="slidenum">
              <a:rPr lang="en-US" smtClean="0"/>
              <a:t>8</a:t>
            </a:fld>
            <a:endParaRPr lang="en-US"/>
          </a:p>
        </p:txBody>
      </p:sp>
    </p:spTree>
    <p:extLst>
      <p:ext uri="{BB962C8B-B14F-4D97-AF65-F5344CB8AC3E}">
        <p14:creationId xmlns:p14="http://schemas.microsoft.com/office/powerpoint/2010/main" val="30532352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A64997-5B82-48AA-B863-B5828182F366}" type="slidenum">
              <a:rPr lang="en-US" smtClean="0"/>
              <a:t>9</a:t>
            </a:fld>
            <a:endParaRPr lang="en-US"/>
          </a:p>
        </p:txBody>
      </p:sp>
    </p:spTree>
    <p:extLst>
      <p:ext uri="{BB962C8B-B14F-4D97-AF65-F5344CB8AC3E}">
        <p14:creationId xmlns:p14="http://schemas.microsoft.com/office/powerpoint/2010/main" val="15530210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A64997-5B82-48AA-B863-B5828182F366}" type="slidenum">
              <a:rPr lang="en-US" smtClean="0"/>
              <a:t>10</a:t>
            </a:fld>
            <a:endParaRPr lang="en-US"/>
          </a:p>
        </p:txBody>
      </p:sp>
    </p:spTree>
    <p:extLst>
      <p:ext uri="{BB962C8B-B14F-4D97-AF65-F5344CB8AC3E}">
        <p14:creationId xmlns:p14="http://schemas.microsoft.com/office/powerpoint/2010/main" val="17994635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F3F3F"/>
                </a:solidFill>
                <a:effectLst/>
                <a:latin typeface="Lato"/>
              </a:rPr>
              <a:t>Hyperledger Fabric 1.0 was developed by a Hyperledger consortium, Joining the consortium will allow the member corporations to join the Hyperledger global network and allow them to collaborate with industry experts across the globe. IBM currently offers a </a:t>
            </a:r>
            <a:r>
              <a:rPr lang="en-US" b="0" i="0" u="none" strike="noStrike" dirty="0">
                <a:solidFill>
                  <a:srgbClr val="008CCF"/>
                </a:solidFill>
                <a:effectLst/>
                <a:latin typeface="Lato"/>
                <a:hlinkClick r:id="rId3"/>
              </a:rPr>
              <a:t>Beta program</a:t>
            </a:r>
            <a:r>
              <a:rPr lang="en-US" b="0" i="0" dirty="0">
                <a:solidFill>
                  <a:srgbClr val="3F3F3F"/>
                </a:solidFill>
                <a:effectLst/>
                <a:latin typeface="Lato"/>
              </a:rPr>
              <a:t> to get started on Hyperledger Fabric.</a:t>
            </a:r>
          </a:p>
          <a:p>
            <a:r>
              <a:rPr lang="en-US" b="0" i="0" dirty="0">
                <a:solidFill>
                  <a:srgbClr val="3F3F3F"/>
                </a:solidFill>
                <a:effectLst/>
                <a:latin typeface="Lato"/>
              </a:rPr>
              <a:t>Hyperledger Fabric’s modular architecture processes a transaction in three phases. First, a transaction from DAPP (Distributed blockchain app) goes through “endorsing peers.” Then this module processes the read-only transactions, and builds datasets by executing custom business rules via smart contracts. These datasets are transformed into blocks by the ordering service. Finally, “committing peers” validate and commit the block to the ledger.</a:t>
            </a:r>
            <a:endParaRPr lang="en-US" dirty="0"/>
          </a:p>
        </p:txBody>
      </p:sp>
      <p:sp>
        <p:nvSpPr>
          <p:cNvPr id="4" name="Slide Number Placeholder 3"/>
          <p:cNvSpPr>
            <a:spLocks noGrp="1"/>
          </p:cNvSpPr>
          <p:nvPr>
            <p:ph type="sldNum" sz="quarter" idx="5"/>
          </p:nvPr>
        </p:nvSpPr>
        <p:spPr/>
        <p:txBody>
          <a:bodyPr/>
          <a:lstStyle/>
          <a:p>
            <a:fld id="{CDA64997-5B82-48AA-B863-B5828182F366}" type="slidenum">
              <a:rPr lang="en-US" smtClean="0"/>
              <a:t>11</a:t>
            </a:fld>
            <a:endParaRPr lang="en-US"/>
          </a:p>
        </p:txBody>
      </p:sp>
    </p:spTree>
    <p:extLst>
      <p:ext uri="{BB962C8B-B14F-4D97-AF65-F5344CB8AC3E}">
        <p14:creationId xmlns:p14="http://schemas.microsoft.com/office/powerpoint/2010/main" val="8847060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E7196-0A1D-43F9-96F8-6131A8C3E54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591A347-14E4-4DA6-8466-E20F5DD0C15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F25BB59-6C06-4608-B9C2-AFD556E0E88B}"/>
              </a:ext>
            </a:extLst>
          </p:cNvPr>
          <p:cNvSpPr>
            <a:spLocks noGrp="1"/>
          </p:cNvSpPr>
          <p:nvPr>
            <p:ph type="dt" sz="half" idx="10"/>
          </p:nvPr>
        </p:nvSpPr>
        <p:spPr/>
        <p:txBody>
          <a:bodyPr/>
          <a:lstStyle/>
          <a:p>
            <a:fld id="{3717A1C5-95F7-4229-A93B-29F7FF3DA000}" type="datetimeFigureOut">
              <a:rPr lang="en-IN" smtClean="0"/>
              <a:pPr/>
              <a:t>04-08-2020</a:t>
            </a:fld>
            <a:endParaRPr lang="en-IN"/>
          </a:p>
        </p:txBody>
      </p:sp>
      <p:sp>
        <p:nvSpPr>
          <p:cNvPr id="5" name="Footer Placeholder 4">
            <a:extLst>
              <a:ext uri="{FF2B5EF4-FFF2-40B4-BE49-F238E27FC236}">
                <a16:creationId xmlns:a16="http://schemas.microsoft.com/office/drawing/2014/main" id="{DE024737-A7EA-405D-9C53-00DC7635804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5AFCA8F-5152-4E17-A634-AAC30C0A16CE}"/>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2509389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81B9E-9443-4F41-8CDB-8E6E4CF2707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637440A-C0A0-4620-8CB7-BC24F4E100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1ECDE26-EE92-4514-B595-DD288D69BDDA}"/>
              </a:ext>
            </a:extLst>
          </p:cNvPr>
          <p:cNvSpPr>
            <a:spLocks noGrp="1"/>
          </p:cNvSpPr>
          <p:nvPr>
            <p:ph type="dt" sz="half" idx="10"/>
          </p:nvPr>
        </p:nvSpPr>
        <p:spPr/>
        <p:txBody>
          <a:bodyPr/>
          <a:lstStyle/>
          <a:p>
            <a:fld id="{3717A1C5-95F7-4229-A93B-29F7FF3DA000}" type="datetimeFigureOut">
              <a:rPr lang="en-IN" smtClean="0"/>
              <a:pPr/>
              <a:t>04-08-2020</a:t>
            </a:fld>
            <a:endParaRPr lang="en-IN"/>
          </a:p>
        </p:txBody>
      </p:sp>
      <p:sp>
        <p:nvSpPr>
          <p:cNvPr id="5" name="Footer Placeholder 4">
            <a:extLst>
              <a:ext uri="{FF2B5EF4-FFF2-40B4-BE49-F238E27FC236}">
                <a16:creationId xmlns:a16="http://schemas.microsoft.com/office/drawing/2014/main" id="{CAB18649-6317-4A86-BF87-6BCCFA208E2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A9FA2ED-B0E3-48EA-BF01-F14C24A36C7D}"/>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8762705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C195C72-B502-4011-AB72-4BBC7CCE949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1A45A48-60F9-47B3-9E1A-0E76EE6ED65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1C2F640-11BE-4566-9603-D1D7F7E96FC4}"/>
              </a:ext>
            </a:extLst>
          </p:cNvPr>
          <p:cNvSpPr>
            <a:spLocks noGrp="1"/>
          </p:cNvSpPr>
          <p:nvPr>
            <p:ph type="dt" sz="half" idx="10"/>
          </p:nvPr>
        </p:nvSpPr>
        <p:spPr/>
        <p:txBody>
          <a:bodyPr/>
          <a:lstStyle/>
          <a:p>
            <a:fld id="{3717A1C5-95F7-4229-A93B-29F7FF3DA000}" type="datetimeFigureOut">
              <a:rPr lang="en-IN" smtClean="0"/>
              <a:pPr/>
              <a:t>04-08-2020</a:t>
            </a:fld>
            <a:endParaRPr lang="en-IN"/>
          </a:p>
        </p:txBody>
      </p:sp>
      <p:sp>
        <p:nvSpPr>
          <p:cNvPr id="5" name="Footer Placeholder 4">
            <a:extLst>
              <a:ext uri="{FF2B5EF4-FFF2-40B4-BE49-F238E27FC236}">
                <a16:creationId xmlns:a16="http://schemas.microsoft.com/office/drawing/2014/main" id="{BF45CB06-5043-4F88-9848-829BAD7A0D5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B693EAC-3ADD-4236-B7D3-0540B8D65BEC}"/>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29106872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97697-0E3B-45DE-993E-41D6192C547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4F5D431-817D-468E-AC74-4AEFB8C24BA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CE66076-D71B-432E-B3DA-D6BFA8E70485}"/>
              </a:ext>
            </a:extLst>
          </p:cNvPr>
          <p:cNvSpPr>
            <a:spLocks noGrp="1"/>
          </p:cNvSpPr>
          <p:nvPr>
            <p:ph type="dt" sz="half" idx="10"/>
          </p:nvPr>
        </p:nvSpPr>
        <p:spPr/>
        <p:txBody>
          <a:bodyPr/>
          <a:lstStyle/>
          <a:p>
            <a:fld id="{3717A1C5-95F7-4229-A93B-29F7FF3DA000}" type="datetimeFigureOut">
              <a:rPr lang="en-IN" smtClean="0"/>
              <a:pPr/>
              <a:t>04-08-2020</a:t>
            </a:fld>
            <a:endParaRPr lang="en-IN"/>
          </a:p>
        </p:txBody>
      </p:sp>
      <p:sp>
        <p:nvSpPr>
          <p:cNvPr id="5" name="Footer Placeholder 4">
            <a:extLst>
              <a:ext uri="{FF2B5EF4-FFF2-40B4-BE49-F238E27FC236}">
                <a16:creationId xmlns:a16="http://schemas.microsoft.com/office/drawing/2014/main" id="{86E9EAE1-A891-420F-AABF-E5D35707531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2050AF0-4B82-4D90-9977-2702EFAD047E}"/>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39980373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76000-B1F3-49B4-8840-4F2FE09F31A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F9AD8B6-0C53-47EB-9E27-9A8CFF9C0D6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14A0F0A-5BC1-44A8-A937-DAAFBEA3CE4A}"/>
              </a:ext>
            </a:extLst>
          </p:cNvPr>
          <p:cNvSpPr>
            <a:spLocks noGrp="1"/>
          </p:cNvSpPr>
          <p:nvPr>
            <p:ph type="dt" sz="half" idx="10"/>
          </p:nvPr>
        </p:nvSpPr>
        <p:spPr/>
        <p:txBody>
          <a:bodyPr/>
          <a:lstStyle/>
          <a:p>
            <a:fld id="{3717A1C5-95F7-4229-A93B-29F7FF3DA000}" type="datetimeFigureOut">
              <a:rPr lang="en-IN" smtClean="0"/>
              <a:pPr/>
              <a:t>04-08-2020</a:t>
            </a:fld>
            <a:endParaRPr lang="en-IN"/>
          </a:p>
        </p:txBody>
      </p:sp>
      <p:sp>
        <p:nvSpPr>
          <p:cNvPr id="5" name="Footer Placeholder 4">
            <a:extLst>
              <a:ext uri="{FF2B5EF4-FFF2-40B4-BE49-F238E27FC236}">
                <a16:creationId xmlns:a16="http://schemas.microsoft.com/office/drawing/2014/main" id="{D516B7DB-3DF3-4E87-84F1-6D3BB836F2B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2586888-F8BA-4159-BE04-8C9B0A74B0BB}"/>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28911804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1BC13-A691-4A44-8F09-DEAB94E6E21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C0470BA-CF69-482F-86D7-B3B2B810398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6EF3F02-F9D9-4D4B-932D-10D3C701513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154D0B3-961E-4BAC-9CA4-08D89CF82A20}"/>
              </a:ext>
            </a:extLst>
          </p:cNvPr>
          <p:cNvSpPr>
            <a:spLocks noGrp="1"/>
          </p:cNvSpPr>
          <p:nvPr>
            <p:ph type="dt" sz="half" idx="10"/>
          </p:nvPr>
        </p:nvSpPr>
        <p:spPr/>
        <p:txBody>
          <a:bodyPr/>
          <a:lstStyle/>
          <a:p>
            <a:fld id="{3717A1C5-95F7-4229-A93B-29F7FF3DA000}" type="datetimeFigureOut">
              <a:rPr lang="en-IN" smtClean="0"/>
              <a:pPr/>
              <a:t>04-08-2020</a:t>
            </a:fld>
            <a:endParaRPr lang="en-IN"/>
          </a:p>
        </p:txBody>
      </p:sp>
      <p:sp>
        <p:nvSpPr>
          <p:cNvPr id="6" name="Footer Placeholder 5">
            <a:extLst>
              <a:ext uri="{FF2B5EF4-FFF2-40B4-BE49-F238E27FC236}">
                <a16:creationId xmlns:a16="http://schemas.microsoft.com/office/drawing/2014/main" id="{8DD4364F-C564-48E4-84D0-352B17CE696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6B6F2F7-150E-4C49-B6B7-8E72E6E8E5A4}"/>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175150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61F13-E7B0-4450-891A-12D3F00317C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A070134-48F1-45F0-9C63-38634B426A3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4F6F59C-8B0A-4097-8A5D-BA9FB1FC2E6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C0E4A01-83B3-465C-B056-C028FF594C3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CDF7CD2-C62B-450F-A438-929A17296DE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13DBE79-A9B6-48AB-9F01-88AA6A05B5CE}"/>
              </a:ext>
            </a:extLst>
          </p:cNvPr>
          <p:cNvSpPr>
            <a:spLocks noGrp="1"/>
          </p:cNvSpPr>
          <p:nvPr>
            <p:ph type="dt" sz="half" idx="10"/>
          </p:nvPr>
        </p:nvSpPr>
        <p:spPr/>
        <p:txBody>
          <a:bodyPr/>
          <a:lstStyle/>
          <a:p>
            <a:fld id="{3717A1C5-95F7-4229-A93B-29F7FF3DA000}" type="datetimeFigureOut">
              <a:rPr lang="en-IN" smtClean="0"/>
              <a:pPr/>
              <a:t>04-08-2020</a:t>
            </a:fld>
            <a:endParaRPr lang="en-IN"/>
          </a:p>
        </p:txBody>
      </p:sp>
      <p:sp>
        <p:nvSpPr>
          <p:cNvPr id="8" name="Footer Placeholder 7">
            <a:extLst>
              <a:ext uri="{FF2B5EF4-FFF2-40B4-BE49-F238E27FC236}">
                <a16:creationId xmlns:a16="http://schemas.microsoft.com/office/drawing/2014/main" id="{FCA1A849-F61D-416C-82D9-FD2F0D5B297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D4E5968-BD8E-49EA-B1C0-883FDCD51EFD}"/>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40742830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5C0C5-C1DF-4B30-86BF-702058A0901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9980EB2-6319-452D-816A-655EE9C34746}"/>
              </a:ext>
            </a:extLst>
          </p:cNvPr>
          <p:cNvSpPr>
            <a:spLocks noGrp="1"/>
          </p:cNvSpPr>
          <p:nvPr>
            <p:ph type="dt" sz="half" idx="10"/>
          </p:nvPr>
        </p:nvSpPr>
        <p:spPr/>
        <p:txBody>
          <a:bodyPr/>
          <a:lstStyle/>
          <a:p>
            <a:fld id="{3717A1C5-95F7-4229-A93B-29F7FF3DA000}" type="datetimeFigureOut">
              <a:rPr lang="en-IN" smtClean="0"/>
              <a:pPr/>
              <a:t>04-08-2020</a:t>
            </a:fld>
            <a:endParaRPr lang="en-IN"/>
          </a:p>
        </p:txBody>
      </p:sp>
      <p:sp>
        <p:nvSpPr>
          <p:cNvPr id="4" name="Footer Placeholder 3">
            <a:extLst>
              <a:ext uri="{FF2B5EF4-FFF2-40B4-BE49-F238E27FC236}">
                <a16:creationId xmlns:a16="http://schemas.microsoft.com/office/drawing/2014/main" id="{12847E02-77DD-4F7C-9461-431051F3087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5B48EC9-FFDF-4F14-A006-9ED08C221D7A}"/>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2735135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DAC4010-3CC3-4ED9-BC47-437A2B95829A}"/>
              </a:ext>
            </a:extLst>
          </p:cNvPr>
          <p:cNvSpPr>
            <a:spLocks noGrp="1"/>
          </p:cNvSpPr>
          <p:nvPr>
            <p:ph type="dt" sz="half" idx="10"/>
          </p:nvPr>
        </p:nvSpPr>
        <p:spPr/>
        <p:txBody>
          <a:bodyPr/>
          <a:lstStyle/>
          <a:p>
            <a:fld id="{3717A1C5-95F7-4229-A93B-29F7FF3DA000}" type="datetimeFigureOut">
              <a:rPr lang="en-IN" smtClean="0"/>
              <a:pPr/>
              <a:t>04-08-2020</a:t>
            </a:fld>
            <a:endParaRPr lang="en-IN"/>
          </a:p>
        </p:txBody>
      </p:sp>
      <p:sp>
        <p:nvSpPr>
          <p:cNvPr id="3" name="Footer Placeholder 2">
            <a:extLst>
              <a:ext uri="{FF2B5EF4-FFF2-40B4-BE49-F238E27FC236}">
                <a16:creationId xmlns:a16="http://schemas.microsoft.com/office/drawing/2014/main" id="{E80484C3-38E2-44A7-AD87-98DF739A72E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707CE2B-838A-454A-852B-8EAFFA5BCF9F}"/>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11808889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18C39-136A-490F-82E6-B74F16102D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C4E3FA5-A6D0-407B-9353-45807BDC70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665529D-8A1D-4CEC-ACF2-A9668B5DFA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1B61FA-7B4A-49EE-9F1B-8F14E749EEA0}"/>
              </a:ext>
            </a:extLst>
          </p:cNvPr>
          <p:cNvSpPr>
            <a:spLocks noGrp="1"/>
          </p:cNvSpPr>
          <p:nvPr>
            <p:ph type="dt" sz="half" idx="10"/>
          </p:nvPr>
        </p:nvSpPr>
        <p:spPr/>
        <p:txBody>
          <a:bodyPr/>
          <a:lstStyle/>
          <a:p>
            <a:fld id="{3717A1C5-95F7-4229-A93B-29F7FF3DA000}" type="datetimeFigureOut">
              <a:rPr lang="en-IN" smtClean="0"/>
              <a:pPr/>
              <a:t>04-08-2020</a:t>
            </a:fld>
            <a:endParaRPr lang="en-IN"/>
          </a:p>
        </p:txBody>
      </p:sp>
      <p:sp>
        <p:nvSpPr>
          <p:cNvPr id="6" name="Footer Placeholder 5">
            <a:extLst>
              <a:ext uri="{FF2B5EF4-FFF2-40B4-BE49-F238E27FC236}">
                <a16:creationId xmlns:a16="http://schemas.microsoft.com/office/drawing/2014/main" id="{BB6BDBE7-EB71-426C-8E02-2F39733F7F4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4714907-13EA-4E79-8417-0EC5E502E486}"/>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33374836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C4529-7C3C-4D10-AD9C-86CB67D2BF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2173FF7-1E37-47DA-BCCB-AFDD0F6F842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0C43DAF-8DA8-48F8-B118-56B11692BF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DBE107-EEF1-4F60-8BFB-A0B8F32EFE52}"/>
              </a:ext>
            </a:extLst>
          </p:cNvPr>
          <p:cNvSpPr>
            <a:spLocks noGrp="1"/>
          </p:cNvSpPr>
          <p:nvPr>
            <p:ph type="dt" sz="half" idx="10"/>
          </p:nvPr>
        </p:nvSpPr>
        <p:spPr/>
        <p:txBody>
          <a:bodyPr/>
          <a:lstStyle/>
          <a:p>
            <a:fld id="{3717A1C5-95F7-4229-A93B-29F7FF3DA000}" type="datetimeFigureOut">
              <a:rPr lang="en-IN" smtClean="0"/>
              <a:pPr/>
              <a:t>04-08-2020</a:t>
            </a:fld>
            <a:endParaRPr lang="en-IN"/>
          </a:p>
        </p:txBody>
      </p:sp>
      <p:sp>
        <p:nvSpPr>
          <p:cNvPr id="6" name="Footer Placeholder 5">
            <a:extLst>
              <a:ext uri="{FF2B5EF4-FFF2-40B4-BE49-F238E27FC236}">
                <a16:creationId xmlns:a16="http://schemas.microsoft.com/office/drawing/2014/main" id="{3BB2FC9C-1AB4-400D-8A60-C7B3A805855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125E51E-1606-443F-8DDC-5BC7A3D910FC}"/>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805698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F435DF9-745D-444C-9DD7-A6DD954688E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FA09DCF-D326-45B4-9E4E-070E325317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480EC5D-D4D0-42B9-9170-212F1B335C7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17A1C5-95F7-4229-A93B-29F7FF3DA000}" type="datetimeFigureOut">
              <a:rPr lang="en-IN" smtClean="0"/>
              <a:pPr/>
              <a:t>04-08-2020</a:t>
            </a:fld>
            <a:endParaRPr lang="en-IN"/>
          </a:p>
        </p:txBody>
      </p:sp>
      <p:sp>
        <p:nvSpPr>
          <p:cNvPr id="5" name="Footer Placeholder 4">
            <a:extLst>
              <a:ext uri="{FF2B5EF4-FFF2-40B4-BE49-F238E27FC236}">
                <a16:creationId xmlns:a16="http://schemas.microsoft.com/office/drawing/2014/main" id="{D77E3022-2659-46A1-A7BE-9894421E21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6EAFC63-250A-46C7-8FC2-85F3F3181D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7729C9-FBBD-4916-93BC-8B48DFD0D00A}" type="slidenum">
              <a:rPr lang="en-IN" smtClean="0"/>
              <a:pPr/>
              <a:t>‹#›</a:t>
            </a:fld>
            <a:endParaRPr lang="en-IN"/>
          </a:p>
        </p:txBody>
      </p:sp>
    </p:spTree>
    <p:extLst>
      <p:ext uri="{BB962C8B-B14F-4D97-AF65-F5344CB8AC3E}">
        <p14:creationId xmlns:p14="http://schemas.microsoft.com/office/powerpoint/2010/main" val="29214269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hyperlink" Target="https://ethereum.org/en/"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hyperlink" Target="https://hyperledger-fabric.readthedocs.io/en/release-2.2/whatis.html" TargetMode="External"/><Relationship Id="rId5" Type="http://schemas.openxmlformats.org/officeDocument/2006/relationships/hyperlink" Target="https://blockchainhub.net/blockchains-and-distributed-ledger-technologies-in-general/" TargetMode="External"/><Relationship Id="rId4" Type="http://schemas.openxmlformats.org/officeDocument/2006/relationships/hyperlink" Target="https://www.blockchain.com/" TargetMode="Externa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DFE3490-CF8C-4FDE-9D71-2170861F2A61}"/>
              </a:ext>
            </a:extLst>
          </p:cNvPr>
          <p:cNvSpPr/>
          <p:nvPr/>
        </p:nvSpPr>
        <p:spPr>
          <a:xfrm>
            <a:off x="3522742" y="2163974"/>
            <a:ext cx="7497214" cy="646331"/>
          </a:xfrm>
          <a:prstGeom prst="rect">
            <a:avLst/>
          </a:prstGeom>
        </p:spPr>
        <p:txBody>
          <a:bodyPr wrap="square">
            <a:spAutoFit/>
          </a:bodyPr>
          <a:lstStyle/>
          <a:p>
            <a:r>
              <a:rPr lang="en-US" sz="3600" b="1" dirty="0">
                <a:solidFill>
                  <a:schemeClr val="accent2">
                    <a:lumMod val="75000"/>
                  </a:schemeClr>
                </a:solidFill>
              </a:rPr>
              <a:t>BLOCKCHAIN</a:t>
            </a:r>
          </a:p>
        </p:txBody>
      </p:sp>
      <p:sp>
        <p:nvSpPr>
          <p:cNvPr id="14" name="Rectangle 13">
            <a:extLst>
              <a:ext uri="{FF2B5EF4-FFF2-40B4-BE49-F238E27FC236}">
                <a16:creationId xmlns:a16="http://schemas.microsoft.com/office/drawing/2014/main" id="{585D8B7B-5B60-4808-A096-FB24198F96E9}"/>
              </a:ext>
            </a:extLst>
          </p:cNvPr>
          <p:cNvSpPr/>
          <p:nvPr/>
        </p:nvSpPr>
        <p:spPr>
          <a:xfrm>
            <a:off x="3522742" y="3429000"/>
            <a:ext cx="7497214" cy="461665"/>
          </a:xfrm>
          <a:prstGeom prst="rect">
            <a:avLst/>
          </a:prstGeom>
        </p:spPr>
        <p:txBody>
          <a:bodyPr wrap="square">
            <a:spAutoFit/>
          </a:bodyPr>
          <a:lstStyle/>
          <a:p>
            <a:r>
              <a:rPr lang="en-US" sz="2400" b="1" dirty="0"/>
              <a:t>Prof. Sunitha R</a:t>
            </a:r>
            <a:endParaRPr lang="en-IN" sz="2400" b="1" dirty="0"/>
          </a:p>
        </p:txBody>
      </p:sp>
      <p:sp>
        <p:nvSpPr>
          <p:cNvPr id="15" name="Rectangle 14">
            <a:extLst>
              <a:ext uri="{FF2B5EF4-FFF2-40B4-BE49-F238E27FC236}">
                <a16:creationId xmlns:a16="http://schemas.microsoft.com/office/drawing/2014/main" id="{743662B4-0C28-4203-AEB1-4CC1644B8226}"/>
              </a:ext>
            </a:extLst>
          </p:cNvPr>
          <p:cNvSpPr/>
          <p:nvPr/>
        </p:nvSpPr>
        <p:spPr>
          <a:xfrm>
            <a:off x="3522742" y="4047696"/>
            <a:ext cx="7497214" cy="461665"/>
          </a:xfrm>
          <a:prstGeom prst="rect">
            <a:avLst/>
          </a:prstGeom>
        </p:spPr>
        <p:txBody>
          <a:bodyPr wrap="square">
            <a:spAutoFit/>
          </a:bodyPr>
          <a:lstStyle/>
          <a:p>
            <a:r>
              <a:rPr lang="en-US" sz="2400" dirty="0"/>
              <a:t>Department of Computer Science Engineering</a:t>
            </a:r>
            <a:endParaRPr lang="en-IN" sz="2400" dirty="0"/>
          </a:p>
        </p:txBody>
      </p:sp>
      <p:grpSp>
        <p:nvGrpSpPr>
          <p:cNvPr id="20" name="Group 19">
            <a:extLst>
              <a:ext uri="{FF2B5EF4-FFF2-40B4-BE49-F238E27FC236}">
                <a16:creationId xmlns:a16="http://schemas.microsoft.com/office/drawing/2014/main" id="{87008925-27BE-4F37-8F3C-D51A4CE1017D}"/>
              </a:ext>
            </a:extLst>
          </p:cNvPr>
          <p:cNvGrpSpPr/>
          <p:nvPr/>
        </p:nvGrpSpPr>
        <p:grpSpPr>
          <a:xfrm>
            <a:off x="313844" y="5489699"/>
            <a:ext cx="1066895" cy="1078155"/>
            <a:chOff x="313844" y="5489699"/>
            <a:chExt cx="1066895" cy="1078155"/>
          </a:xfrm>
          <a:solidFill>
            <a:schemeClr val="accent2">
              <a:lumMod val="75000"/>
            </a:schemeClr>
          </a:solidFill>
        </p:grpSpPr>
        <p:sp>
          <p:nvSpPr>
            <p:cNvPr id="24" name="Rectangle 23">
              <a:extLst>
                <a:ext uri="{FF2B5EF4-FFF2-40B4-BE49-F238E27FC236}">
                  <a16:creationId xmlns:a16="http://schemas.microsoft.com/office/drawing/2014/main" id="{D05F1195-3C1E-433F-AC45-B08B7F507642}"/>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a:extLst>
                <a:ext uri="{FF2B5EF4-FFF2-40B4-BE49-F238E27FC236}">
                  <a16:creationId xmlns:a16="http://schemas.microsoft.com/office/drawing/2014/main" id="{4DA4F79B-7A52-499C-A65E-A51F3EDF5C3E}"/>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11" name="Straight Connector 10">
            <a:extLst>
              <a:ext uri="{FF2B5EF4-FFF2-40B4-BE49-F238E27FC236}">
                <a16:creationId xmlns:a16="http://schemas.microsoft.com/office/drawing/2014/main" id="{1EEB87D2-BD33-43D4-B135-6F0E91C4917A}"/>
              </a:ext>
            </a:extLst>
          </p:cNvPr>
          <p:cNvCxnSpPr>
            <a:cxnSpLocks/>
          </p:cNvCxnSpPr>
          <p:nvPr/>
        </p:nvCxnSpPr>
        <p:spPr>
          <a:xfrm flipV="1">
            <a:off x="3522742" y="2991098"/>
            <a:ext cx="4581449" cy="1"/>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12" name="Picture 11" descr="A close up of a logo&#10;&#10;Description automatically generated">
            <a:extLst>
              <a:ext uri="{FF2B5EF4-FFF2-40B4-BE49-F238E27FC236}">
                <a16:creationId xmlns:a16="http://schemas.microsoft.com/office/drawing/2014/main" id="{66C7B340-EC4A-4D32-8643-325F1D66DF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6469" y="1344223"/>
            <a:ext cx="2369218" cy="3550188"/>
          </a:xfrm>
          <a:prstGeom prst="rect">
            <a:avLst/>
          </a:prstGeom>
        </p:spPr>
      </p:pic>
      <p:grpSp>
        <p:nvGrpSpPr>
          <p:cNvPr id="16" name="Group 15">
            <a:extLst>
              <a:ext uri="{FF2B5EF4-FFF2-40B4-BE49-F238E27FC236}">
                <a16:creationId xmlns:a16="http://schemas.microsoft.com/office/drawing/2014/main" id="{87008925-27BE-4F37-8F3C-D51A4CE1017D}"/>
              </a:ext>
            </a:extLst>
          </p:cNvPr>
          <p:cNvGrpSpPr/>
          <p:nvPr/>
        </p:nvGrpSpPr>
        <p:grpSpPr>
          <a:xfrm rot="10800000">
            <a:off x="10855702" y="266068"/>
            <a:ext cx="1066895" cy="1078155"/>
            <a:chOff x="313844" y="5489699"/>
            <a:chExt cx="1066895" cy="1078155"/>
          </a:xfrm>
          <a:solidFill>
            <a:schemeClr val="accent2">
              <a:lumMod val="75000"/>
            </a:schemeClr>
          </a:solidFill>
        </p:grpSpPr>
        <p:sp>
          <p:nvSpPr>
            <p:cNvPr id="17" name="Rectangle 16">
              <a:extLst>
                <a:ext uri="{FF2B5EF4-FFF2-40B4-BE49-F238E27FC236}">
                  <a16:creationId xmlns:a16="http://schemas.microsoft.com/office/drawing/2014/main" id="{D05F1195-3C1E-433F-AC45-B08B7F507642}"/>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17">
              <a:extLst>
                <a:ext uri="{FF2B5EF4-FFF2-40B4-BE49-F238E27FC236}">
                  <a16:creationId xmlns:a16="http://schemas.microsoft.com/office/drawing/2014/main" id="{4DA4F79B-7A52-499C-A65E-A51F3EDF5C3E}"/>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13002902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chemeClr val="accent2">
                    <a:lumMod val="75000"/>
                  </a:schemeClr>
                </a:solidFill>
              </a:rPr>
              <a:t> Private Blockchain</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24214" y="-3727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BLOCKCHAIN</a:t>
            </a:r>
          </a:p>
        </p:txBody>
      </p:sp>
      <p:sp>
        <p:nvSpPr>
          <p:cNvPr id="9" name="Content Placeholder 2">
            <a:extLst>
              <a:ext uri="{FF2B5EF4-FFF2-40B4-BE49-F238E27FC236}">
                <a16:creationId xmlns:a16="http://schemas.microsoft.com/office/drawing/2014/main" id="{BAE29F7C-2FFF-4631-BFF0-3E327FB4AA2E}"/>
              </a:ext>
            </a:extLst>
          </p:cNvPr>
          <p:cNvSpPr txBox="1">
            <a:spLocks/>
          </p:cNvSpPr>
          <p:nvPr/>
        </p:nvSpPr>
        <p:spPr>
          <a:xfrm>
            <a:off x="533400" y="1513221"/>
            <a:ext cx="6247410" cy="5161335"/>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342900" indent="-342900" algn="just">
              <a:buFont typeface="Arial" panose="020B0604020202020204" pitchFamily="34" charset="0"/>
              <a:buChar char="•"/>
            </a:pPr>
            <a:endParaRPr lang="en-US" sz="2400" dirty="0"/>
          </a:p>
        </p:txBody>
      </p:sp>
      <p:pic>
        <p:nvPicPr>
          <p:cNvPr id="2050" name="Picture 2">
            <a:extLst>
              <a:ext uri="{FF2B5EF4-FFF2-40B4-BE49-F238E27FC236}">
                <a16:creationId xmlns:a16="http://schemas.microsoft.com/office/drawing/2014/main" id="{97939346-B5F9-4BC5-BEA2-EE2082C890A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417363"/>
            <a:ext cx="9623685" cy="5353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113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chemeClr val="accent2">
                    <a:lumMod val="75000"/>
                  </a:schemeClr>
                </a:solidFill>
              </a:rPr>
              <a:t> Hyperledger Private Blockchain</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24214" y="-3727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BLOCKCHAIN</a:t>
            </a:r>
          </a:p>
        </p:txBody>
      </p:sp>
      <p:sp>
        <p:nvSpPr>
          <p:cNvPr id="9" name="Content Placeholder 2">
            <a:extLst>
              <a:ext uri="{FF2B5EF4-FFF2-40B4-BE49-F238E27FC236}">
                <a16:creationId xmlns:a16="http://schemas.microsoft.com/office/drawing/2014/main" id="{BAE29F7C-2FFF-4631-BFF0-3E327FB4AA2E}"/>
              </a:ext>
            </a:extLst>
          </p:cNvPr>
          <p:cNvSpPr txBox="1">
            <a:spLocks/>
          </p:cNvSpPr>
          <p:nvPr/>
        </p:nvSpPr>
        <p:spPr>
          <a:xfrm>
            <a:off x="533400" y="1513221"/>
            <a:ext cx="6247410" cy="5161335"/>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342900" indent="-342900" algn="just">
              <a:buFont typeface="Arial" panose="020B0604020202020204" pitchFamily="34" charset="0"/>
              <a:buChar char="•"/>
            </a:pPr>
            <a:endParaRPr lang="en-US" sz="2400" dirty="0"/>
          </a:p>
        </p:txBody>
      </p:sp>
      <p:pic>
        <p:nvPicPr>
          <p:cNvPr id="3074" name="Picture 2" descr="Transaction lifecycle in v1.0 of Hyperledger Fabric">
            <a:extLst>
              <a:ext uri="{FF2B5EF4-FFF2-40B4-BE49-F238E27FC236}">
                <a16:creationId xmlns:a16="http://schemas.microsoft.com/office/drawing/2014/main" id="{D9DEA001-B54D-48FF-9C34-6F4536861C4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 y="1410791"/>
            <a:ext cx="8300052" cy="5381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8603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chemeClr val="accent2">
                    <a:lumMod val="75000"/>
                  </a:schemeClr>
                </a:solidFill>
              </a:rPr>
              <a:t> Consortium Blockchain</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BLOCKCHAIN</a:t>
            </a:r>
          </a:p>
        </p:txBody>
      </p:sp>
      <p:sp>
        <p:nvSpPr>
          <p:cNvPr id="9" name="Content Placeholder 2">
            <a:extLst>
              <a:ext uri="{FF2B5EF4-FFF2-40B4-BE49-F238E27FC236}">
                <a16:creationId xmlns:a16="http://schemas.microsoft.com/office/drawing/2014/main" id="{BAE29F7C-2FFF-4631-BFF0-3E327FB4AA2E}"/>
              </a:ext>
            </a:extLst>
          </p:cNvPr>
          <p:cNvSpPr txBox="1">
            <a:spLocks/>
          </p:cNvSpPr>
          <p:nvPr/>
        </p:nvSpPr>
        <p:spPr>
          <a:xfrm>
            <a:off x="533400" y="1513221"/>
            <a:ext cx="6247410" cy="5161335"/>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342900" indent="-342900" algn="just">
              <a:buFont typeface="Arial" panose="020B0604020202020204" pitchFamily="34" charset="0"/>
              <a:buChar char="•"/>
            </a:pPr>
            <a:endParaRPr lang="en-US" sz="2400" dirty="0"/>
          </a:p>
        </p:txBody>
      </p:sp>
      <p:pic>
        <p:nvPicPr>
          <p:cNvPr id="3074" name="Picture 2" descr="Consortium Blockchain Strategy">
            <a:extLst>
              <a:ext uri="{FF2B5EF4-FFF2-40B4-BE49-F238E27FC236}">
                <a16:creationId xmlns:a16="http://schemas.microsoft.com/office/drawing/2014/main" id="{5C78F980-142B-4F0C-A278-DAB4368B34A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8883" y="1868853"/>
            <a:ext cx="7291442" cy="4914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91114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chemeClr val="accent2">
                    <a:lumMod val="75000"/>
                  </a:schemeClr>
                </a:solidFill>
              </a:rPr>
              <a:t> Hybrid Blockchain</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BLOCKCHAIN</a:t>
            </a:r>
          </a:p>
        </p:txBody>
      </p:sp>
      <p:sp>
        <p:nvSpPr>
          <p:cNvPr id="9" name="Content Placeholder 2">
            <a:extLst>
              <a:ext uri="{FF2B5EF4-FFF2-40B4-BE49-F238E27FC236}">
                <a16:creationId xmlns:a16="http://schemas.microsoft.com/office/drawing/2014/main" id="{BAE29F7C-2FFF-4631-BFF0-3E327FB4AA2E}"/>
              </a:ext>
            </a:extLst>
          </p:cNvPr>
          <p:cNvSpPr txBox="1">
            <a:spLocks/>
          </p:cNvSpPr>
          <p:nvPr/>
        </p:nvSpPr>
        <p:spPr>
          <a:xfrm>
            <a:off x="533400" y="1513221"/>
            <a:ext cx="6247410" cy="5161335"/>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342900" indent="-342900" algn="just">
              <a:buFont typeface="Arial" panose="020B0604020202020204" pitchFamily="34" charset="0"/>
              <a:buChar char="•"/>
            </a:pPr>
            <a:endParaRPr lang="en-US" sz="2400" dirty="0"/>
          </a:p>
        </p:txBody>
      </p:sp>
      <p:pic>
        <p:nvPicPr>
          <p:cNvPr id="4098" name="Picture 2" descr="null">
            <a:extLst>
              <a:ext uri="{FF2B5EF4-FFF2-40B4-BE49-F238E27FC236}">
                <a16:creationId xmlns:a16="http://schemas.microsoft.com/office/drawing/2014/main" id="{D1DE086C-93C3-4AB3-9CF0-CD83707A9C6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586" y="1705273"/>
            <a:ext cx="8300052" cy="45215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00568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chemeClr val="accent2">
                    <a:lumMod val="75000"/>
                  </a:schemeClr>
                </a:solidFill>
              </a:rPr>
              <a:t>Supplementary readings</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BLOCKCHAIN</a:t>
            </a:r>
          </a:p>
        </p:txBody>
      </p:sp>
      <p:sp>
        <p:nvSpPr>
          <p:cNvPr id="9" name="Content Placeholder 2">
            <a:extLst>
              <a:ext uri="{FF2B5EF4-FFF2-40B4-BE49-F238E27FC236}">
                <a16:creationId xmlns:a16="http://schemas.microsoft.com/office/drawing/2014/main" id="{BAE29F7C-2FFF-4631-BFF0-3E327FB4AA2E}"/>
              </a:ext>
            </a:extLst>
          </p:cNvPr>
          <p:cNvSpPr txBox="1">
            <a:spLocks/>
          </p:cNvSpPr>
          <p:nvPr/>
        </p:nvSpPr>
        <p:spPr>
          <a:xfrm>
            <a:off x="533400" y="1513221"/>
            <a:ext cx="6247410" cy="5161335"/>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342900" indent="-342900" algn="just">
              <a:buFont typeface="Arial" panose="020B0604020202020204" pitchFamily="34" charset="0"/>
              <a:buChar char="•"/>
            </a:pPr>
            <a:endParaRPr lang="en-US" sz="2400" dirty="0"/>
          </a:p>
        </p:txBody>
      </p:sp>
      <p:sp>
        <p:nvSpPr>
          <p:cNvPr id="2" name="Rectangle 1">
            <a:extLst>
              <a:ext uri="{FF2B5EF4-FFF2-40B4-BE49-F238E27FC236}">
                <a16:creationId xmlns:a16="http://schemas.microsoft.com/office/drawing/2014/main" id="{79BF1ECE-F98A-4954-9B72-34498E195FCD}"/>
              </a:ext>
            </a:extLst>
          </p:cNvPr>
          <p:cNvSpPr/>
          <p:nvPr/>
        </p:nvSpPr>
        <p:spPr>
          <a:xfrm>
            <a:off x="393110" y="1741730"/>
            <a:ext cx="9860162" cy="2805063"/>
          </a:xfrm>
          <a:prstGeom prst="rect">
            <a:avLst/>
          </a:prstGeom>
        </p:spPr>
        <p:txBody>
          <a:bodyPr wrap="square">
            <a:spAutoFit/>
          </a:bodyPr>
          <a:lstStyle/>
          <a:p>
            <a:pPr marL="285750" indent="-285750">
              <a:lnSpc>
                <a:spcPct val="150000"/>
              </a:lnSpc>
              <a:buFont typeface="Arial" panose="020B0604020202020204" pitchFamily="34" charset="0"/>
              <a:buChar char="•"/>
            </a:pPr>
            <a:r>
              <a:rPr lang="en-US" sz="2400" dirty="0">
                <a:hlinkClick r:id="rId4"/>
              </a:rPr>
              <a:t>https://www.blockchain.com/</a:t>
            </a:r>
            <a:endParaRPr lang="en-US" sz="2400" dirty="0"/>
          </a:p>
          <a:p>
            <a:pPr marL="285750" indent="-285750">
              <a:lnSpc>
                <a:spcPct val="150000"/>
              </a:lnSpc>
              <a:buFont typeface="Arial" panose="020B0604020202020204" pitchFamily="34" charset="0"/>
              <a:buChar char="•"/>
            </a:pPr>
            <a:r>
              <a:rPr lang="en-US" sz="2400" dirty="0">
                <a:hlinkClick r:id="rId5"/>
              </a:rPr>
              <a:t>https://blockchainhub.net/blockchains-and-distributed-ledger-technologies-in-general/</a:t>
            </a:r>
            <a:endParaRPr lang="en-US" sz="2400" dirty="0"/>
          </a:p>
          <a:p>
            <a:pPr marL="285750" indent="-285750">
              <a:lnSpc>
                <a:spcPct val="150000"/>
              </a:lnSpc>
              <a:buFont typeface="Arial" panose="020B0604020202020204" pitchFamily="34" charset="0"/>
              <a:buChar char="•"/>
            </a:pPr>
            <a:r>
              <a:rPr lang="en-US" sz="2400" dirty="0">
                <a:hlinkClick r:id="rId6"/>
              </a:rPr>
              <a:t>https://hyperledger-fabric.readthedocs.io/en/release-2.2/whatis.html</a:t>
            </a:r>
            <a:endParaRPr lang="en-US" sz="2400" dirty="0"/>
          </a:p>
          <a:p>
            <a:pPr marL="285750" indent="-285750">
              <a:lnSpc>
                <a:spcPct val="150000"/>
              </a:lnSpc>
              <a:buFont typeface="Arial" panose="020B0604020202020204" pitchFamily="34" charset="0"/>
              <a:buChar char="•"/>
            </a:pPr>
            <a:r>
              <a:rPr lang="en-US" sz="2400" dirty="0">
                <a:hlinkClick r:id="rId7"/>
              </a:rPr>
              <a:t>https://ethereum.org/en/</a:t>
            </a:r>
            <a:endParaRPr lang="en-US" sz="2400" dirty="0"/>
          </a:p>
        </p:txBody>
      </p:sp>
    </p:spTree>
    <p:extLst>
      <p:ext uri="{BB962C8B-B14F-4D97-AF65-F5344CB8AC3E}">
        <p14:creationId xmlns:p14="http://schemas.microsoft.com/office/powerpoint/2010/main" val="1994796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9473B520-A9D1-472D-B234-C4032DD0E596}"/>
              </a:ext>
            </a:extLst>
          </p:cNvPr>
          <p:cNvCxnSpPr>
            <a:cxnSpLocks/>
          </p:cNvCxnSpPr>
          <p:nvPr/>
        </p:nvCxnSpPr>
        <p:spPr>
          <a:xfrm flipV="1">
            <a:off x="5448168" y="2887307"/>
            <a:ext cx="4581449" cy="1"/>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EC43E8D5-98D6-4BA6-B3EA-B5411DA566A9}"/>
              </a:ext>
            </a:extLst>
          </p:cNvPr>
          <p:cNvSpPr/>
          <p:nvPr/>
        </p:nvSpPr>
        <p:spPr>
          <a:xfrm>
            <a:off x="5460537" y="4049738"/>
            <a:ext cx="7497214" cy="461665"/>
          </a:xfrm>
          <a:prstGeom prst="rect">
            <a:avLst/>
          </a:prstGeom>
        </p:spPr>
        <p:txBody>
          <a:bodyPr wrap="square">
            <a:spAutoFit/>
          </a:bodyPr>
          <a:lstStyle/>
          <a:p>
            <a:r>
              <a:rPr lang="en-US" sz="2400" b="1" dirty="0"/>
              <a:t>sunithar@pes.edu</a:t>
            </a:r>
            <a:endParaRPr lang="en-IN" sz="2400" b="1" dirty="0"/>
          </a:p>
        </p:txBody>
      </p:sp>
      <p:sp>
        <p:nvSpPr>
          <p:cNvPr id="12" name="Rectangle 11">
            <a:extLst>
              <a:ext uri="{FF2B5EF4-FFF2-40B4-BE49-F238E27FC236}">
                <a16:creationId xmlns:a16="http://schemas.microsoft.com/office/drawing/2014/main" id="{A9F03FCF-7A6F-4612-88F7-18437FC4F2ED}"/>
              </a:ext>
            </a:extLst>
          </p:cNvPr>
          <p:cNvSpPr/>
          <p:nvPr/>
        </p:nvSpPr>
        <p:spPr>
          <a:xfrm>
            <a:off x="5460537" y="4573019"/>
            <a:ext cx="6557292" cy="461665"/>
          </a:xfrm>
          <a:prstGeom prst="rect">
            <a:avLst/>
          </a:prstGeom>
        </p:spPr>
        <p:txBody>
          <a:bodyPr wrap="square">
            <a:spAutoFit/>
          </a:bodyPr>
          <a:lstStyle/>
          <a:p>
            <a:r>
              <a:rPr lang="en-US" sz="2400" dirty="0"/>
              <a:t>+91 80 6666 3333 Extn 721</a:t>
            </a:r>
            <a:endParaRPr lang="en-IN" sz="2400" dirty="0"/>
          </a:p>
        </p:txBody>
      </p:sp>
      <p:grpSp>
        <p:nvGrpSpPr>
          <p:cNvPr id="13" name="Group 12">
            <a:extLst>
              <a:ext uri="{FF2B5EF4-FFF2-40B4-BE49-F238E27FC236}">
                <a16:creationId xmlns:a16="http://schemas.microsoft.com/office/drawing/2014/main" id="{0B436274-E913-46F7-B58F-E0B0713EC594}"/>
              </a:ext>
            </a:extLst>
          </p:cNvPr>
          <p:cNvGrpSpPr/>
          <p:nvPr/>
        </p:nvGrpSpPr>
        <p:grpSpPr>
          <a:xfrm>
            <a:off x="313844" y="349466"/>
            <a:ext cx="11518407" cy="6218388"/>
            <a:chOff x="313844" y="349466"/>
            <a:chExt cx="11518407" cy="6218388"/>
          </a:xfrm>
          <a:solidFill>
            <a:schemeClr val="accent2">
              <a:lumMod val="75000"/>
            </a:schemeClr>
          </a:solidFill>
        </p:grpSpPr>
        <p:sp>
          <p:nvSpPr>
            <p:cNvPr id="14" name="Rectangle 13">
              <a:extLst>
                <a:ext uri="{FF2B5EF4-FFF2-40B4-BE49-F238E27FC236}">
                  <a16:creationId xmlns:a16="http://schemas.microsoft.com/office/drawing/2014/main" id="{54B9092D-46D3-4724-A230-51F43D78A967}"/>
                </a:ext>
              </a:extLst>
            </p:cNvPr>
            <p:cNvSpPr/>
            <p:nvPr/>
          </p:nvSpPr>
          <p:spPr>
            <a:xfrm>
              <a:off x="11786532" y="360726"/>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a:extLst>
                <a:ext uri="{FF2B5EF4-FFF2-40B4-BE49-F238E27FC236}">
                  <a16:creationId xmlns:a16="http://schemas.microsoft.com/office/drawing/2014/main" id="{B5E94C15-EFC4-4DC4-AE91-4D6631C438BE}"/>
                </a:ext>
              </a:extLst>
            </p:cNvPr>
            <p:cNvSpPr/>
            <p:nvPr/>
          </p:nvSpPr>
          <p:spPr>
            <a:xfrm rot="5400000">
              <a:off x="11275944" y="-161122"/>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a:extLst>
                <a:ext uri="{FF2B5EF4-FFF2-40B4-BE49-F238E27FC236}">
                  <a16:creationId xmlns:a16="http://schemas.microsoft.com/office/drawing/2014/main" id="{828287AB-A481-4BDF-BE49-1BBA364237E1}"/>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16">
              <a:extLst>
                <a:ext uri="{FF2B5EF4-FFF2-40B4-BE49-F238E27FC236}">
                  <a16:creationId xmlns:a16="http://schemas.microsoft.com/office/drawing/2014/main" id="{EC3328F7-E593-44F8-A55A-576E1E3E973D}"/>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18" name="Picture 17" descr="A close up of a logo&#10;&#10;Description automatically generated">
            <a:extLst>
              <a:ext uri="{FF2B5EF4-FFF2-40B4-BE49-F238E27FC236}">
                <a16:creationId xmlns:a16="http://schemas.microsoft.com/office/drawing/2014/main" id="{A88F3CC2-5C5B-4685-8D94-FFC4B5D64CB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11974" y="1606241"/>
            <a:ext cx="2369218" cy="3550188"/>
          </a:xfrm>
          <a:prstGeom prst="rect">
            <a:avLst/>
          </a:prstGeom>
        </p:spPr>
      </p:pic>
      <p:sp>
        <p:nvSpPr>
          <p:cNvPr id="19" name="Rectangle 18">
            <a:extLst>
              <a:ext uri="{FF2B5EF4-FFF2-40B4-BE49-F238E27FC236}">
                <a16:creationId xmlns:a16="http://schemas.microsoft.com/office/drawing/2014/main" id="{94BAC35B-0C86-48BD-81AE-8629CCB2734E}"/>
              </a:ext>
            </a:extLst>
          </p:cNvPr>
          <p:cNvSpPr/>
          <p:nvPr/>
        </p:nvSpPr>
        <p:spPr>
          <a:xfrm>
            <a:off x="5448168" y="2049518"/>
            <a:ext cx="4603806" cy="665240"/>
          </a:xfrm>
          <a:prstGeom prst="rect">
            <a:avLst/>
          </a:prstGeom>
        </p:spPr>
        <p:txBody>
          <a:bodyPr wrap="square">
            <a:spAutoFit/>
          </a:bodyPr>
          <a:lstStyle/>
          <a:p>
            <a:r>
              <a:rPr lang="en-US" sz="3600" b="1" dirty="0">
                <a:solidFill>
                  <a:schemeClr val="accent2">
                    <a:lumMod val="75000"/>
                  </a:schemeClr>
                </a:solidFill>
              </a:rPr>
              <a:t>T</a:t>
            </a:r>
            <a:r>
              <a:rPr lang="en-IN" sz="3600" b="1" dirty="0">
                <a:solidFill>
                  <a:schemeClr val="accent2">
                    <a:lumMod val="75000"/>
                  </a:schemeClr>
                </a:solidFill>
              </a:rPr>
              <a:t>HANK YOU</a:t>
            </a:r>
          </a:p>
        </p:txBody>
      </p:sp>
      <p:sp>
        <p:nvSpPr>
          <p:cNvPr id="20" name="Rectangle 19">
            <a:extLst>
              <a:ext uri="{FF2B5EF4-FFF2-40B4-BE49-F238E27FC236}">
                <a16:creationId xmlns:a16="http://schemas.microsoft.com/office/drawing/2014/main" id="{97E8DF64-61DB-4438-8664-105788459AD2}"/>
              </a:ext>
            </a:extLst>
          </p:cNvPr>
          <p:cNvSpPr/>
          <p:nvPr/>
        </p:nvSpPr>
        <p:spPr>
          <a:xfrm>
            <a:off x="5448168" y="3128242"/>
            <a:ext cx="7497214" cy="461665"/>
          </a:xfrm>
          <a:prstGeom prst="rect">
            <a:avLst/>
          </a:prstGeom>
        </p:spPr>
        <p:txBody>
          <a:bodyPr wrap="square">
            <a:spAutoFit/>
          </a:bodyPr>
          <a:lstStyle/>
          <a:p>
            <a:r>
              <a:rPr lang="en-US" sz="2400" b="1" dirty="0"/>
              <a:t>Sunitha R</a:t>
            </a:r>
            <a:endParaRPr lang="en-IN" sz="2400" b="1" dirty="0"/>
          </a:p>
        </p:txBody>
      </p:sp>
      <p:sp>
        <p:nvSpPr>
          <p:cNvPr id="21" name="Rectangle 20">
            <a:extLst>
              <a:ext uri="{FF2B5EF4-FFF2-40B4-BE49-F238E27FC236}">
                <a16:creationId xmlns:a16="http://schemas.microsoft.com/office/drawing/2014/main" id="{0916C8C7-6436-48A9-9CF7-1AAC7653EAAE}"/>
              </a:ext>
            </a:extLst>
          </p:cNvPr>
          <p:cNvSpPr/>
          <p:nvPr/>
        </p:nvSpPr>
        <p:spPr>
          <a:xfrm>
            <a:off x="5448168" y="3525847"/>
            <a:ext cx="7497214" cy="461665"/>
          </a:xfrm>
          <a:prstGeom prst="rect">
            <a:avLst/>
          </a:prstGeom>
        </p:spPr>
        <p:txBody>
          <a:bodyPr wrap="square">
            <a:spAutoFit/>
          </a:bodyPr>
          <a:lstStyle/>
          <a:p>
            <a:r>
              <a:rPr lang="en-US" sz="2400" dirty="0"/>
              <a:t>Department of Computer Science Engineering</a:t>
            </a:r>
            <a:endParaRPr lang="en-IN" sz="2400" dirty="0"/>
          </a:p>
        </p:txBody>
      </p:sp>
    </p:spTree>
    <p:extLst>
      <p:ext uri="{BB962C8B-B14F-4D97-AF65-F5344CB8AC3E}">
        <p14:creationId xmlns:p14="http://schemas.microsoft.com/office/powerpoint/2010/main" val="14595037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DFE3490-CF8C-4FDE-9D71-2170861F2A61}"/>
              </a:ext>
            </a:extLst>
          </p:cNvPr>
          <p:cNvSpPr/>
          <p:nvPr/>
        </p:nvSpPr>
        <p:spPr>
          <a:xfrm>
            <a:off x="598883" y="1849772"/>
            <a:ext cx="7497214" cy="646331"/>
          </a:xfrm>
          <a:prstGeom prst="rect">
            <a:avLst/>
          </a:prstGeom>
        </p:spPr>
        <p:txBody>
          <a:bodyPr wrap="square">
            <a:spAutoFit/>
          </a:bodyPr>
          <a:lstStyle/>
          <a:p>
            <a:r>
              <a:rPr lang="en-US" sz="3600" b="1" cap="all" dirty="0"/>
              <a:t>BLOCKCHAIN</a:t>
            </a:r>
          </a:p>
        </p:txBody>
      </p:sp>
      <p:sp>
        <p:nvSpPr>
          <p:cNvPr id="13" name="Rectangle 12">
            <a:extLst>
              <a:ext uri="{FF2B5EF4-FFF2-40B4-BE49-F238E27FC236}">
                <a16:creationId xmlns:a16="http://schemas.microsoft.com/office/drawing/2014/main" id="{34CEFAD4-E477-4E46-B5A6-ADB26E6A2863}"/>
              </a:ext>
            </a:extLst>
          </p:cNvPr>
          <p:cNvSpPr/>
          <p:nvPr/>
        </p:nvSpPr>
        <p:spPr>
          <a:xfrm>
            <a:off x="598883" y="2888778"/>
            <a:ext cx="7497214" cy="646331"/>
          </a:xfrm>
          <a:prstGeom prst="rect">
            <a:avLst/>
          </a:prstGeom>
        </p:spPr>
        <p:txBody>
          <a:bodyPr wrap="square">
            <a:spAutoFit/>
          </a:bodyPr>
          <a:lstStyle/>
          <a:p>
            <a:r>
              <a:rPr lang="en-US" sz="3600" b="1" dirty="0">
                <a:solidFill>
                  <a:schemeClr val="accent1">
                    <a:lumMod val="75000"/>
                  </a:schemeClr>
                </a:solidFill>
              </a:rPr>
              <a:t>Types of Blockchain</a:t>
            </a:r>
            <a:endParaRPr lang="en-IN" sz="3600" b="1" dirty="0">
              <a:solidFill>
                <a:schemeClr val="accent1">
                  <a:lumMod val="75000"/>
                </a:schemeClr>
              </a:solidFill>
            </a:endParaRPr>
          </a:p>
        </p:txBody>
      </p:sp>
      <p:sp>
        <p:nvSpPr>
          <p:cNvPr id="14" name="Rectangle 13">
            <a:extLst>
              <a:ext uri="{FF2B5EF4-FFF2-40B4-BE49-F238E27FC236}">
                <a16:creationId xmlns:a16="http://schemas.microsoft.com/office/drawing/2014/main" id="{585D8B7B-5B60-4808-A096-FB24198F96E9}"/>
              </a:ext>
            </a:extLst>
          </p:cNvPr>
          <p:cNvSpPr/>
          <p:nvPr/>
        </p:nvSpPr>
        <p:spPr>
          <a:xfrm>
            <a:off x="598883" y="5489699"/>
            <a:ext cx="7497214" cy="461665"/>
          </a:xfrm>
          <a:prstGeom prst="rect">
            <a:avLst/>
          </a:prstGeom>
        </p:spPr>
        <p:txBody>
          <a:bodyPr wrap="square">
            <a:spAutoFit/>
          </a:bodyPr>
          <a:lstStyle/>
          <a:p>
            <a:r>
              <a:rPr lang="en-US" sz="2400" b="1" dirty="0"/>
              <a:t>Prof. Sunitha R</a:t>
            </a:r>
            <a:endParaRPr lang="en-IN" sz="2400" b="1" dirty="0"/>
          </a:p>
        </p:txBody>
      </p:sp>
      <p:sp>
        <p:nvSpPr>
          <p:cNvPr id="15" name="Rectangle 14">
            <a:extLst>
              <a:ext uri="{FF2B5EF4-FFF2-40B4-BE49-F238E27FC236}">
                <a16:creationId xmlns:a16="http://schemas.microsoft.com/office/drawing/2014/main" id="{743662B4-0C28-4203-AEB1-4CC1644B8226}"/>
              </a:ext>
            </a:extLst>
          </p:cNvPr>
          <p:cNvSpPr/>
          <p:nvPr/>
        </p:nvSpPr>
        <p:spPr>
          <a:xfrm>
            <a:off x="598883" y="5887304"/>
            <a:ext cx="7497214" cy="400110"/>
          </a:xfrm>
          <a:prstGeom prst="rect">
            <a:avLst/>
          </a:prstGeom>
        </p:spPr>
        <p:txBody>
          <a:bodyPr wrap="square">
            <a:spAutoFit/>
          </a:bodyPr>
          <a:lstStyle/>
          <a:p>
            <a:r>
              <a:rPr lang="en-US" sz="2000" dirty="0"/>
              <a:t>Department of Computer Science Engineering</a:t>
            </a:r>
            <a:endParaRPr lang="en-IN" sz="2000" dirty="0"/>
          </a:p>
        </p:txBody>
      </p:sp>
      <p:grpSp>
        <p:nvGrpSpPr>
          <p:cNvPr id="20" name="Group 19">
            <a:extLst>
              <a:ext uri="{FF2B5EF4-FFF2-40B4-BE49-F238E27FC236}">
                <a16:creationId xmlns:a16="http://schemas.microsoft.com/office/drawing/2014/main" id="{87008925-27BE-4F37-8F3C-D51A4CE1017D}"/>
              </a:ext>
            </a:extLst>
          </p:cNvPr>
          <p:cNvGrpSpPr/>
          <p:nvPr/>
        </p:nvGrpSpPr>
        <p:grpSpPr>
          <a:xfrm>
            <a:off x="313844" y="5489699"/>
            <a:ext cx="1066895" cy="1078155"/>
            <a:chOff x="313844" y="5489699"/>
            <a:chExt cx="1066895" cy="1078155"/>
          </a:xfrm>
          <a:solidFill>
            <a:schemeClr val="accent2">
              <a:lumMod val="60000"/>
              <a:lumOff val="40000"/>
            </a:schemeClr>
          </a:solidFill>
        </p:grpSpPr>
        <p:sp>
          <p:nvSpPr>
            <p:cNvPr id="24" name="Rectangle 23">
              <a:extLst>
                <a:ext uri="{FF2B5EF4-FFF2-40B4-BE49-F238E27FC236}">
                  <a16:creationId xmlns:a16="http://schemas.microsoft.com/office/drawing/2014/main" id="{D05F1195-3C1E-433F-AC45-B08B7F507642}"/>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a:extLst>
                <a:ext uri="{FF2B5EF4-FFF2-40B4-BE49-F238E27FC236}">
                  <a16:creationId xmlns:a16="http://schemas.microsoft.com/office/drawing/2014/main" id="{4DA4F79B-7A52-499C-A65E-A51F3EDF5C3E}"/>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16" name="Straight Connector 15">
            <a:extLst>
              <a:ext uri="{FF2B5EF4-FFF2-40B4-BE49-F238E27FC236}">
                <a16:creationId xmlns:a16="http://schemas.microsoft.com/office/drawing/2014/main" id="{DD6B6443-C2DA-47C3-A986-5EE935046CC9}"/>
              </a:ext>
            </a:extLst>
          </p:cNvPr>
          <p:cNvCxnSpPr>
            <a:cxnSpLocks/>
          </p:cNvCxnSpPr>
          <p:nvPr/>
        </p:nvCxnSpPr>
        <p:spPr>
          <a:xfrm flipV="1">
            <a:off x="0" y="2596822"/>
            <a:ext cx="7904054" cy="68537"/>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4" name="Picture 3" descr="A close up of a logo&#10;&#10;Description automatically generated">
            <a:extLst>
              <a:ext uri="{FF2B5EF4-FFF2-40B4-BE49-F238E27FC236}">
                <a16:creationId xmlns:a16="http://schemas.microsoft.com/office/drawing/2014/main" id="{6727F4C1-5802-414C-BEF9-8F8DC7D7B65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Tree>
    <p:extLst>
      <p:ext uri="{BB962C8B-B14F-4D97-AF65-F5344CB8AC3E}">
        <p14:creationId xmlns:p14="http://schemas.microsoft.com/office/powerpoint/2010/main" val="18215128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chemeClr val="accent2">
                    <a:lumMod val="75000"/>
                  </a:schemeClr>
                </a:solidFill>
              </a:rPr>
              <a:t>Learning Content</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BLOCKCHAIN</a:t>
            </a:r>
          </a:p>
        </p:txBody>
      </p:sp>
      <p:sp>
        <p:nvSpPr>
          <p:cNvPr id="9" name="Content Placeholder 2">
            <a:extLst>
              <a:ext uri="{FF2B5EF4-FFF2-40B4-BE49-F238E27FC236}">
                <a16:creationId xmlns:a16="http://schemas.microsoft.com/office/drawing/2014/main" id="{BAE29F7C-2FFF-4631-BFF0-3E327FB4AA2E}"/>
              </a:ext>
            </a:extLst>
          </p:cNvPr>
          <p:cNvSpPr txBox="1">
            <a:spLocks/>
          </p:cNvSpPr>
          <p:nvPr/>
        </p:nvSpPr>
        <p:spPr>
          <a:xfrm>
            <a:off x="533400" y="1513221"/>
            <a:ext cx="6247410" cy="5161335"/>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342900" indent="-342900" algn="just">
              <a:buFont typeface="Arial" panose="020B0604020202020204" pitchFamily="34" charset="0"/>
              <a:buChar char="•"/>
            </a:pPr>
            <a:endParaRPr lang="en-US" sz="2400" dirty="0"/>
          </a:p>
        </p:txBody>
      </p:sp>
      <p:sp>
        <p:nvSpPr>
          <p:cNvPr id="2" name="Rectangle 1">
            <a:extLst>
              <a:ext uri="{FF2B5EF4-FFF2-40B4-BE49-F238E27FC236}">
                <a16:creationId xmlns:a16="http://schemas.microsoft.com/office/drawing/2014/main" id="{F050A307-6EE1-4CB8-957E-0838774AC717}"/>
              </a:ext>
            </a:extLst>
          </p:cNvPr>
          <p:cNvSpPr/>
          <p:nvPr/>
        </p:nvSpPr>
        <p:spPr>
          <a:xfrm>
            <a:off x="371879" y="2910963"/>
            <a:ext cx="7919865" cy="830997"/>
          </a:xfrm>
          <a:prstGeom prst="rect">
            <a:avLst/>
          </a:prstGeom>
        </p:spPr>
        <p:txBody>
          <a:bodyPr wrap="square">
            <a:spAutoFit/>
          </a:bodyPr>
          <a:lstStyle/>
          <a:p>
            <a:r>
              <a:rPr lang="en-US" sz="2400" dirty="0">
                <a:latin typeface="Arial" panose="020B0604020202020204" pitchFamily="34" charset="0"/>
                <a:ea typeface="Calibri" panose="020F0502020204030204" pitchFamily="34" charset="0"/>
              </a:rPr>
              <a:t>Discuss about the various types of blockchain network and how each suitable for particular real time application.</a:t>
            </a:r>
            <a:endParaRPr lang="en-US" sz="2400" dirty="0"/>
          </a:p>
        </p:txBody>
      </p:sp>
    </p:spTree>
    <p:extLst>
      <p:ext uri="{BB962C8B-B14F-4D97-AF65-F5344CB8AC3E}">
        <p14:creationId xmlns:p14="http://schemas.microsoft.com/office/powerpoint/2010/main" val="37827809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chemeClr val="accent2">
                    <a:lumMod val="75000"/>
                  </a:schemeClr>
                </a:solidFill>
              </a:rPr>
              <a:t>Types of Blockchain</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BLOCKCHAIN</a:t>
            </a:r>
          </a:p>
        </p:txBody>
      </p:sp>
      <p:sp>
        <p:nvSpPr>
          <p:cNvPr id="9" name="Content Placeholder 2">
            <a:extLst>
              <a:ext uri="{FF2B5EF4-FFF2-40B4-BE49-F238E27FC236}">
                <a16:creationId xmlns:a16="http://schemas.microsoft.com/office/drawing/2014/main" id="{BAE29F7C-2FFF-4631-BFF0-3E327FB4AA2E}"/>
              </a:ext>
            </a:extLst>
          </p:cNvPr>
          <p:cNvSpPr txBox="1">
            <a:spLocks/>
          </p:cNvSpPr>
          <p:nvPr/>
        </p:nvSpPr>
        <p:spPr>
          <a:xfrm>
            <a:off x="533400" y="1513221"/>
            <a:ext cx="6247410" cy="5161335"/>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342900" indent="-342900" algn="just">
              <a:buFont typeface="Arial" panose="020B0604020202020204" pitchFamily="34" charset="0"/>
              <a:buChar char="•"/>
            </a:pPr>
            <a:endParaRPr lang="en-US" sz="2400" dirty="0"/>
          </a:p>
        </p:txBody>
      </p:sp>
      <p:sp>
        <p:nvSpPr>
          <p:cNvPr id="7" name="Rectangle: Rounded Corners 6">
            <a:extLst>
              <a:ext uri="{FF2B5EF4-FFF2-40B4-BE49-F238E27FC236}">
                <a16:creationId xmlns:a16="http://schemas.microsoft.com/office/drawing/2014/main" id="{3F3F9436-64C1-4020-8116-F4F372ECF21B}"/>
              </a:ext>
            </a:extLst>
          </p:cNvPr>
          <p:cNvSpPr/>
          <p:nvPr/>
        </p:nvSpPr>
        <p:spPr>
          <a:xfrm>
            <a:off x="2708224" y="3447730"/>
            <a:ext cx="1918741" cy="134910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b="1" dirty="0">
                <a:solidFill>
                  <a:schemeClr val="accent2">
                    <a:lumMod val="50000"/>
                  </a:schemeClr>
                </a:solidFill>
              </a:rPr>
              <a:t>Public</a:t>
            </a:r>
          </a:p>
        </p:txBody>
      </p:sp>
      <p:sp>
        <p:nvSpPr>
          <p:cNvPr id="11" name="Rectangle: Rounded Corners 10">
            <a:extLst>
              <a:ext uri="{FF2B5EF4-FFF2-40B4-BE49-F238E27FC236}">
                <a16:creationId xmlns:a16="http://schemas.microsoft.com/office/drawing/2014/main" id="{26CAE9CD-134E-42E5-8D0B-C95DF7D8E518}"/>
              </a:ext>
            </a:extLst>
          </p:cNvPr>
          <p:cNvSpPr/>
          <p:nvPr/>
        </p:nvSpPr>
        <p:spPr>
          <a:xfrm>
            <a:off x="4628214" y="1724076"/>
            <a:ext cx="1918741" cy="134910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b="1" dirty="0">
                <a:solidFill>
                  <a:schemeClr val="accent1">
                    <a:lumMod val="75000"/>
                  </a:schemeClr>
                </a:solidFill>
              </a:rPr>
              <a:t>Private</a:t>
            </a:r>
          </a:p>
        </p:txBody>
      </p:sp>
      <p:sp>
        <p:nvSpPr>
          <p:cNvPr id="12" name="Rectangle: Rounded Corners 11">
            <a:extLst>
              <a:ext uri="{FF2B5EF4-FFF2-40B4-BE49-F238E27FC236}">
                <a16:creationId xmlns:a16="http://schemas.microsoft.com/office/drawing/2014/main" id="{0B7802A3-F24F-438E-B5DB-B302DBAE1078}"/>
              </a:ext>
            </a:extLst>
          </p:cNvPr>
          <p:cNvSpPr/>
          <p:nvPr/>
        </p:nvSpPr>
        <p:spPr>
          <a:xfrm>
            <a:off x="4600515" y="5346766"/>
            <a:ext cx="2136099" cy="134910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b="1" dirty="0">
                <a:solidFill>
                  <a:srgbClr val="00B0F0"/>
                </a:solidFill>
              </a:rPr>
              <a:t>Consortium</a:t>
            </a:r>
          </a:p>
        </p:txBody>
      </p:sp>
      <p:sp>
        <p:nvSpPr>
          <p:cNvPr id="13" name="Rectangle: Rounded Corners 12">
            <a:extLst>
              <a:ext uri="{FF2B5EF4-FFF2-40B4-BE49-F238E27FC236}">
                <a16:creationId xmlns:a16="http://schemas.microsoft.com/office/drawing/2014/main" id="{CAF34811-239E-4CC1-991E-36B4721C42ED}"/>
              </a:ext>
            </a:extLst>
          </p:cNvPr>
          <p:cNvSpPr/>
          <p:nvPr/>
        </p:nvSpPr>
        <p:spPr>
          <a:xfrm>
            <a:off x="6960096" y="3447729"/>
            <a:ext cx="1918741" cy="134910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b="1" dirty="0">
                <a:solidFill>
                  <a:srgbClr val="FF0000"/>
                </a:solidFill>
              </a:rPr>
              <a:t>Hybrid</a:t>
            </a:r>
          </a:p>
        </p:txBody>
      </p:sp>
    </p:spTree>
    <p:extLst>
      <p:ext uri="{BB962C8B-B14F-4D97-AF65-F5344CB8AC3E}">
        <p14:creationId xmlns:p14="http://schemas.microsoft.com/office/powerpoint/2010/main" val="1465698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1" grpId="0" animBg="1"/>
      <p:bldP spid="12" grpId="0" animBg="1"/>
      <p:bldP spid="1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chemeClr val="accent2">
                    <a:lumMod val="75000"/>
                  </a:schemeClr>
                </a:solidFill>
              </a:rPr>
              <a:t> Public Blockchain</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BLOCKCHAIN</a:t>
            </a:r>
          </a:p>
        </p:txBody>
      </p:sp>
      <p:sp>
        <p:nvSpPr>
          <p:cNvPr id="9" name="Content Placeholder 2">
            <a:extLst>
              <a:ext uri="{FF2B5EF4-FFF2-40B4-BE49-F238E27FC236}">
                <a16:creationId xmlns:a16="http://schemas.microsoft.com/office/drawing/2014/main" id="{BAE29F7C-2FFF-4631-BFF0-3E327FB4AA2E}"/>
              </a:ext>
            </a:extLst>
          </p:cNvPr>
          <p:cNvSpPr txBox="1">
            <a:spLocks/>
          </p:cNvSpPr>
          <p:nvPr/>
        </p:nvSpPr>
        <p:spPr>
          <a:xfrm>
            <a:off x="42096" y="2143597"/>
            <a:ext cx="8249648" cy="4714403"/>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342900" lvl="0" indent="-342900" eaLnBrk="0" fontAlgn="base" hangingPunct="0">
              <a:spcBef>
                <a:spcPct val="0"/>
              </a:spcBef>
              <a:spcAft>
                <a:spcPct val="0"/>
              </a:spcAft>
              <a:buFont typeface="Arial" panose="020B0604020202020204" pitchFamily="34" charset="0"/>
              <a:buChar char="•"/>
            </a:pPr>
            <a:r>
              <a:rPr lang="en-US" altLang="en-US" sz="2400" dirty="0">
                <a:latin typeface="Roboto"/>
              </a:rPr>
              <a:t>Public blockchains are </a:t>
            </a:r>
            <a:r>
              <a:rPr lang="en-US" altLang="en-US" sz="2400" dirty="0" err="1">
                <a:latin typeface="Roboto"/>
              </a:rPr>
              <a:t>permissionless</a:t>
            </a:r>
            <a:r>
              <a:rPr lang="en-US" altLang="en-US" sz="2400" dirty="0">
                <a:latin typeface="Roboto"/>
              </a:rPr>
              <a:t> blockchains where anyone can join the network and read and write to the ledger. </a:t>
            </a:r>
          </a:p>
          <a:p>
            <a:pPr marL="342900" lvl="0" indent="-342900" eaLnBrk="0" fontAlgn="base" hangingPunct="0">
              <a:spcBef>
                <a:spcPct val="0"/>
              </a:spcBef>
              <a:spcAft>
                <a:spcPct val="0"/>
              </a:spcAft>
              <a:buFont typeface="Arial" panose="020B0604020202020204" pitchFamily="34" charset="0"/>
              <a:buChar char="•"/>
            </a:pPr>
            <a:endParaRPr lang="en-US" altLang="en-US" sz="2400" dirty="0">
              <a:latin typeface="Roboto"/>
            </a:endParaRPr>
          </a:p>
          <a:p>
            <a:pPr marL="342900" lvl="0" indent="-342900" eaLnBrk="0" fontAlgn="base" hangingPunct="0">
              <a:spcBef>
                <a:spcPct val="0"/>
              </a:spcBef>
              <a:spcAft>
                <a:spcPct val="0"/>
              </a:spcAft>
              <a:buFont typeface="Arial" panose="020B0604020202020204" pitchFamily="34" charset="0"/>
              <a:buChar char="•"/>
            </a:pPr>
            <a:r>
              <a:rPr lang="en-US" altLang="en-US" sz="2400" dirty="0">
                <a:latin typeface="Roboto"/>
              </a:rPr>
              <a:t>Any user can develop and add smart contracts to blockchain without any intervention forced by developers.</a:t>
            </a:r>
          </a:p>
          <a:p>
            <a:pPr marL="342900" lvl="0" indent="-342900" eaLnBrk="0" fontAlgn="base" hangingPunct="0">
              <a:spcBef>
                <a:spcPct val="0"/>
              </a:spcBef>
              <a:spcAft>
                <a:spcPct val="0"/>
              </a:spcAft>
              <a:buFont typeface="Arial" panose="020B0604020202020204" pitchFamily="34" charset="0"/>
              <a:buChar char="•"/>
            </a:pPr>
            <a:endParaRPr lang="en-US" altLang="en-US" sz="2400" dirty="0">
              <a:latin typeface="Roboto"/>
            </a:endParaRPr>
          </a:p>
          <a:p>
            <a:pPr marL="342900" lvl="0" indent="-342900" eaLnBrk="0" fontAlgn="base" hangingPunct="0">
              <a:spcBef>
                <a:spcPct val="0"/>
              </a:spcBef>
              <a:spcAft>
                <a:spcPct val="0"/>
              </a:spcAft>
              <a:buFont typeface="Arial" panose="020B0604020202020204" pitchFamily="34" charset="0"/>
              <a:buChar char="•"/>
            </a:pPr>
            <a:r>
              <a:rPr lang="en-US" altLang="en-US" sz="2400" dirty="0">
                <a:latin typeface="Roboto"/>
              </a:rPr>
              <a:t>It bring </a:t>
            </a:r>
            <a:r>
              <a:rPr lang="en-US" altLang="en-US" sz="2400" b="1" dirty="0">
                <a:latin typeface="Roboto"/>
              </a:rPr>
              <a:t>complete decentralization.</a:t>
            </a:r>
            <a:endParaRPr lang="en-US" altLang="en-US" sz="2400" dirty="0">
              <a:latin typeface="Roboto"/>
            </a:endParaRPr>
          </a:p>
          <a:p>
            <a:pPr lvl="0" eaLnBrk="0" fontAlgn="base" hangingPunct="0">
              <a:spcBef>
                <a:spcPct val="0"/>
              </a:spcBef>
              <a:spcAft>
                <a:spcPct val="0"/>
              </a:spcAft>
            </a:pPr>
            <a:br>
              <a:rPr lang="en-US" altLang="en-US" sz="2400" dirty="0">
                <a:latin typeface="Roboto"/>
              </a:rPr>
            </a:br>
            <a:endParaRPr lang="en-US" altLang="en-US" sz="2400" dirty="0">
              <a:latin typeface="Roboto"/>
            </a:endParaRPr>
          </a:p>
        </p:txBody>
      </p:sp>
      <p:sp>
        <p:nvSpPr>
          <p:cNvPr id="2" name="Rectangle 1">
            <a:extLst>
              <a:ext uri="{FF2B5EF4-FFF2-40B4-BE49-F238E27FC236}">
                <a16:creationId xmlns:a16="http://schemas.microsoft.com/office/drawing/2014/main" id="{91CCD1D9-A350-4D58-AA7E-9CBBE3817FF0}"/>
              </a:ext>
            </a:extLst>
          </p:cNvPr>
          <p:cNvSpPr>
            <a:spLocks noChangeArrowheads="1"/>
          </p:cNvSpPr>
          <p:nvPr/>
        </p:nvSpPr>
        <p:spPr bwMode="auto">
          <a:xfrm>
            <a:off x="393111" y="32905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569793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chemeClr val="accent2">
                    <a:lumMod val="75000"/>
                  </a:schemeClr>
                </a:solidFill>
              </a:rPr>
              <a:t> Public Blockchain</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58402" y="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BLOCKCHAIN</a:t>
            </a:r>
          </a:p>
        </p:txBody>
      </p:sp>
      <p:sp>
        <p:nvSpPr>
          <p:cNvPr id="2" name="Rectangle 1">
            <a:extLst>
              <a:ext uri="{FF2B5EF4-FFF2-40B4-BE49-F238E27FC236}">
                <a16:creationId xmlns:a16="http://schemas.microsoft.com/office/drawing/2014/main" id="{91CCD1D9-A350-4D58-AA7E-9CBBE3817FF0}"/>
              </a:ext>
            </a:extLst>
          </p:cNvPr>
          <p:cNvSpPr>
            <a:spLocks noChangeArrowheads="1"/>
          </p:cNvSpPr>
          <p:nvPr/>
        </p:nvSpPr>
        <p:spPr bwMode="auto">
          <a:xfrm>
            <a:off x="393111" y="32905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026" name="Picture 2">
            <a:extLst>
              <a:ext uri="{FF2B5EF4-FFF2-40B4-BE49-F238E27FC236}">
                <a16:creationId xmlns:a16="http://schemas.microsoft.com/office/drawing/2014/main" id="{36DFD046-EA71-451E-8190-BBA6DF9B9A3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08" y="1612100"/>
            <a:ext cx="12200308" cy="5245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99729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chemeClr val="accent2">
                    <a:lumMod val="75000"/>
                  </a:schemeClr>
                </a:solidFill>
              </a:rPr>
              <a:t> Public Blockchain</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064253" y="14423"/>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BLOCKCHAIN</a:t>
            </a:r>
          </a:p>
        </p:txBody>
      </p:sp>
      <p:sp>
        <p:nvSpPr>
          <p:cNvPr id="2" name="Rectangle 1">
            <a:extLst>
              <a:ext uri="{FF2B5EF4-FFF2-40B4-BE49-F238E27FC236}">
                <a16:creationId xmlns:a16="http://schemas.microsoft.com/office/drawing/2014/main" id="{91CCD1D9-A350-4D58-AA7E-9CBBE3817FF0}"/>
              </a:ext>
            </a:extLst>
          </p:cNvPr>
          <p:cNvSpPr>
            <a:spLocks noChangeArrowheads="1"/>
          </p:cNvSpPr>
          <p:nvPr/>
        </p:nvSpPr>
        <p:spPr bwMode="auto">
          <a:xfrm>
            <a:off x="393111" y="32905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2050" name="Picture 2" descr="Public Blockchain">
            <a:extLst>
              <a:ext uri="{FF2B5EF4-FFF2-40B4-BE49-F238E27FC236}">
                <a16:creationId xmlns:a16="http://schemas.microsoft.com/office/drawing/2014/main" id="{84ACBC2F-7B06-4A6F-8D64-B5BD1F7D1CE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694286"/>
            <a:ext cx="12192000" cy="51637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76129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chemeClr val="accent2">
                    <a:lumMod val="75000"/>
                  </a:schemeClr>
                </a:solidFill>
              </a:rPr>
              <a:t> Bitcoin Public Blockchain</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064253" y="14423"/>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BLOCKCHAIN</a:t>
            </a:r>
          </a:p>
        </p:txBody>
      </p:sp>
      <p:sp>
        <p:nvSpPr>
          <p:cNvPr id="2" name="Rectangle 1">
            <a:extLst>
              <a:ext uri="{FF2B5EF4-FFF2-40B4-BE49-F238E27FC236}">
                <a16:creationId xmlns:a16="http://schemas.microsoft.com/office/drawing/2014/main" id="{91CCD1D9-A350-4D58-AA7E-9CBBE3817FF0}"/>
              </a:ext>
            </a:extLst>
          </p:cNvPr>
          <p:cNvSpPr>
            <a:spLocks noChangeArrowheads="1"/>
          </p:cNvSpPr>
          <p:nvPr/>
        </p:nvSpPr>
        <p:spPr bwMode="auto">
          <a:xfrm>
            <a:off x="393111" y="32905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4100" name="Picture 4">
            <a:extLst>
              <a:ext uri="{FF2B5EF4-FFF2-40B4-BE49-F238E27FC236}">
                <a16:creationId xmlns:a16="http://schemas.microsoft.com/office/drawing/2014/main" id="{0B2453BB-258C-478A-9301-FFFDC7C4F64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619249"/>
            <a:ext cx="12192000" cy="52243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36609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chemeClr val="accent2">
                    <a:lumMod val="75000"/>
                  </a:schemeClr>
                </a:solidFill>
              </a:rPr>
              <a:t> Private Blockchain</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BLOCKCHAIN</a:t>
            </a:r>
          </a:p>
        </p:txBody>
      </p:sp>
      <p:sp>
        <p:nvSpPr>
          <p:cNvPr id="9" name="Content Placeholder 2">
            <a:extLst>
              <a:ext uri="{FF2B5EF4-FFF2-40B4-BE49-F238E27FC236}">
                <a16:creationId xmlns:a16="http://schemas.microsoft.com/office/drawing/2014/main" id="{BAE29F7C-2FFF-4631-BFF0-3E327FB4AA2E}"/>
              </a:ext>
            </a:extLst>
          </p:cNvPr>
          <p:cNvSpPr txBox="1">
            <a:spLocks/>
          </p:cNvSpPr>
          <p:nvPr/>
        </p:nvSpPr>
        <p:spPr>
          <a:xfrm>
            <a:off x="533400" y="1513221"/>
            <a:ext cx="6247410" cy="5161335"/>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342900" indent="-342900" algn="just">
              <a:buFont typeface="Arial" panose="020B0604020202020204" pitchFamily="34" charset="0"/>
              <a:buChar char="•"/>
            </a:pPr>
            <a:endParaRPr lang="en-US" sz="2400" dirty="0"/>
          </a:p>
        </p:txBody>
      </p:sp>
      <p:sp>
        <p:nvSpPr>
          <p:cNvPr id="2" name="Rectangle 1">
            <a:extLst>
              <a:ext uri="{FF2B5EF4-FFF2-40B4-BE49-F238E27FC236}">
                <a16:creationId xmlns:a16="http://schemas.microsoft.com/office/drawing/2014/main" id="{8270D233-B4CF-42DA-B5BE-551A6968D13E}"/>
              </a:ext>
            </a:extLst>
          </p:cNvPr>
          <p:cNvSpPr/>
          <p:nvPr/>
        </p:nvSpPr>
        <p:spPr>
          <a:xfrm>
            <a:off x="415854" y="1868853"/>
            <a:ext cx="7633863" cy="3046988"/>
          </a:xfrm>
          <a:prstGeom prst="rect">
            <a:avLst/>
          </a:prstGeom>
        </p:spPr>
        <p:txBody>
          <a:bodyPr wrap="square">
            <a:spAutoFit/>
          </a:bodyPr>
          <a:lstStyle/>
          <a:p>
            <a:pPr marL="342900" lvl="0" indent="-342900" eaLnBrk="0" fontAlgn="base" hangingPunct="0">
              <a:spcBef>
                <a:spcPct val="0"/>
              </a:spcBef>
              <a:spcAft>
                <a:spcPct val="0"/>
              </a:spcAft>
              <a:buFont typeface="Arial" panose="020B0604020202020204" pitchFamily="34" charset="0"/>
              <a:buChar char="•"/>
            </a:pPr>
            <a:r>
              <a:rPr lang="en-US" altLang="en-US" sz="2400" dirty="0">
                <a:latin typeface="Roboto"/>
              </a:rPr>
              <a:t>Do not allow any user to freely join the network and read or write to the ledger. </a:t>
            </a:r>
          </a:p>
          <a:p>
            <a:pPr marL="342900" lvl="0" indent="-342900" eaLnBrk="0" fontAlgn="base" hangingPunct="0">
              <a:spcBef>
                <a:spcPct val="0"/>
              </a:spcBef>
              <a:spcAft>
                <a:spcPct val="0"/>
              </a:spcAft>
              <a:buFont typeface="Arial" panose="020B0604020202020204" pitchFamily="34" charset="0"/>
              <a:buChar char="•"/>
            </a:pPr>
            <a:endParaRPr lang="en-US" altLang="en-US" sz="2400" dirty="0">
              <a:latin typeface="Roboto"/>
            </a:endParaRPr>
          </a:p>
          <a:p>
            <a:pPr marL="342900" lvl="0" indent="-342900" eaLnBrk="0" fontAlgn="base" hangingPunct="0">
              <a:spcBef>
                <a:spcPct val="0"/>
              </a:spcBef>
              <a:spcAft>
                <a:spcPct val="0"/>
              </a:spcAft>
              <a:buFont typeface="Arial" panose="020B0604020202020204" pitchFamily="34" charset="0"/>
              <a:buChar char="•"/>
            </a:pPr>
            <a:r>
              <a:rPr lang="en-US" altLang="en-US" sz="2400" dirty="0">
                <a:latin typeface="Roboto"/>
              </a:rPr>
              <a:t>It maintains an access control mechanism</a:t>
            </a:r>
          </a:p>
          <a:p>
            <a:pPr marL="342900" lvl="0" indent="-342900" eaLnBrk="0" fontAlgn="base" hangingPunct="0">
              <a:spcBef>
                <a:spcPct val="0"/>
              </a:spcBef>
              <a:spcAft>
                <a:spcPct val="0"/>
              </a:spcAft>
              <a:buFont typeface="Arial" panose="020B0604020202020204" pitchFamily="34" charset="0"/>
              <a:buChar char="•"/>
            </a:pPr>
            <a:endParaRPr lang="en-US" altLang="en-US" sz="2400" dirty="0">
              <a:latin typeface="Roboto"/>
            </a:endParaRPr>
          </a:p>
          <a:p>
            <a:pPr marL="342900" lvl="0" indent="-342900" eaLnBrk="0" fontAlgn="base" hangingPunct="0">
              <a:spcBef>
                <a:spcPct val="0"/>
              </a:spcBef>
              <a:spcAft>
                <a:spcPct val="0"/>
              </a:spcAft>
              <a:buFont typeface="Arial" panose="020B0604020202020204" pitchFamily="34" charset="0"/>
              <a:buChar char="•"/>
            </a:pPr>
            <a:r>
              <a:rPr lang="en-US" altLang="en-US" sz="2400" dirty="0">
                <a:latin typeface="Roboto"/>
              </a:rPr>
              <a:t>Users identity is known to everyone, but transactions are only visible to those who have appropriate permission. </a:t>
            </a:r>
          </a:p>
        </p:txBody>
      </p:sp>
    </p:spTree>
    <p:extLst>
      <p:ext uri="{BB962C8B-B14F-4D97-AF65-F5344CB8AC3E}">
        <p14:creationId xmlns:p14="http://schemas.microsoft.com/office/powerpoint/2010/main" val="30267349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1221</TotalTime>
  <Words>1435</Words>
  <Application>Microsoft Office PowerPoint</Application>
  <PresentationFormat>Widescreen</PresentationFormat>
  <Paragraphs>95</Paragraphs>
  <Slides>15</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Calibri Light</vt:lpstr>
      <vt:lpstr>Lato</vt:lpstr>
      <vt:lpstr>proxima-nova</vt:lpstr>
      <vt:lpstr>Roboto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Krishna Venkataram</dc:creator>
  <cp:lastModifiedBy>Sunitha R</cp:lastModifiedBy>
  <cp:revision>65</cp:revision>
  <dcterms:created xsi:type="dcterms:W3CDTF">2020-06-03T14:19:11Z</dcterms:created>
  <dcterms:modified xsi:type="dcterms:W3CDTF">2020-08-04T09:13:27Z</dcterms:modified>
</cp:coreProperties>
</file>