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7" r:id="rId2"/>
    <p:sldId id="358" r:id="rId3"/>
    <p:sldId id="388" r:id="rId4"/>
    <p:sldId id="1169" r:id="rId5"/>
    <p:sldId id="1173" r:id="rId6"/>
    <p:sldId id="1170" r:id="rId7"/>
    <p:sldId id="326" r:id="rId8"/>
    <p:sldId id="1168" r:id="rId9"/>
    <p:sldId id="1172" r:id="rId10"/>
    <p:sldId id="1177" r:id="rId11"/>
    <p:sldId id="1176" r:id="rId12"/>
    <p:sldId id="1178"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25-Aug-20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1BB1B1-1637-4064-8921-AC725E4B0D4E}" type="slidenum">
              <a:rPr lang="en-US" smtClean="0"/>
              <a:t>1</a:t>
            </a:fld>
            <a:endParaRPr lang="en-US"/>
          </a:p>
        </p:txBody>
      </p:sp>
    </p:spTree>
    <p:extLst>
      <p:ext uri="{BB962C8B-B14F-4D97-AF65-F5344CB8AC3E}">
        <p14:creationId xmlns:p14="http://schemas.microsoft.com/office/powerpoint/2010/main" val="615780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416473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218580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4206577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596728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240102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t>Blockchain technology has come a long way since the initial vision published by Satoshi Nakamoto in the Bitcoin white paper in 2008.</a:t>
            </a:r>
          </a:p>
          <a:p>
            <a:pPr marL="342900" indent="-342900" algn="just">
              <a:buFont typeface="Arial" panose="020B0604020202020204" pitchFamily="34" charset="0"/>
              <a:buChar char="•"/>
            </a:pPr>
            <a:r>
              <a:rPr lang="en-US" sz="1200" dirty="0"/>
              <a:t>The author, Satoshi Nakamoto wanted to create a peer-to-peer electronic cash system that did not need a network of banks to operate.</a:t>
            </a:r>
          </a:p>
          <a:p>
            <a:pPr marL="342900" indent="-342900" algn="just">
              <a:buFont typeface="Arial" panose="020B0604020202020204" pitchFamily="34" charset="0"/>
              <a:buChar char="•"/>
            </a:pPr>
            <a:r>
              <a:rPr lang="en-US" sz="1200" dirty="0"/>
              <a:t>Satoshi described “blocks” and “chains” as a way of organizing and securing records, such that once entries had been made into a shared database, they could be proved mathematically correct and to have remained unchanged.</a:t>
            </a:r>
          </a:p>
          <a:p>
            <a:pPr marL="342900" indent="-342900" algn="just">
              <a:buFont typeface="Arial" panose="020B0604020202020204" pitchFamily="34" charset="0"/>
              <a:buChar char="•"/>
            </a:pPr>
            <a:r>
              <a:rPr lang="en-US" sz="1200" kern="0" dirty="0">
                <a:solidFill>
                  <a:schemeClr val="tx1"/>
                </a:solidFill>
              </a:rPr>
              <a:t>Blockchain </a:t>
            </a:r>
            <a:r>
              <a:rPr lang="en-US" sz="1200" dirty="0"/>
              <a:t>software becomes the trusted record-keeping systems, and the rules programed into the software become the intermediaries.</a:t>
            </a:r>
          </a:p>
          <a:p>
            <a:pPr marL="342900" indent="-342900" algn="just">
              <a:buFont typeface="Arial" panose="020B0604020202020204" pitchFamily="34" charset="0"/>
              <a:buChar char="•"/>
            </a:pPr>
            <a:r>
              <a:rPr lang="en-US" sz="1200" dirty="0"/>
              <a:t>It is important to note that blockchains can be used for more than just recording the transfer of value between two parties. </a:t>
            </a:r>
          </a:p>
          <a:p>
            <a:pPr marL="342900" indent="-342900" algn="just">
              <a:buFont typeface="Arial" panose="020B0604020202020204" pitchFamily="34" charset="0"/>
              <a:buChar char="•"/>
            </a:pPr>
            <a:r>
              <a:rPr lang="en-US" sz="1200" dirty="0"/>
              <a:t>The primary benefits of cryptographic identity, historical and chronological provenance, and the transparency of the networks complete history work exceptionally well for many industries that require two parties to trust each other.</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90840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102451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666666"/>
                </a:solidFill>
                <a:effectLst/>
                <a:latin typeface="Arial" panose="020B0604020202020204" pitchFamily="34" charset="0"/>
              </a:rPr>
              <a:t>Confidentiality</a:t>
            </a:r>
            <a:r>
              <a:rPr lang="en-US" b="0" i="0" dirty="0">
                <a:solidFill>
                  <a:srgbClr val="666666"/>
                </a:solidFill>
                <a:effectLst/>
                <a:latin typeface="Arial" panose="020B0604020202020204" pitchFamily="34" charset="0"/>
              </a:rPr>
              <a:t>: the information cannot be understood by anyone for whom it was unintended</a:t>
            </a:r>
          </a:p>
          <a:p>
            <a:pPr algn="l">
              <a:buFont typeface="+mj-lt"/>
              <a:buAutoNum type="arabicPeriod"/>
            </a:pPr>
            <a:r>
              <a:rPr lang="en-US" b="1" i="0" dirty="0">
                <a:solidFill>
                  <a:srgbClr val="666666"/>
                </a:solidFill>
                <a:effectLst/>
                <a:latin typeface="Arial" panose="020B0604020202020204" pitchFamily="34" charset="0"/>
              </a:rPr>
              <a:t>Integrity: </a:t>
            </a:r>
            <a:r>
              <a:rPr lang="en-US" b="0" i="0" dirty="0">
                <a:solidFill>
                  <a:srgbClr val="666666"/>
                </a:solidFill>
                <a:effectLst/>
                <a:latin typeface="Arial" panose="020B0604020202020204" pitchFamily="34" charset="0"/>
              </a:rPr>
              <a:t>the information cannot be altered in storage or transit between sender and intended receiver without the alteration being detected</a:t>
            </a:r>
          </a:p>
          <a:p>
            <a:pPr algn="l">
              <a:buFont typeface="+mj-lt"/>
              <a:buAutoNum type="arabicPeriod"/>
            </a:pPr>
            <a:r>
              <a:rPr lang="en-US" b="1" i="0" dirty="0">
                <a:solidFill>
                  <a:srgbClr val="666666"/>
                </a:solidFill>
                <a:effectLst/>
                <a:latin typeface="Arial" panose="020B0604020202020204" pitchFamily="34" charset="0"/>
              </a:rPr>
              <a:t>Non-repudiation</a:t>
            </a:r>
            <a:r>
              <a:rPr lang="en-US" b="0" i="0" dirty="0">
                <a:solidFill>
                  <a:srgbClr val="666666"/>
                </a:solidFill>
                <a:effectLst/>
                <a:latin typeface="Arial" panose="020B0604020202020204" pitchFamily="34" charset="0"/>
              </a:rPr>
              <a:t>: the creator/sender of the information cannot deny at a later stage his or her intentions in the creation or transmission of the information</a:t>
            </a:r>
          </a:p>
          <a:p>
            <a:pPr algn="l">
              <a:buFont typeface="+mj-lt"/>
              <a:buAutoNum type="arabicPeriod"/>
            </a:pPr>
            <a:r>
              <a:rPr lang="en-US" b="1" i="0" dirty="0">
                <a:solidFill>
                  <a:srgbClr val="666666"/>
                </a:solidFill>
                <a:effectLst/>
                <a:latin typeface="Arial" panose="020B0604020202020204" pitchFamily="34" charset="0"/>
              </a:rPr>
              <a:t>Authentication</a:t>
            </a:r>
            <a:r>
              <a:rPr lang="en-US" b="0" i="0" dirty="0">
                <a:solidFill>
                  <a:srgbClr val="666666"/>
                </a:solidFill>
                <a:effectLst/>
                <a:latin typeface="Arial" panose="020B0604020202020204" pitchFamily="34" charset="0"/>
              </a:rPr>
              <a:t>: the sender and receiver can confirm each other's identity and the origin/destination of the information</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131013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275429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25-08-2020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25-08-2020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eeexplore.ieee.org/document/8663738" TargetMode="External"/><Relationship Id="rId5" Type="http://schemas.openxmlformats.org/officeDocument/2006/relationships/hyperlink" Target="https://ieeexplore.ieee.org/document/8946277" TargetMode="External"/><Relationship Id="rId4" Type="http://schemas.openxmlformats.org/officeDocument/2006/relationships/hyperlink" Target="https://tools.ietf.org/html/rfc3447"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a:solidFill>
                  <a:schemeClr val="accent2">
                    <a:lumMod val="75000"/>
                  </a:schemeClr>
                </a:solidFill>
              </a:rPr>
              <a:t>BLOCKCHAIN </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3634023" y="2801816"/>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3199421"/>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257035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Vulnerability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10">
            <a:extLst>
              <a:ext uri="{FF2B5EF4-FFF2-40B4-BE49-F238E27FC236}">
                <a16:creationId xmlns:a16="http://schemas.microsoft.com/office/drawing/2014/main" id="{0A3CAAAF-156D-4938-AC1B-9857370E4704}"/>
              </a:ext>
            </a:extLst>
          </p:cNvPr>
          <p:cNvSpPr/>
          <p:nvPr/>
        </p:nvSpPr>
        <p:spPr>
          <a:xfrm>
            <a:off x="72046" y="2154896"/>
            <a:ext cx="8139344" cy="584775"/>
          </a:xfrm>
          <a:prstGeom prst="rect">
            <a:avLst/>
          </a:prstGeom>
        </p:spPr>
        <p:txBody>
          <a:bodyPr wrap="square">
            <a:spAutoFit/>
          </a:bodyPr>
          <a:lstStyle/>
          <a:p>
            <a:endParaRPr lang="en-US" sz="3200" dirty="0"/>
          </a:p>
        </p:txBody>
      </p:sp>
      <p:pic>
        <p:nvPicPr>
          <p:cNvPr id="8194" name="Picture 2" descr="encryption-what is cryptography-edureka">
            <a:extLst>
              <a:ext uri="{FF2B5EF4-FFF2-40B4-BE49-F238E27FC236}">
                <a16:creationId xmlns:a16="http://schemas.microsoft.com/office/drawing/2014/main" id="{6B6922D3-A89C-4C60-8BE6-870DEB8B6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37" y="1367010"/>
            <a:ext cx="9085192"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5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Keys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6" name="TextBox 25">
            <a:extLst>
              <a:ext uri="{FF2B5EF4-FFF2-40B4-BE49-F238E27FC236}">
                <a16:creationId xmlns:a16="http://schemas.microsoft.com/office/drawing/2014/main" id="{417C1533-88AE-48AB-AE83-3D58F0A35CA8}"/>
              </a:ext>
            </a:extLst>
          </p:cNvPr>
          <p:cNvSpPr txBox="1"/>
          <p:nvPr/>
        </p:nvSpPr>
        <p:spPr>
          <a:xfrm>
            <a:off x="604416" y="1868853"/>
            <a:ext cx="6105378" cy="1200329"/>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006860"/>
                </a:solidFill>
                <a:effectLst/>
                <a:latin typeface="Arial" panose="020B0604020202020204" pitchFamily="34" charset="0"/>
              </a:rPr>
              <a:t>Private Key</a:t>
            </a:r>
          </a:p>
          <a:p>
            <a:pPr marL="285750" indent="-285750">
              <a:buFont typeface="Arial" panose="020B0604020202020204" pitchFamily="34" charset="0"/>
              <a:buChar char="•"/>
            </a:pPr>
            <a:endParaRPr lang="en-US" sz="2400" dirty="0">
              <a:solidFill>
                <a:srgbClr val="006860"/>
              </a:solidFill>
              <a:latin typeface="Arial" panose="020B0604020202020204" pitchFamily="34" charset="0"/>
            </a:endParaRPr>
          </a:p>
          <a:p>
            <a:pPr marL="285750" indent="-285750">
              <a:buFont typeface="Arial" panose="020B0604020202020204" pitchFamily="34" charset="0"/>
              <a:buChar char="•"/>
            </a:pPr>
            <a:r>
              <a:rPr lang="en-US" sz="2400" dirty="0">
                <a:solidFill>
                  <a:srgbClr val="006860"/>
                </a:solidFill>
                <a:latin typeface="Arial" panose="020B0604020202020204" pitchFamily="34" charset="0"/>
              </a:rPr>
              <a:t>Public Key</a:t>
            </a:r>
            <a:endParaRPr lang="en-US" sz="2400" dirty="0"/>
          </a:p>
        </p:txBody>
      </p:sp>
    </p:spTree>
    <p:extLst>
      <p:ext uri="{BB962C8B-B14F-4D97-AF65-F5344CB8AC3E}">
        <p14:creationId xmlns:p14="http://schemas.microsoft.com/office/powerpoint/2010/main" val="380775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6" name="TextBox 25">
            <a:extLst>
              <a:ext uri="{FF2B5EF4-FFF2-40B4-BE49-F238E27FC236}">
                <a16:creationId xmlns:a16="http://schemas.microsoft.com/office/drawing/2014/main" id="{417C1533-88AE-48AB-AE83-3D58F0A35CA8}"/>
              </a:ext>
            </a:extLst>
          </p:cNvPr>
          <p:cNvSpPr txBox="1"/>
          <p:nvPr/>
        </p:nvSpPr>
        <p:spPr>
          <a:xfrm>
            <a:off x="604416" y="1868853"/>
            <a:ext cx="7687328" cy="1697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hlinkClick r:id="rId4"/>
              </a:rPr>
              <a:t>https://tools.ietf.org/html/rfc3447</a:t>
            </a:r>
            <a:endParaRPr lang="en-US" sz="2400" dirty="0"/>
          </a:p>
          <a:p>
            <a:pPr marL="285750" indent="-285750">
              <a:lnSpc>
                <a:spcPct val="150000"/>
              </a:lnSpc>
              <a:buFont typeface="Arial" panose="020B0604020202020204" pitchFamily="34" charset="0"/>
              <a:buChar char="•"/>
            </a:pPr>
            <a:r>
              <a:rPr lang="en-US" sz="2400" dirty="0">
                <a:hlinkClick r:id="rId5"/>
              </a:rPr>
              <a:t>https://ieeexplore.ieee.org/document/8946277</a:t>
            </a:r>
            <a:endParaRPr lang="en-US" sz="2400" dirty="0"/>
          </a:p>
          <a:p>
            <a:pPr marL="285750" indent="-285750">
              <a:lnSpc>
                <a:spcPct val="150000"/>
              </a:lnSpc>
              <a:buFont typeface="Arial" panose="020B0604020202020204" pitchFamily="34" charset="0"/>
              <a:buChar char="•"/>
            </a:pPr>
            <a:r>
              <a:rPr lang="en-US" sz="2400" dirty="0">
                <a:hlinkClick r:id="rId6"/>
              </a:rPr>
              <a:t>https://ieeexplore.ieee.org/document/8663738</a:t>
            </a:r>
            <a:endParaRPr lang="en-US" sz="2400" dirty="0"/>
          </a:p>
        </p:txBody>
      </p:sp>
    </p:spTree>
    <p:extLst>
      <p:ext uri="{BB962C8B-B14F-4D97-AF65-F5344CB8AC3E}">
        <p14:creationId xmlns:p14="http://schemas.microsoft.com/office/powerpoint/2010/main" val="241667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Cryptography for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72046" y="2154896"/>
            <a:ext cx="8139344" cy="1384995"/>
          </a:xfrm>
          <a:prstGeom prst="rect">
            <a:avLst/>
          </a:prstGeom>
        </p:spPr>
        <p:txBody>
          <a:bodyPr wrap="square">
            <a:spAutoFit/>
          </a:bodyPr>
          <a:lstStyle/>
          <a:p>
            <a:pPr marL="457200" marR="0" lvl="0" indent="-457200" algn="just">
              <a:spcBef>
                <a:spcPts val="0"/>
              </a:spcBef>
              <a:spcAft>
                <a:spcPts val="800"/>
              </a:spcAft>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Learn and Apply the blockchain for various application to provide secure way of data access using cryptographic functions.</a:t>
            </a:r>
          </a:p>
        </p:txBody>
      </p:sp>
    </p:spTree>
    <p:extLst>
      <p:ext uri="{BB962C8B-B14F-4D97-AF65-F5344CB8AC3E}">
        <p14:creationId xmlns:p14="http://schemas.microsoft.com/office/powerpoint/2010/main" val="7673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Cryptography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2" name="Text Placeholder 2">
            <a:extLst>
              <a:ext uri="{FF2B5EF4-FFF2-40B4-BE49-F238E27FC236}">
                <a16:creationId xmlns:a16="http://schemas.microsoft.com/office/drawing/2014/main" id="{83FFB84E-2D9F-44E7-8688-E68CD31E90CD}"/>
              </a:ext>
            </a:extLst>
          </p:cNvPr>
          <p:cNvSpPr txBox="1">
            <a:spLocks/>
          </p:cNvSpPr>
          <p:nvPr/>
        </p:nvSpPr>
        <p:spPr>
          <a:xfrm>
            <a:off x="408248" y="1457798"/>
            <a:ext cx="8300052" cy="4627869"/>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b="0" i="0" dirty="0">
                <a:solidFill>
                  <a:schemeClr val="tx1"/>
                </a:solidFill>
                <a:effectLst/>
                <a:latin typeface="Arial" panose="020B0604020202020204" pitchFamily="34" charset="0"/>
              </a:rPr>
              <a:t>“crypt-" means "hidden" or "vault" </a:t>
            </a:r>
          </a:p>
          <a:p>
            <a:pPr marL="457200" indent="-457200" algn="just">
              <a:buFont typeface="Arial" panose="020B0604020202020204" pitchFamily="34" charset="0"/>
              <a:buChar char="•"/>
            </a:pPr>
            <a:endParaRPr lang="en-US" sz="2800" dirty="0">
              <a:solidFill>
                <a:schemeClr val="tx1"/>
              </a:solidFill>
              <a:latin typeface="Arial" panose="020B0604020202020204" pitchFamily="34" charset="0"/>
            </a:endParaRPr>
          </a:p>
          <a:p>
            <a:pPr marL="457200" indent="-457200" algn="just">
              <a:buFont typeface="Arial" panose="020B0604020202020204" pitchFamily="34" charset="0"/>
              <a:buChar char="•"/>
            </a:pPr>
            <a:r>
              <a:rPr lang="en-US" sz="2800" dirty="0">
                <a:solidFill>
                  <a:schemeClr val="tx1"/>
                </a:solidFill>
                <a:latin typeface="Arial" panose="020B0604020202020204" pitchFamily="34" charset="0"/>
              </a:rPr>
              <a:t>“</a:t>
            </a:r>
            <a:r>
              <a:rPr lang="en-US" sz="2800" dirty="0" err="1">
                <a:solidFill>
                  <a:schemeClr val="tx1"/>
                </a:solidFill>
                <a:latin typeface="Arial" panose="020B0604020202020204" pitchFamily="34" charset="0"/>
              </a:rPr>
              <a:t>g</a:t>
            </a:r>
            <a:r>
              <a:rPr lang="en-US" sz="2800" b="0" i="0" dirty="0" err="1">
                <a:solidFill>
                  <a:schemeClr val="tx1"/>
                </a:solidFill>
                <a:effectLst/>
                <a:latin typeface="Arial" panose="020B0604020202020204" pitchFamily="34" charset="0"/>
              </a:rPr>
              <a:t>raphy</a:t>
            </a:r>
            <a:r>
              <a:rPr lang="en-US" sz="2800" b="0" i="0" dirty="0">
                <a:solidFill>
                  <a:schemeClr val="tx1"/>
                </a:solidFill>
                <a:effectLst/>
                <a:latin typeface="Arial" panose="020B0604020202020204" pitchFamily="34" charset="0"/>
              </a:rPr>
              <a:t>" stands for "writing.“</a:t>
            </a:r>
          </a:p>
          <a:p>
            <a:pPr marL="457200" indent="-457200" algn="just">
              <a:buFont typeface="Arial" panose="020B0604020202020204" pitchFamily="34" charset="0"/>
              <a:buChar char="•"/>
            </a:pPr>
            <a:endParaRPr lang="en-US" sz="2800" dirty="0">
              <a:solidFill>
                <a:schemeClr val="tx1"/>
              </a:solidFill>
              <a:latin typeface="Arial" panose="020B0604020202020204" pitchFamily="34" charset="0"/>
            </a:endParaRPr>
          </a:p>
          <a:p>
            <a:pPr marL="457200" indent="-457200" algn="just">
              <a:buFont typeface="Arial" panose="020B0604020202020204" pitchFamily="34" charset="0"/>
              <a:buChar char="•"/>
            </a:pPr>
            <a:r>
              <a:rPr lang="en-US" sz="2800" dirty="0">
                <a:solidFill>
                  <a:schemeClr val="tx1"/>
                </a:solidFill>
                <a:latin typeface="Arial" panose="020B0604020202020204" pitchFamily="34" charset="0"/>
              </a:rPr>
              <a:t>Cryptography</a:t>
            </a:r>
          </a:p>
          <a:p>
            <a:pPr marL="457200" indent="-457200" algn="just">
              <a:buFont typeface="Arial" panose="020B0604020202020204" pitchFamily="34" charset="0"/>
              <a:buChar char="•"/>
            </a:pPr>
            <a:endParaRPr lang="en-US" sz="2800" dirty="0">
              <a:solidFill>
                <a:schemeClr val="tx1"/>
              </a:solidFill>
              <a:latin typeface="Arial" panose="020B0604020202020204" pitchFamily="34" charset="0"/>
            </a:endParaRPr>
          </a:p>
          <a:p>
            <a:pPr marL="457200" indent="-457200" algn="just">
              <a:buFont typeface="Arial" panose="020B0604020202020204" pitchFamily="34" charset="0"/>
              <a:buChar char="•"/>
            </a:pPr>
            <a:r>
              <a:rPr lang="en-US" sz="2800" dirty="0">
                <a:solidFill>
                  <a:schemeClr val="tx1"/>
                </a:solidFill>
                <a:latin typeface="Arial" panose="020B0604020202020204" pitchFamily="34" charset="0"/>
              </a:rPr>
              <a:t>Cryptanalysis</a:t>
            </a:r>
            <a:endParaRPr lang="en-US" sz="1800" dirty="0">
              <a:solidFill>
                <a:schemeClr val="tx1"/>
              </a:solidFill>
            </a:endParaRPr>
          </a:p>
        </p:txBody>
      </p:sp>
    </p:spTree>
    <p:extLst>
      <p:ext uri="{BB962C8B-B14F-4D97-AF65-F5344CB8AC3E}">
        <p14:creationId xmlns:p14="http://schemas.microsoft.com/office/powerpoint/2010/main" val="40842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1000"/>
                                        <p:tgtEl>
                                          <p:spTgt spid="12">
                                            <p:txEl>
                                              <p:pRg st="6" end="6"/>
                                            </p:txEl>
                                          </p:spTgt>
                                        </p:tgtEl>
                                      </p:cBhvr>
                                    </p:animEffect>
                                    <p:anim calcmode="lin" valueType="num">
                                      <p:cBhvr>
                                        <p:cTn id="29"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Cryptography for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2" name="Text Placeholder 2">
            <a:extLst>
              <a:ext uri="{FF2B5EF4-FFF2-40B4-BE49-F238E27FC236}">
                <a16:creationId xmlns:a16="http://schemas.microsoft.com/office/drawing/2014/main" id="{83FFB84E-2D9F-44E7-8688-E68CD31E90CD}"/>
              </a:ext>
            </a:extLst>
          </p:cNvPr>
          <p:cNvSpPr txBox="1">
            <a:spLocks/>
          </p:cNvSpPr>
          <p:nvPr/>
        </p:nvSpPr>
        <p:spPr>
          <a:xfrm>
            <a:off x="408248" y="1457798"/>
            <a:ext cx="8300052" cy="4627869"/>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2800" dirty="0">
                <a:solidFill>
                  <a:schemeClr val="tx1"/>
                </a:solidFill>
              </a:rPr>
              <a:t>Cryptography is the study and practice of keeping secret information away from adversaries.</a:t>
            </a:r>
          </a:p>
          <a:p>
            <a:pPr marL="457200" indent="-457200" algn="just">
              <a:buFont typeface="Arial" panose="020B0604020202020204" pitchFamily="34" charset="0"/>
              <a:buChar char="•"/>
            </a:pPr>
            <a:endParaRPr lang="en-US" sz="2800" dirty="0">
              <a:solidFill>
                <a:schemeClr val="tx1"/>
              </a:solidFill>
            </a:endParaRPr>
          </a:p>
          <a:p>
            <a:pPr marL="457200" indent="-457200" algn="just">
              <a:buFont typeface="Arial" panose="020B0604020202020204" pitchFamily="34" charset="0"/>
              <a:buChar char="•"/>
            </a:pPr>
            <a:r>
              <a:rPr lang="en-US" sz="2800" dirty="0">
                <a:solidFill>
                  <a:schemeClr val="tx1"/>
                </a:solidFill>
              </a:rPr>
              <a:t>Bitcoin was initially proposed as a cryptography-based currency that could avoid the downsides of having a financial system controlled by central institutions.</a:t>
            </a:r>
          </a:p>
          <a:p>
            <a:pPr marL="457200" indent="-457200" algn="just">
              <a:buFont typeface="Arial" panose="020B0604020202020204" pitchFamily="34" charset="0"/>
              <a:buChar char="•"/>
            </a:pPr>
            <a:endParaRPr lang="en-US" sz="2800" dirty="0">
              <a:solidFill>
                <a:schemeClr val="tx1"/>
              </a:solidFill>
            </a:endParaRPr>
          </a:p>
          <a:p>
            <a:pPr marL="457200" indent="-457200" algn="just">
              <a:buFont typeface="Arial" panose="020B0604020202020204" pitchFamily="34" charset="0"/>
              <a:buChar char="•"/>
            </a:pPr>
            <a:r>
              <a:rPr lang="en-US" sz="2800" dirty="0">
                <a:solidFill>
                  <a:schemeClr val="tx1"/>
                </a:solidFill>
              </a:rPr>
              <a:t>The idea of transferring value through a chain of digital signatures, which are like handwritten signatures</a:t>
            </a:r>
          </a:p>
        </p:txBody>
      </p:sp>
    </p:spTree>
    <p:extLst>
      <p:ext uri="{BB962C8B-B14F-4D97-AF65-F5344CB8AC3E}">
        <p14:creationId xmlns:p14="http://schemas.microsoft.com/office/powerpoint/2010/main" val="395689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6" name="TextBox 25">
            <a:extLst>
              <a:ext uri="{FF2B5EF4-FFF2-40B4-BE49-F238E27FC236}">
                <a16:creationId xmlns:a16="http://schemas.microsoft.com/office/drawing/2014/main" id="{417C1533-88AE-48AB-AE83-3D58F0A35CA8}"/>
              </a:ext>
            </a:extLst>
          </p:cNvPr>
          <p:cNvSpPr txBox="1"/>
          <p:nvPr/>
        </p:nvSpPr>
        <p:spPr>
          <a:xfrm>
            <a:off x="182880" y="1868853"/>
            <a:ext cx="7863840" cy="4093428"/>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Arial" panose="020B0604020202020204" pitchFamily="34" charset="0"/>
              </a:rPr>
              <a:t>The word "cryptography" is derived from the Greek </a:t>
            </a:r>
            <a:r>
              <a:rPr lang="en-US" sz="2000" b="0" i="1" dirty="0" err="1">
                <a:effectLst/>
                <a:latin typeface="Arial" panose="020B0604020202020204" pitchFamily="34" charset="0"/>
              </a:rPr>
              <a:t>kryptos</a:t>
            </a:r>
            <a:r>
              <a:rPr lang="en-US" sz="2000" b="0" i="0" dirty="0">
                <a:effectLst/>
                <a:latin typeface="Arial" panose="020B0604020202020204" pitchFamily="34" charset="0"/>
              </a:rPr>
              <a:t>, meaning hidden. </a:t>
            </a:r>
          </a:p>
          <a:p>
            <a:pPr marL="285750" indent="-285750" algn="just">
              <a:buFont typeface="Arial" panose="020B0604020202020204" pitchFamily="34" charset="0"/>
              <a:buChar char="•"/>
            </a:pPr>
            <a:endParaRPr lang="en-US" sz="2000" b="0" i="0" dirty="0">
              <a:effectLst/>
              <a:latin typeface="Arial" panose="020B0604020202020204" pitchFamily="34" charset="0"/>
            </a:endParaRPr>
          </a:p>
          <a:p>
            <a:pPr marL="285750" indent="-285750" algn="just">
              <a:buFont typeface="Arial" panose="020B0604020202020204" pitchFamily="34" charset="0"/>
              <a:buChar char="•"/>
            </a:pPr>
            <a:r>
              <a:rPr lang="en-US" sz="2000" b="0" i="0" dirty="0">
                <a:effectLst/>
                <a:latin typeface="Arial" panose="020B0604020202020204" pitchFamily="34" charset="0"/>
              </a:rPr>
              <a:t>The origin of cryptography is usually dated from about 2000 B.C., with the Egyptian practice of hieroglyphics.</a:t>
            </a:r>
          </a:p>
          <a:p>
            <a:pPr marL="285750" indent="-285750" algn="just">
              <a:buFont typeface="Arial" panose="020B0604020202020204" pitchFamily="34" charset="0"/>
              <a:buChar char="•"/>
            </a:pPr>
            <a:endParaRPr lang="en-US" sz="2000" b="0" i="0" dirty="0">
              <a:effectLst/>
              <a:latin typeface="Arial" panose="020B0604020202020204" pitchFamily="34" charset="0"/>
            </a:endParaRPr>
          </a:p>
          <a:p>
            <a:pPr marL="285750" indent="-285750" algn="just">
              <a:buFont typeface="Arial" panose="020B0604020202020204" pitchFamily="34" charset="0"/>
              <a:buChar char="•"/>
            </a:pPr>
            <a:r>
              <a:rPr lang="en-US" sz="2000" b="0" i="0" dirty="0">
                <a:effectLst/>
                <a:latin typeface="Arial" panose="020B0604020202020204" pitchFamily="34" charset="0"/>
              </a:rPr>
              <a:t>The first known use of a modern cipher was by Julius Caesar (100 B.C. to 44 B.C.), who did not trust his messengers when communicating with his governors and officers. </a:t>
            </a:r>
            <a:endParaRPr lang="en-US" sz="2000" dirty="0">
              <a:latin typeface="Arial" panose="020B0604020202020204" pitchFamily="34" charset="0"/>
            </a:endParaRPr>
          </a:p>
          <a:p>
            <a:pPr marL="285750" indent="-285750" algn="just">
              <a:buFont typeface="Arial" panose="020B0604020202020204" pitchFamily="34" charset="0"/>
              <a:buChar char="•"/>
            </a:pPr>
            <a:endParaRPr lang="en-US" sz="2000" b="0" i="0" dirty="0">
              <a:effectLst/>
              <a:latin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rPr>
              <a:t>So, </a:t>
            </a:r>
            <a:r>
              <a:rPr lang="en-US" sz="2000" b="0" i="0" dirty="0">
                <a:effectLst/>
                <a:latin typeface="Arial" panose="020B0604020202020204" pitchFamily="34" charset="0"/>
              </a:rPr>
              <a:t>he created a system in which each character in his messages was replaced by a character three positions ahead of it in the Roman alphabet.</a:t>
            </a:r>
            <a:endParaRPr lang="en-US" sz="2000" dirty="0"/>
          </a:p>
        </p:txBody>
      </p:sp>
    </p:spTree>
    <p:extLst>
      <p:ext uri="{BB962C8B-B14F-4D97-AF65-F5344CB8AC3E}">
        <p14:creationId xmlns:p14="http://schemas.microsoft.com/office/powerpoint/2010/main" val="366255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Cryptographic Key Components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4" name="Rectangle: Rounded Corners 3">
            <a:extLst>
              <a:ext uri="{FF2B5EF4-FFF2-40B4-BE49-F238E27FC236}">
                <a16:creationId xmlns:a16="http://schemas.microsoft.com/office/drawing/2014/main" id="{3AE9AD69-BCA3-4694-947E-71D2FB4A0E4B}"/>
              </a:ext>
            </a:extLst>
          </p:cNvPr>
          <p:cNvSpPr/>
          <p:nvPr/>
        </p:nvSpPr>
        <p:spPr>
          <a:xfrm>
            <a:off x="5456614" y="3429000"/>
            <a:ext cx="2433711" cy="7938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i="0" dirty="0">
                <a:solidFill>
                  <a:srgbClr val="FF0000"/>
                </a:solidFill>
                <a:effectLst/>
                <a:latin typeface="Arial" panose="020B0604020202020204" pitchFamily="34" charset="0"/>
              </a:rPr>
              <a:t>Ciphers</a:t>
            </a:r>
            <a:endParaRPr lang="en-US" sz="2400" b="1" dirty="0">
              <a:solidFill>
                <a:srgbClr val="FF0000"/>
              </a:solidFill>
            </a:endParaRPr>
          </a:p>
        </p:txBody>
      </p:sp>
      <p:sp>
        <p:nvSpPr>
          <p:cNvPr id="12" name="Rectangle: Rounded Corners 11">
            <a:extLst>
              <a:ext uri="{FF2B5EF4-FFF2-40B4-BE49-F238E27FC236}">
                <a16:creationId xmlns:a16="http://schemas.microsoft.com/office/drawing/2014/main" id="{FB555666-78B4-4B25-87DF-68477F076415}"/>
              </a:ext>
            </a:extLst>
          </p:cNvPr>
          <p:cNvSpPr/>
          <p:nvPr/>
        </p:nvSpPr>
        <p:spPr>
          <a:xfrm>
            <a:off x="1397929" y="1808399"/>
            <a:ext cx="2433711" cy="7938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chemeClr val="accent1"/>
                </a:solidFill>
                <a:latin typeface="Arial" panose="020B0604020202020204" pitchFamily="34" charset="0"/>
              </a:rPr>
              <a:t>Plaintext</a:t>
            </a:r>
            <a:endParaRPr lang="en-US" sz="2400" b="1" dirty="0"/>
          </a:p>
        </p:txBody>
      </p:sp>
      <p:sp>
        <p:nvSpPr>
          <p:cNvPr id="13" name="Rectangle: Rounded Corners 12">
            <a:extLst>
              <a:ext uri="{FF2B5EF4-FFF2-40B4-BE49-F238E27FC236}">
                <a16:creationId xmlns:a16="http://schemas.microsoft.com/office/drawing/2014/main" id="{4417EA52-25C0-4718-9094-A432FB989761}"/>
              </a:ext>
            </a:extLst>
          </p:cNvPr>
          <p:cNvSpPr/>
          <p:nvPr/>
        </p:nvSpPr>
        <p:spPr>
          <a:xfrm>
            <a:off x="1397931" y="4485207"/>
            <a:ext cx="2433711" cy="7938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7030A0"/>
                </a:solidFill>
                <a:latin typeface="Arial" panose="020B0604020202020204" pitchFamily="34" charset="0"/>
              </a:rPr>
              <a:t>Ciphertext</a:t>
            </a:r>
            <a:endParaRPr lang="en-US" sz="2400" b="1" dirty="0">
              <a:solidFill>
                <a:srgbClr val="7030A0"/>
              </a:solidFill>
            </a:endParaRPr>
          </a:p>
        </p:txBody>
      </p:sp>
      <p:sp>
        <p:nvSpPr>
          <p:cNvPr id="14" name="Rectangle: Rounded Corners 13">
            <a:extLst>
              <a:ext uri="{FF2B5EF4-FFF2-40B4-BE49-F238E27FC236}">
                <a16:creationId xmlns:a16="http://schemas.microsoft.com/office/drawing/2014/main" id="{DD12ECAB-7F9E-4AC8-8494-0743EF1CD478}"/>
              </a:ext>
            </a:extLst>
          </p:cNvPr>
          <p:cNvSpPr/>
          <p:nvPr/>
        </p:nvSpPr>
        <p:spPr>
          <a:xfrm>
            <a:off x="1397930" y="3196011"/>
            <a:ext cx="2433711" cy="7938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a:solidFill>
                  <a:schemeClr val="accent2"/>
                </a:solidFill>
                <a:latin typeface="Arial" panose="020B0604020202020204" pitchFamily="34" charset="0"/>
              </a:rPr>
              <a:t>Encryption</a:t>
            </a:r>
          </a:p>
        </p:txBody>
      </p:sp>
      <p:sp>
        <p:nvSpPr>
          <p:cNvPr id="15" name="Rectangle: Rounded Corners 14">
            <a:extLst>
              <a:ext uri="{FF2B5EF4-FFF2-40B4-BE49-F238E27FC236}">
                <a16:creationId xmlns:a16="http://schemas.microsoft.com/office/drawing/2014/main" id="{470E31E4-5CFB-46C9-A7D5-007D838BA224}"/>
              </a:ext>
            </a:extLst>
          </p:cNvPr>
          <p:cNvSpPr/>
          <p:nvPr/>
        </p:nvSpPr>
        <p:spPr>
          <a:xfrm>
            <a:off x="1397931" y="5648037"/>
            <a:ext cx="2433711" cy="793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solidFill>
                  <a:schemeClr val="accent4">
                    <a:lumMod val="75000"/>
                  </a:schemeClr>
                </a:solidFill>
                <a:latin typeface="Arial" panose="020B0604020202020204" pitchFamily="34" charset="0"/>
              </a:rPr>
              <a:t>Decryption</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Process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Rounded Corners 10">
            <a:extLst>
              <a:ext uri="{FF2B5EF4-FFF2-40B4-BE49-F238E27FC236}">
                <a16:creationId xmlns:a16="http://schemas.microsoft.com/office/drawing/2014/main" id="{8A680FFD-F6D0-481E-A80E-0D18557889A2}"/>
              </a:ext>
            </a:extLst>
          </p:cNvPr>
          <p:cNvSpPr/>
          <p:nvPr/>
        </p:nvSpPr>
        <p:spPr>
          <a:xfrm>
            <a:off x="3860850" y="3300011"/>
            <a:ext cx="1918551" cy="7938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rPr>
              <a:t>Non-readable format encoded data</a:t>
            </a:r>
            <a:endParaRPr lang="en-US" dirty="0">
              <a:solidFill>
                <a:schemeClr val="tx1"/>
              </a:solidFill>
            </a:endParaRPr>
          </a:p>
        </p:txBody>
      </p:sp>
      <p:sp>
        <p:nvSpPr>
          <p:cNvPr id="13" name="Rectangle: Rounded Corners 12">
            <a:extLst>
              <a:ext uri="{FF2B5EF4-FFF2-40B4-BE49-F238E27FC236}">
                <a16:creationId xmlns:a16="http://schemas.microsoft.com/office/drawing/2014/main" id="{02D7A30F-793B-4021-989C-13AE5B6365E0}"/>
              </a:ext>
            </a:extLst>
          </p:cNvPr>
          <p:cNvSpPr/>
          <p:nvPr/>
        </p:nvSpPr>
        <p:spPr>
          <a:xfrm>
            <a:off x="4120959" y="2170171"/>
            <a:ext cx="1398335" cy="7938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7030A0"/>
                </a:solidFill>
                <a:latin typeface="Arial" panose="020B0604020202020204" pitchFamily="34" charset="0"/>
              </a:rPr>
              <a:t>Ciphertext</a:t>
            </a:r>
            <a:endParaRPr lang="en-US" b="1" dirty="0">
              <a:solidFill>
                <a:srgbClr val="7030A0"/>
              </a:solidFill>
            </a:endParaRPr>
          </a:p>
        </p:txBody>
      </p:sp>
      <p:sp>
        <p:nvSpPr>
          <p:cNvPr id="14" name="Rectangle: Rounded Corners 13">
            <a:extLst>
              <a:ext uri="{FF2B5EF4-FFF2-40B4-BE49-F238E27FC236}">
                <a16:creationId xmlns:a16="http://schemas.microsoft.com/office/drawing/2014/main" id="{CB30372A-ABBB-4554-803B-5D6E0DB703C6}"/>
              </a:ext>
            </a:extLst>
          </p:cNvPr>
          <p:cNvSpPr/>
          <p:nvPr/>
        </p:nvSpPr>
        <p:spPr>
          <a:xfrm>
            <a:off x="2170004" y="2170171"/>
            <a:ext cx="1552585" cy="7938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solidFill>
                  <a:schemeClr val="accent2"/>
                </a:solidFill>
                <a:latin typeface="Arial" panose="020B0604020202020204" pitchFamily="34" charset="0"/>
              </a:rPr>
              <a:t>Encryption</a:t>
            </a:r>
          </a:p>
        </p:txBody>
      </p:sp>
      <p:sp>
        <p:nvSpPr>
          <p:cNvPr id="16" name="Rectangle: Rounded Corners 15">
            <a:extLst>
              <a:ext uri="{FF2B5EF4-FFF2-40B4-BE49-F238E27FC236}">
                <a16:creationId xmlns:a16="http://schemas.microsoft.com/office/drawing/2014/main" id="{3A186CA1-BEF2-49FE-BDEE-F86FEDE6D7C3}"/>
              </a:ext>
            </a:extLst>
          </p:cNvPr>
          <p:cNvSpPr/>
          <p:nvPr/>
        </p:nvSpPr>
        <p:spPr>
          <a:xfrm>
            <a:off x="5917663" y="2170171"/>
            <a:ext cx="1559977" cy="793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accent4">
                    <a:lumMod val="75000"/>
                  </a:schemeClr>
                </a:solidFill>
                <a:latin typeface="Arial" panose="020B0604020202020204" pitchFamily="34" charset="0"/>
              </a:rPr>
              <a:t>Decryption</a:t>
            </a:r>
          </a:p>
        </p:txBody>
      </p:sp>
      <p:sp>
        <p:nvSpPr>
          <p:cNvPr id="17" name="Rectangle: Rounded Corners 16">
            <a:extLst>
              <a:ext uri="{FF2B5EF4-FFF2-40B4-BE49-F238E27FC236}">
                <a16:creationId xmlns:a16="http://schemas.microsoft.com/office/drawing/2014/main" id="{63382529-C06C-4647-A075-48E3EEFD80B5}"/>
              </a:ext>
            </a:extLst>
          </p:cNvPr>
          <p:cNvSpPr/>
          <p:nvPr/>
        </p:nvSpPr>
        <p:spPr>
          <a:xfrm>
            <a:off x="401187" y="2096479"/>
            <a:ext cx="1319884" cy="7938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1"/>
                </a:solidFill>
                <a:latin typeface="Arial" panose="020B0604020202020204" pitchFamily="34" charset="0"/>
              </a:rPr>
              <a:t>Plaintext</a:t>
            </a:r>
            <a:endParaRPr lang="en-US" b="1" dirty="0"/>
          </a:p>
        </p:txBody>
      </p:sp>
      <p:sp>
        <p:nvSpPr>
          <p:cNvPr id="18" name="Rectangle: Rounded Corners 17">
            <a:extLst>
              <a:ext uri="{FF2B5EF4-FFF2-40B4-BE49-F238E27FC236}">
                <a16:creationId xmlns:a16="http://schemas.microsoft.com/office/drawing/2014/main" id="{B39ECED5-EB75-433C-AA35-8D5C1371A740}"/>
              </a:ext>
            </a:extLst>
          </p:cNvPr>
          <p:cNvSpPr/>
          <p:nvPr/>
        </p:nvSpPr>
        <p:spPr>
          <a:xfrm>
            <a:off x="7788880" y="2170170"/>
            <a:ext cx="1319884" cy="79387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1"/>
                </a:solidFill>
                <a:latin typeface="Arial" panose="020B0604020202020204" pitchFamily="34" charset="0"/>
              </a:rPr>
              <a:t>Plaintext</a:t>
            </a:r>
            <a:endParaRPr lang="en-US" b="1" dirty="0"/>
          </a:p>
        </p:txBody>
      </p:sp>
      <p:sp>
        <p:nvSpPr>
          <p:cNvPr id="19" name="Rectangle: Rounded Corners 18">
            <a:extLst>
              <a:ext uri="{FF2B5EF4-FFF2-40B4-BE49-F238E27FC236}">
                <a16:creationId xmlns:a16="http://schemas.microsoft.com/office/drawing/2014/main" id="{317ABB62-0D60-4DF7-B788-5EA01F196193}"/>
              </a:ext>
            </a:extLst>
          </p:cNvPr>
          <p:cNvSpPr/>
          <p:nvPr/>
        </p:nvSpPr>
        <p:spPr>
          <a:xfrm>
            <a:off x="7668453" y="3300011"/>
            <a:ext cx="1918551" cy="7938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rPr>
              <a:t>Readable format non encoded data</a:t>
            </a:r>
            <a:endParaRPr lang="en-US" dirty="0">
              <a:solidFill>
                <a:schemeClr val="tx1"/>
              </a:solidFill>
            </a:endParaRPr>
          </a:p>
        </p:txBody>
      </p:sp>
      <p:sp>
        <p:nvSpPr>
          <p:cNvPr id="20" name="Rectangle: Rounded Corners 19">
            <a:extLst>
              <a:ext uri="{FF2B5EF4-FFF2-40B4-BE49-F238E27FC236}">
                <a16:creationId xmlns:a16="http://schemas.microsoft.com/office/drawing/2014/main" id="{56C93A78-2C25-41B9-8814-DFC786899FC2}"/>
              </a:ext>
            </a:extLst>
          </p:cNvPr>
          <p:cNvSpPr/>
          <p:nvPr/>
        </p:nvSpPr>
        <p:spPr>
          <a:xfrm>
            <a:off x="371880" y="3300011"/>
            <a:ext cx="1918551" cy="7938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rPr>
              <a:t>Readable format non encoded data</a:t>
            </a:r>
            <a:endParaRPr lang="en-US" dirty="0">
              <a:solidFill>
                <a:schemeClr val="tx1"/>
              </a:solidFill>
            </a:endParaRPr>
          </a:p>
        </p:txBody>
      </p:sp>
      <p:cxnSp>
        <p:nvCxnSpPr>
          <p:cNvPr id="4" name="Straight Arrow Connector 3">
            <a:extLst>
              <a:ext uri="{FF2B5EF4-FFF2-40B4-BE49-F238E27FC236}">
                <a16:creationId xmlns:a16="http://schemas.microsoft.com/office/drawing/2014/main" id="{43E22EF3-DC2B-41A8-9931-E465F967CF92}"/>
              </a:ext>
            </a:extLst>
          </p:cNvPr>
          <p:cNvCxnSpPr>
            <a:stCxn id="17" idx="3"/>
          </p:cNvCxnSpPr>
          <p:nvPr/>
        </p:nvCxnSpPr>
        <p:spPr>
          <a:xfrm flipV="1">
            <a:off x="1721071" y="2493417"/>
            <a:ext cx="448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7CB739-E7D6-4177-9210-D0E544F0289D}"/>
              </a:ext>
            </a:extLst>
          </p:cNvPr>
          <p:cNvCxnSpPr/>
          <p:nvPr/>
        </p:nvCxnSpPr>
        <p:spPr>
          <a:xfrm flipV="1">
            <a:off x="3691251" y="2506802"/>
            <a:ext cx="448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BA4867-6209-49A9-8961-0373B6F33672}"/>
              </a:ext>
            </a:extLst>
          </p:cNvPr>
          <p:cNvCxnSpPr/>
          <p:nvPr/>
        </p:nvCxnSpPr>
        <p:spPr>
          <a:xfrm flipV="1">
            <a:off x="5519294" y="2493418"/>
            <a:ext cx="448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D68CD5-84F1-4BD9-AB80-C720621ED4A9}"/>
              </a:ext>
            </a:extLst>
          </p:cNvPr>
          <p:cNvCxnSpPr>
            <a:cxnSpLocks/>
            <a:stCxn id="16" idx="3"/>
            <a:endCxn id="18" idx="1"/>
          </p:cNvCxnSpPr>
          <p:nvPr/>
        </p:nvCxnSpPr>
        <p:spPr>
          <a:xfrm flipV="1">
            <a:off x="7477641" y="2567109"/>
            <a:ext cx="3112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32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IN" sz="2800" b="1" dirty="0">
                <a:solidFill>
                  <a:schemeClr val="accent2">
                    <a:lumMod val="75000"/>
                  </a:schemeClr>
                </a:solidFill>
              </a:rPr>
              <a:t>Objectives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Oval 1">
            <a:extLst>
              <a:ext uri="{FF2B5EF4-FFF2-40B4-BE49-F238E27FC236}">
                <a16:creationId xmlns:a16="http://schemas.microsoft.com/office/drawing/2014/main" id="{9585F018-B380-456A-B5AB-AB75DF5E9A91}"/>
              </a:ext>
            </a:extLst>
          </p:cNvPr>
          <p:cNvSpPr/>
          <p:nvPr/>
        </p:nvSpPr>
        <p:spPr>
          <a:xfrm>
            <a:off x="263009" y="3311678"/>
            <a:ext cx="2375260" cy="198887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666666"/>
                </a:solidFill>
                <a:latin typeface="Arial" panose="020B0604020202020204" pitchFamily="34" charset="0"/>
              </a:rPr>
              <a:t>Integrity</a:t>
            </a:r>
            <a:endParaRPr lang="en-US" dirty="0"/>
          </a:p>
        </p:txBody>
      </p:sp>
      <p:sp>
        <p:nvSpPr>
          <p:cNvPr id="11" name="Oval 10">
            <a:extLst>
              <a:ext uri="{FF2B5EF4-FFF2-40B4-BE49-F238E27FC236}">
                <a16:creationId xmlns:a16="http://schemas.microsoft.com/office/drawing/2014/main" id="{92FF540B-FEB3-4214-951F-950F582B92D9}"/>
              </a:ext>
            </a:extLst>
          </p:cNvPr>
          <p:cNvSpPr/>
          <p:nvPr/>
        </p:nvSpPr>
        <p:spPr>
          <a:xfrm>
            <a:off x="1947084" y="4807136"/>
            <a:ext cx="2510480" cy="198887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i="0" dirty="0">
                <a:solidFill>
                  <a:srgbClr val="666666"/>
                </a:solidFill>
                <a:effectLst/>
                <a:latin typeface="Arial" panose="020B0604020202020204" pitchFamily="34" charset="0"/>
              </a:rPr>
              <a:t>Authentication</a:t>
            </a:r>
            <a:endParaRPr lang="en-US" dirty="0"/>
          </a:p>
        </p:txBody>
      </p:sp>
      <p:sp>
        <p:nvSpPr>
          <p:cNvPr id="12" name="Oval 11">
            <a:extLst>
              <a:ext uri="{FF2B5EF4-FFF2-40B4-BE49-F238E27FC236}">
                <a16:creationId xmlns:a16="http://schemas.microsoft.com/office/drawing/2014/main" id="{D1F168D7-404D-475A-A654-F25F47AE1157}"/>
              </a:ext>
            </a:extLst>
          </p:cNvPr>
          <p:cNvSpPr/>
          <p:nvPr/>
        </p:nvSpPr>
        <p:spPr>
          <a:xfrm>
            <a:off x="3672021" y="3099451"/>
            <a:ext cx="2639092" cy="198887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b="1" i="0" dirty="0">
                <a:solidFill>
                  <a:srgbClr val="666666"/>
                </a:solidFill>
                <a:effectLst/>
                <a:latin typeface="Arial" panose="020B0604020202020204" pitchFamily="34" charset="0"/>
              </a:rPr>
              <a:t>Non-repudiation</a:t>
            </a:r>
          </a:p>
          <a:p>
            <a:pPr algn="ctr"/>
            <a:endParaRPr lang="en-US" dirty="0"/>
          </a:p>
        </p:txBody>
      </p:sp>
      <p:sp>
        <p:nvSpPr>
          <p:cNvPr id="13" name="Oval 12">
            <a:extLst>
              <a:ext uri="{FF2B5EF4-FFF2-40B4-BE49-F238E27FC236}">
                <a16:creationId xmlns:a16="http://schemas.microsoft.com/office/drawing/2014/main" id="{407CC4E1-28C9-40BA-BD95-24062EE16CD5}"/>
              </a:ext>
            </a:extLst>
          </p:cNvPr>
          <p:cNvSpPr/>
          <p:nvPr/>
        </p:nvSpPr>
        <p:spPr>
          <a:xfrm>
            <a:off x="1768840" y="1603993"/>
            <a:ext cx="2510480" cy="1988873"/>
          </a:xfrm>
          <a:prstGeom prst="ellipse">
            <a:avLst/>
          </a:prstGeom>
          <a:scene3d>
            <a:camera prst="orthographicFront"/>
            <a:lightRig rig="threePt" dir="t"/>
          </a:scene3d>
          <a:sp3d>
            <a:bevelT w="152400" h="50800" prst="softRound"/>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b="1" i="0" dirty="0">
                <a:solidFill>
                  <a:srgbClr val="666666"/>
                </a:solidFill>
                <a:effectLst/>
                <a:latin typeface="Arial" panose="020B0604020202020204" pitchFamily="34" charset="0"/>
              </a:rPr>
              <a:t>Confidentiality</a:t>
            </a:r>
            <a:endParaRPr lang="en-US" dirty="0"/>
          </a:p>
        </p:txBody>
      </p:sp>
    </p:spTree>
    <p:extLst>
      <p:ext uri="{BB962C8B-B14F-4D97-AF65-F5344CB8AC3E}">
        <p14:creationId xmlns:p14="http://schemas.microsoft.com/office/powerpoint/2010/main" val="28894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586</Words>
  <Application>Microsoft Office PowerPoint</Application>
  <PresentationFormat>Widescreen</PresentationFormat>
  <Paragraphs>96</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60</cp:revision>
  <dcterms:created xsi:type="dcterms:W3CDTF">2020-06-03T14:19:11Z</dcterms:created>
  <dcterms:modified xsi:type="dcterms:W3CDTF">2020-08-25T05:25:09Z</dcterms:modified>
</cp:coreProperties>
</file>