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57" r:id="rId2"/>
    <p:sldId id="358" r:id="rId3"/>
    <p:sldId id="1182" r:id="rId4"/>
    <p:sldId id="1187" r:id="rId5"/>
    <p:sldId id="1188" r:id="rId6"/>
    <p:sldId id="1189" r:id="rId7"/>
    <p:sldId id="1190" r:id="rId8"/>
    <p:sldId id="1191" r:id="rId9"/>
    <p:sldId id="1192" r:id="rId10"/>
    <p:sldId id="1195" r:id="rId11"/>
    <p:sldId id="1196" r:id="rId12"/>
    <p:sldId id="1197" r:id="rId13"/>
    <p:sldId id="1198" r:id="rId14"/>
    <p:sldId id="1199" r:id="rId15"/>
    <p:sldId id="1201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1202" r:id="rId25"/>
    <p:sldId id="34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3BFC1-CB42-476F-A2F7-819840C71367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BB1B1-1637-4064-8921-AC725E4B0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33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19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7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6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19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62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67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4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6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32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42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6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6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8.png"/><Relationship Id="rId5" Type="http://schemas.openxmlformats.org/officeDocument/2006/relationships/image" Target="../media/image28.png"/><Relationship Id="rId15" Type="http://schemas.openxmlformats.org/officeDocument/2006/relationships/image" Target="../media/image2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5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8.png"/><Relationship Id="rId5" Type="http://schemas.openxmlformats.org/officeDocument/2006/relationships/image" Target="../media/image28.png"/><Relationship Id="rId15" Type="http://schemas.openxmlformats.org/officeDocument/2006/relationships/image" Target="../media/image40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0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89306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8812863" TargetMode="External"/><Relationship Id="rId4" Type="http://schemas.openxmlformats.org/officeDocument/2006/relationships/hyperlink" Target="https://ieeexplore.ieee.org/document/8741353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634023" y="1663271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3634023" y="254106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3634023" y="2938672"/>
            <a:ext cx="6274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634023" y="2309601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1" y="1493752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Why Do We Require Consensus in Bitcoin Network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58443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7D1A52-C284-4DF4-878D-8B5B472B04CC}"/>
              </a:ext>
            </a:extLst>
          </p:cNvPr>
          <p:cNvSpPr txBox="1"/>
          <p:nvPr/>
        </p:nvSpPr>
        <p:spPr>
          <a:xfrm>
            <a:off x="105819" y="4406336"/>
            <a:ext cx="7532938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dirty="0">
                <a:cs typeface="Liberation Sans Narrow"/>
              </a:rPr>
              <a:t>A </a:t>
            </a:r>
            <a:r>
              <a:rPr lang="en-US" sz="2400" spc="-7" dirty="0">
                <a:cs typeface="Liberation Sans Narrow"/>
              </a:rPr>
              <a:t>node does not know all the peers in the network – this is an </a:t>
            </a:r>
            <a:r>
              <a:rPr lang="en-US" sz="2400" b="1" spc="-7" dirty="0">
                <a:cs typeface="Liberation Sans Narrow"/>
              </a:rPr>
              <a:t>open  network</a:t>
            </a:r>
            <a:endParaRPr lang="en-US" sz="2400" dirty="0">
              <a:cs typeface="Liberation Sans Narrow"/>
            </a:endParaRPr>
          </a:p>
          <a:p>
            <a:pPr marL="474121" indent="-457189">
              <a:spcBef>
                <a:spcPts val="767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Some nodes can also initiate </a:t>
            </a:r>
            <a:r>
              <a:rPr lang="en-US" sz="2400" b="1" spc="-7" dirty="0">
                <a:cs typeface="Liberation Sans Narrow"/>
              </a:rPr>
              <a:t>malicious</a:t>
            </a:r>
            <a:r>
              <a:rPr lang="en-US" sz="2400" b="1" spc="200" dirty="0">
                <a:cs typeface="Liberation Sans Narrow"/>
              </a:rPr>
              <a:t> </a:t>
            </a:r>
            <a:r>
              <a:rPr lang="en-US" sz="2400" b="1" spc="-7" dirty="0">
                <a:cs typeface="Liberation Sans Narrow"/>
              </a:rPr>
              <a:t>transactions</a:t>
            </a:r>
            <a:endParaRPr lang="en-US" sz="2400" dirty="0">
              <a:cs typeface="Liberation Sans Narrow"/>
            </a:endParaRPr>
          </a:p>
        </p:txBody>
      </p:sp>
      <p:grpSp>
        <p:nvGrpSpPr>
          <p:cNvPr id="31" name="object 4">
            <a:extLst>
              <a:ext uri="{FF2B5EF4-FFF2-40B4-BE49-F238E27FC236}">
                <a16:creationId xmlns:a16="http://schemas.microsoft.com/office/drawing/2014/main" id="{03461015-D9C0-4CEA-9EA5-C79591109D3F}"/>
              </a:ext>
            </a:extLst>
          </p:cNvPr>
          <p:cNvGrpSpPr/>
          <p:nvPr/>
        </p:nvGrpSpPr>
        <p:grpSpPr>
          <a:xfrm>
            <a:off x="105819" y="1274119"/>
            <a:ext cx="10553700" cy="3048000"/>
            <a:chOff x="994857" y="2085699"/>
            <a:chExt cx="7915275" cy="2286000"/>
          </a:xfrm>
        </p:grpSpPr>
        <p:sp>
          <p:nvSpPr>
            <p:cNvPr id="32" name="object 5">
              <a:extLst>
                <a:ext uri="{FF2B5EF4-FFF2-40B4-BE49-F238E27FC236}">
                  <a16:creationId xmlns:a16="http://schemas.microsoft.com/office/drawing/2014/main" id="{782ACEA3-19CB-49F8-B9CC-15374B64CED0}"/>
                </a:ext>
              </a:extLst>
            </p:cNvPr>
            <p:cNvSpPr/>
            <p:nvPr/>
          </p:nvSpPr>
          <p:spPr>
            <a:xfrm>
              <a:off x="994857" y="2652231"/>
              <a:ext cx="996198" cy="15239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6">
              <a:extLst>
                <a:ext uri="{FF2B5EF4-FFF2-40B4-BE49-F238E27FC236}">
                  <a16:creationId xmlns:a16="http://schemas.microsoft.com/office/drawing/2014/main" id="{BC4CBDC5-1DCD-4C09-9B3A-7821345DB316}"/>
                </a:ext>
              </a:extLst>
            </p:cNvPr>
            <p:cNvSpPr/>
            <p:nvPr/>
          </p:nvSpPr>
          <p:spPr>
            <a:xfrm>
              <a:off x="5868479" y="2085699"/>
              <a:ext cx="3041497" cy="22854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92F52646-4D12-4E05-A538-51A43BE8C8B0}"/>
                </a:ext>
              </a:extLst>
            </p:cNvPr>
            <p:cNvSpPr/>
            <p:nvPr/>
          </p:nvSpPr>
          <p:spPr>
            <a:xfrm>
              <a:off x="1986800" y="3714750"/>
              <a:ext cx="4033520" cy="228600"/>
            </a:xfrm>
            <a:custGeom>
              <a:avLst/>
              <a:gdLst/>
              <a:ahLst/>
              <a:cxnLst/>
              <a:rect l="l" t="t" r="r" b="b"/>
              <a:pathLst>
                <a:path w="4033520" h="228600">
                  <a:moveTo>
                    <a:pt x="3918699" y="0"/>
                  </a:moveTo>
                  <a:lnTo>
                    <a:pt x="3918699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3918699" y="171450"/>
                  </a:lnTo>
                  <a:lnTo>
                    <a:pt x="3918699" y="228600"/>
                  </a:lnTo>
                  <a:lnTo>
                    <a:pt x="4032999" y="114300"/>
                  </a:lnTo>
                  <a:lnTo>
                    <a:pt x="39186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57D0283D-AACA-4F76-BB51-882C15F0397F}"/>
                </a:ext>
              </a:extLst>
            </p:cNvPr>
            <p:cNvSpPr/>
            <p:nvPr/>
          </p:nvSpPr>
          <p:spPr>
            <a:xfrm>
              <a:off x="1986800" y="3714750"/>
              <a:ext cx="4033520" cy="228600"/>
            </a:xfrm>
            <a:custGeom>
              <a:avLst/>
              <a:gdLst/>
              <a:ahLst/>
              <a:cxnLst/>
              <a:rect l="l" t="t" r="r" b="b"/>
              <a:pathLst>
                <a:path w="4033520" h="228600">
                  <a:moveTo>
                    <a:pt x="0" y="57150"/>
                  </a:moveTo>
                  <a:lnTo>
                    <a:pt x="3918699" y="57150"/>
                  </a:lnTo>
                  <a:lnTo>
                    <a:pt x="3918699" y="0"/>
                  </a:lnTo>
                  <a:lnTo>
                    <a:pt x="4032999" y="114300"/>
                  </a:lnTo>
                  <a:lnTo>
                    <a:pt x="3918699" y="228600"/>
                  </a:lnTo>
                  <a:lnTo>
                    <a:pt x="3918699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25400">
              <a:solidFill>
                <a:srgbClr val="8C383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A9EDBED0-159D-451C-9E4B-0FBB848250B2}"/>
                </a:ext>
              </a:extLst>
            </p:cNvPr>
            <p:cNvSpPr/>
            <p:nvPr/>
          </p:nvSpPr>
          <p:spPr>
            <a:xfrm>
              <a:off x="3078480" y="2849880"/>
              <a:ext cx="1999488" cy="4648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C0FFB2A3-D3AE-421D-8C9B-9670FEF69ADF}"/>
                </a:ext>
              </a:extLst>
            </p:cNvPr>
            <p:cNvSpPr/>
            <p:nvPr/>
          </p:nvSpPr>
          <p:spPr>
            <a:xfrm>
              <a:off x="3037331" y="2831592"/>
              <a:ext cx="2074164" cy="5654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3D32A22C-40AC-4FF3-A138-A8A66F9A0AE0}"/>
                </a:ext>
              </a:extLst>
            </p:cNvPr>
            <p:cNvSpPr/>
            <p:nvPr/>
          </p:nvSpPr>
          <p:spPr>
            <a:xfrm>
              <a:off x="3124199" y="2876550"/>
              <a:ext cx="1905000" cy="3693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12">
              <a:extLst>
                <a:ext uri="{FF2B5EF4-FFF2-40B4-BE49-F238E27FC236}">
                  <a16:creationId xmlns:a16="http://schemas.microsoft.com/office/drawing/2014/main" id="{12228C50-6FEF-4379-9FA6-2081A1C10CE0}"/>
                </a:ext>
              </a:extLst>
            </p:cNvPr>
            <p:cNvSpPr/>
            <p:nvPr/>
          </p:nvSpPr>
          <p:spPr>
            <a:xfrm>
              <a:off x="3124199" y="2876550"/>
              <a:ext cx="1905000" cy="369570"/>
            </a:xfrm>
            <a:custGeom>
              <a:avLst/>
              <a:gdLst/>
              <a:ahLst/>
              <a:cxnLst/>
              <a:rect l="l" t="t" r="r" b="b"/>
              <a:pathLst>
                <a:path w="1905000" h="369569">
                  <a:moveTo>
                    <a:pt x="0" y="0"/>
                  </a:moveTo>
                  <a:lnTo>
                    <a:pt x="1905000" y="0"/>
                  </a:lnTo>
                  <a:lnTo>
                    <a:pt x="1905000" y="369328"/>
                  </a:lnTo>
                  <a:lnTo>
                    <a:pt x="0" y="36932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13">
            <a:extLst>
              <a:ext uri="{FF2B5EF4-FFF2-40B4-BE49-F238E27FC236}">
                <a16:creationId xmlns:a16="http://schemas.microsoft.com/office/drawing/2014/main" id="{490D7CEC-AD88-4E28-AB46-2FDBE60FECAA}"/>
              </a:ext>
            </a:extLst>
          </p:cNvPr>
          <p:cNvSpPr txBox="1"/>
          <p:nvPr/>
        </p:nvSpPr>
        <p:spPr>
          <a:xfrm>
            <a:off x="2941132" y="2343289"/>
            <a:ext cx="25273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5304">
              <a:spcBef>
                <a:spcPts val="133"/>
              </a:spcBef>
            </a:pPr>
            <a:r>
              <a:rPr sz="2400" b="1" spc="-7" dirty="0">
                <a:latin typeface="Carlito"/>
                <a:cs typeface="Carlito"/>
              </a:rPr>
              <a:t>Signature </a:t>
            </a:r>
            <a:r>
              <a:rPr sz="2400" b="1" dirty="0">
                <a:latin typeface="Carlito"/>
                <a:cs typeface="Carlito"/>
              </a:rPr>
              <a:t>of</a:t>
            </a:r>
            <a:r>
              <a:rPr sz="2400" b="1" spc="-87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Alice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1" name="object 14">
            <a:extLst>
              <a:ext uri="{FF2B5EF4-FFF2-40B4-BE49-F238E27FC236}">
                <a16:creationId xmlns:a16="http://schemas.microsoft.com/office/drawing/2014/main" id="{567366FD-B090-4E85-817A-976C4464DE83}"/>
              </a:ext>
            </a:extLst>
          </p:cNvPr>
          <p:cNvGrpSpPr/>
          <p:nvPr/>
        </p:nvGrpSpPr>
        <p:grpSpPr>
          <a:xfrm>
            <a:off x="2808798" y="2771703"/>
            <a:ext cx="2812627" cy="754380"/>
            <a:chOff x="3022092" y="3215639"/>
            <a:chExt cx="2109470" cy="565785"/>
          </a:xfrm>
        </p:grpSpPr>
        <p:sp>
          <p:nvSpPr>
            <p:cNvPr id="42" name="object 15">
              <a:extLst>
                <a:ext uri="{FF2B5EF4-FFF2-40B4-BE49-F238E27FC236}">
                  <a16:creationId xmlns:a16="http://schemas.microsoft.com/office/drawing/2014/main" id="{343C4725-EF99-47B0-940E-1AF604A7FF8B}"/>
                </a:ext>
              </a:extLst>
            </p:cNvPr>
            <p:cNvSpPr/>
            <p:nvPr/>
          </p:nvSpPr>
          <p:spPr>
            <a:xfrm>
              <a:off x="3063240" y="3235451"/>
              <a:ext cx="1999488" cy="4632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16">
              <a:extLst>
                <a:ext uri="{FF2B5EF4-FFF2-40B4-BE49-F238E27FC236}">
                  <a16:creationId xmlns:a16="http://schemas.microsoft.com/office/drawing/2014/main" id="{F12B2A2D-479F-44DC-8B36-827B7D9AE903}"/>
                </a:ext>
              </a:extLst>
            </p:cNvPr>
            <p:cNvSpPr/>
            <p:nvPr/>
          </p:nvSpPr>
          <p:spPr>
            <a:xfrm>
              <a:off x="3022092" y="3215639"/>
              <a:ext cx="2109216" cy="5654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17">
              <a:extLst>
                <a:ext uri="{FF2B5EF4-FFF2-40B4-BE49-F238E27FC236}">
                  <a16:creationId xmlns:a16="http://schemas.microsoft.com/office/drawing/2014/main" id="{768CAF3B-E928-42E7-93E3-6E4C252610C7}"/>
                </a:ext>
              </a:extLst>
            </p:cNvPr>
            <p:cNvSpPr/>
            <p:nvPr/>
          </p:nvSpPr>
          <p:spPr>
            <a:xfrm>
              <a:off x="3108960" y="3261118"/>
              <a:ext cx="1905000" cy="3693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18">
              <a:extLst>
                <a:ext uri="{FF2B5EF4-FFF2-40B4-BE49-F238E27FC236}">
                  <a16:creationId xmlns:a16="http://schemas.microsoft.com/office/drawing/2014/main" id="{0BADE460-16BC-4699-8EE7-613040909F84}"/>
                </a:ext>
              </a:extLst>
            </p:cNvPr>
            <p:cNvSpPr/>
            <p:nvPr/>
          </p:nvSpPr>
          <p:spPr>
            <a:xfrm>
              <a:off x="3108960" y="3261118"/>
              <a:ext cx="1905000" cy="369570"/>
            </a:xfrm>
            <a:custGeom>
              <a:avLst/>
              <a:gdLst/>
              <a:ahLst/>
              <a:cxnLst/>
              <a:rect l="l" t="t" r="r" b="b"/>
              <a:pathLst>
                <a:path w="1905000" h="369570">
                  <a:moveTo>
                    <a:pt x="0" y="0"/>
                  </a:moveTo>
                  <a:lnTo>
                    <a:pt x="1905000" y="0"/>
                  </a:lnTo>
                  <a:lnTo>
                    <a:pt x="1905000" y="369328"/>
                  </a:lnTo>
                  <a:lnTo>
                    <a:pt x="0" y="36932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6" name="object 19">
            <a:extLst>
              <a:ext uri="{FF2B5EF4-FFF2-40B4-BE49-F238E27FC236}">
                <a16:creationId xmlns:a16="http://schemas.microsoft.com/office/drawing/2014/main" id="{6DBCCB8D-BF30-4CB6-9FEB-991EA7D32E23}"/>
              </a:ext>
            </a:extLst>
          </p:cNvPr>
          <p:cNvSpPr txBox="1"/>
          <p:nvPr/>
        </p:nvSpPr>
        <p:spPr>
          <a:xfrm>
            <a:off x="4060511" y="3032833"/>
            <a:ext cx="34628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600" b="1" dirty="0">
                <a:latin typeface="Carlito"/>
                <a:cs typeface="Carlito"/>
              </a:rPr>
              <a:t>pub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7" name="object 20">
            <a:extLst>
              <a:ext uri="{FF2B5EF4-FFF2-40B4-BE49-F238E27FC236}">
                <a16:creationId xmlns:a16="http://schemas.microsoft.com/office/drawing/2014/main" id="{67C13E73-A918-441D-BA4C-105C010F2863}"/>
              </a:ext>
            </a:extLst>
          </p:cNvPr>
          <p:cNvSpPr txBox="1"/>
          <p:nvPr/>
        </p:nvSpPr>
        <p:spPr>
          <a:xfrm>
            <a:off x="3012676" y="2856048"/>
            <a:ext cx="23478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66">
              <a:spcBef>
                <a:spcPts val="133"/>
              </a:spcBef>
              <a:tabLst>
                <a:tab pos="1376646" algn="l"/>
              </a:tabLst>
            </a:pPr>
            <a:r>
              <a:rPr sz="2400" b="1" spc="-33" dirty="0">
                <a:latin typeface="Carlito"/>
                <a:cs typeface="Carlito"/>
              </a:rPr>
              <a:t>Pay</a:t>
            </a:r>
            <a:r>
              <a:rPr sz="2400" b="1" spc="13" dirty="0">
                <a:latin typeface="Carlito"/>
                <a:cs typeface="Carlito"/>
              </a:rPr>
              <a:t> </a:t>
            </a:r>
            <a:r>
              <a:rPr sz="2400" b="1" spc="-13" dirty="0">
                <a:latin typeface="Carlito"/>
                <a:cs typeface="Carlito"/>
              </a:rPr>
              <a:t>to </a:t>
            </a:r>
            <a:r>
              <a:rPr sz="2400" b="1" dirty="0">
                <a:latin typeface="Carlito"/>
                <a:cs typeface="Carlito"/>
              </a:rPr>
              <a:t>P	</a:t>
            </a:r>
            <a:r>
              <a:rPr sz="2400" b="1" spc="-9" baseline="25462" dirty="0">
                <a:latin typeface="Carlito"/>
                <a:cs typeface="Carlito"/>
              </a:rPr>
              <a:t>Bob </a:t>
            </a:r>
            <a:r>
              <a:rPr sz="2400" b="1" dirty="0">
                <a:latin typeface="Carlito"/>
                <a:cs typeface="Carlito"/>
              </a:rPr>
              <a:t>: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H()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2641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Consensus in a Bitcoin Network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6C5CD4-F615-4FED-BA3A-E4433E62FCA9}"/>
              </a:ext>
            </a:extLst>
          </p:cNvPr>
          <p:cNvSpPr txBox="1"/>
          <p:nvPr/>
        </p:nvSpPr>
        <p:spPr>
          <a:xfrm>
            <a:off x="243710" y="1847119"/>
            <a:ext cx="8048033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3275" marR="6773" indent="-457189" algn="just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Every node has </a:t>
            </a:r>
            <a:r>
              <a:rPr lang="en-US" sz="2400" b="1" spc="-7" dirty="0">
                <a:cs typeface="Liberation Sans Narrow"/>
              </a:rPr>
              <a:t>block of transactions </a:t>
            </a:r>
            <a:r>
              <a:rPr lang="en-US" sz="2400" spc="-7" dirty="0">
                <a:cs typeface="Liberation Sans Narrow"/>
              </a:rPr>
              <a:t>that has already reached into the  consensus (</a:t>
            </a:r>
            <a:r>
              <a:rPr lang="en-US" sz="2400" b="1" spc="-7" dirty="0">
                <a:cs typeface="Liberation Sans Narrow"/>
              </a:rPr>
              <a:t>block of committed</a:t>
            </a:r>
            <a:r>
              <a:rPr lang="en-US" sz="2400" b="1" spc="73" dirty="0">
                <a:cs typeface="Liberation Sans Narrow"/>
              </a:rPr>
              <a:t> </a:t>
            </a:r>
            <a:r>
              <a:rPr lang="en-US" sz="2400" b="1" spc="-7" dirty="0">
                <a:cs typeface="Liberation Sans Narrow"/>
              </a:rPr>
              <a:t>transactions).</a:t>
            </a:r>
            <a:endParaRPr lang="en-US" sz="2400" dirty="0">
              <a:cs typeface="Liberation Sans Narrow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 lang="en-US" sz="4000" dirty="0">
              <a:cs typeface="Liberation Sans Narrow"/>
            </a:endParaRPr>
          </a:p>
          <a:p>
            <a:pPr marL="474121" marR="622284" indent="-457189" algn="just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cs typeface="Liberation Sans Narrow"/>
              </a:rPr>
              <a:t>The nodes also has a list of outstanding transactions that need to </a:t>
            </a:r>
            <a:r>
              <a:rPr lang="en-US" sz="2400" spc="-13" dirty="0">
                <a:cs typeface="Liberation Sans Narrow"/>
              </a:rPr>
              <a:t>be </a:t>
            </a:r>
            <a:r>
              <a:rPr lang="en-US" sz="2400" spc="-7" dirty="0">
                <a:cs typeface="Liberation Sans Narrow"/>
              </a:rPr>
              <a:t>validated against the block of committed</a:t>
            </a:r>
            <a:r>
              <a:rPr lang="en-US" sz="2400" spc="240" dirty="0">
                <a:cs typeface="Liberation Sans Narrow"/>
              </a:rPr>
              <a:t> </a:t>
            </a:r>
            <a:r>
              <a:rPr lang="en-US" sz="2400" spc="-7" dirty="0">
                <a:cs typeface="Liberation Sans Narrow"/>
              </a:rPr>
              <a:t>transactions.</a:t>
            </a:r>
            <a:endParaRPr lang="en-US" sz="2400" dirty="0"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9304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Consensus in a Bitcoin Network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B5400489-B3F8-425A-96D4-B6A78EA24A05}"/>
              </a:ext>
            </a:extLst>
          </p:cNvPr>
          <p:cNvSpPr/>
          <p:nvPr/>
        </p:nvSpPr>
        <p:spPr>
          <a:xfrm>
            <a:off x="-8308" y="2031661"/>
            <a:ext cx="3352800" cy="1828800"/>
          </a:xfrm>
          <a:custGeom>
            <a:avLst/>
            <a:gdLst/>
            <a:ahLst/>
            <a:cxnLst/>
            <a:rect l="l" t="t" r="r" b="b"/>
            <a:pathLst>
              <a:path w="2514600" h="1371600">
                <a:moveTo>
                  <a:pt x="0" y="228600"/>
                </a:move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286000" y="0"/>
                </a:lnTo>
                <a:lnTo>
                  <a:pt x="2332070" y="4644"/>
                </a:lnTo>
                <a:lnTo>
                  <a:pt x="2374980" y="17964"/>
                </a:lnTo>
                <a:lnTo>
                  <a:pt x="2413811" y="39041"/>
                </a:lnTo>
                <a:lnTo>
                  <a:pt x="2447644" y="66955"/>
                </a:lnTo>
                <a:lnTo>
                  <a:pt x="2475558" y="100788"/>
                </a:lnTo>
                <a:lnTo>
                  <a:pt x="2496635" y="139619"/>
                </a:lnTo>
                <a:lnTo>
                  <a:pt x="2509955" y="182529"/>
                </a:lnTo>
                <a:lnTo>
                  <a:pt x="2514600" y="228600"/>
                </a:lnTo>
                <a:lnTo>
                  <a:pt x="2514600" y="1142987"/>
                </a:lnTo>
                <a:lnTo>
                  <a:pt x="2509955" y="1189061"/>
                </a:lnTo>
                <a:lnTo>
                  <a:pt x="2496635" y="1231975"/>
                </a:lnTo>
                <a:lnTo>
                  <a:pt x="2475558" y="1270808"/>
                </a:lnTo>
                <a:lnTo>
                  <a:pt x="2447644" y="1304642"/>
                </a:lnTo>
                <a:lnTo>
                  <a:pt x="2413811" y="1332557"/>
                </a:lnTo>
                <a:lnTo>
                  <a:pt x="2374980" y="1353635"/>
                </a:lnTo>
                <a:lnTo>
                  <a:pt x="2332070" y="1366955"/>
                </a:lnTo>
                <a:lnTo>
                  <a:pt x="2286000" y="1371600"/>
                </a:lnTo>
                <a:lnTo>
                  <a:pt x="228600" y="1371600"/>
                </a:lnTo>
                <a:lnTo>
                  <a:pt x="182529" y="1366955"/>
                </a:lnTo>
                <a:lnTo>
                  <a:pt x="139619" y="1353635"/>
                </a:lnTo>
                <a:lnTo>
                  <a:pt x="100788" y="1332557"/>
                </a:lnTo>
                <a:lnTo>
                  <a:pt x="66955" y="1304642"/>
                </a:lnTo>
                <a:lnTo>
                  <a:pt x="39041" y="1270808"/>
                </a:lnTo>
                <a:lnTo>
                  <a:pt x="17964" y="1231975"/>
                </a:lnTo>
                <a:lnTo>
                  <a:pt x="4644" y="1189061"/>
                </a:lnTo>
                <a:lnTo>
                  <a:pt x="0" y="1142987"/>
                </a:lnTo>
                <a:lnTo>
                  <a:pt x="0" y="228600"/>
                </a:lnTo>
                <a:close/>
              </a:path>
            </a:pathLst>
          </a:custGeom>
          <a:ln w="57150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5C79D74-A7D7-4ADD-9F03-865C5635FFEA}"/>
              </a:ext>
            </a:extLst>
          </p:cNvPr>
          <p:cNvSpPr txBox="1"/>
          <p:nvPr/>
        </p:nvSpPr>
        <p:spPr>
          <a:xfrm>
            <a:off x="809763" y="2055366"/>
            <a:ext cx="10955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7" dirty="0">
                <a:latin typeface="Carlito"/>
                <a:cs typeface="Carlito"/>
              </a:rPr>
              <a:t>Block</a:t>
            </a:r>
            <a:r>
              <a:rPr sz="2400" b="1" spc="-107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22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70CE5D6E-CE3F-4311-AD88-41B9508F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52270"/>
              </p:ext>
            </p:extLst>
          </p:nvPr>
        </p:nvGraphicFramePr>
        <p:xfrm>
          <a:off x="72023" y="2498698"/>
          <a:ext cx="3125045" cy="1096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2100" b="1" spc="-10" dirty="0">
                          <a:latin typeface="Carlito"/>
                          <a:cs typeface="Carlito"/>
                        </a:rPr>
                        <a:t>Prev_Hash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74505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2100" b="1" spc="-10" dirty="0">
                          <a:latin typeface="Carlito"/>
                          <a:cs typeface="Carlito"/>
                        </a:rPr>
                        <a:t>Timestamp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74505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100" b="1" spc="-15" dirty="0">
                          <a:latin typeface="Carlito"/>
                          <a:cs typeface="Carlito"/>
                        </a:rPr>
                        <a:t>Tx_Root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100" b="1" spc="-5" dirty="0">
                          <a:latin typeface="Carlito"/>
                          <a:cs typeface="Carlito"/>
                        </a:rPr>
                        <a:t>Nonce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6">
            <a:extLst>
              <a:ext uri="{FF2B5EF4-FFF2-40B4-BE49-F238E27FC236}">
                <a16:creationId xmlns:a16="http://schemas.microsoft.com/office/drawing/2014/main" id="{D2D99E34-80EB-4EFD-90D1-FAD49CE1959E}"/>
              </a:ext>
            </a:extLst>
          </p:cNvPr>
          <p:cNvSpPr/>
          <p:nvPr/>
        </p:nvSpPr>
        <p:spPr>
          <a:xfrm>
            <a:off x="4258892" y="2031661"/>
            <a:ext cx="3352800" cy="1828800"/>
          </a:xfrm>
          <a:custGeom>
            <a:avLst/>
            <a:gdLst/>
            <a:ahLst/>
            <a:cxnLst/>
            <a:rect l="l" t="t" r="r" b="b"/>
            <a:pathLst>
              <a:path w="2514600" h="1371600">
                <a:moveTo>
                  <a:pt x="0" y="228600"/>
                </a:move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286000" y="0"/>
                </a:lnTo>
                <a:lnTo>
                  <a:pt x="2332070" y="4644"/>
                </a:lnTo>
                <a:lnTo>
                  <a:pt x="2374980" y="17964"/>
                </a:lnTo>
                <a:lnTo>
                  <a:pt x="2413811" y="39041"/>
                </a:lnTo>
                <a:lnTo>
                  <a:pt x="2447644" y="66955"/>
                </a:lnTo>
                <a:lnTo>
                  <a:pt x="2475558" y="100788"/>
                </a:lnTo>
                <a:lnTo>
                  <a:pt x="2496635" y="139619"/>
                </a:lnTo>
                <a:lnTo>
                  <a:pt x="2509955" y="182529"/>
                </a:lnTo>
                <a:lnTo>
                  <a:pt x="2514600" y="228600"/>
                </a:lnTo>
                <a:lnTo>
                  <a:pt x="2514600" y="1142987"/>
                </a:lnTo>
                <a:lnTo>
                  <a:pt x="2509955" y="1189061"/>
                </a:lnTo>
                <a:lnTo>
                  <a:pt x="2496635" y="1231975"/>
                </a:lnTo>
                <a:lnTo>
                  <a:pt x="2475558" y="1270808"/>
                </a:lnTo>
                <a:lnTo>
                  <a:pt x="2447644" y="1304642"/>
                </a:lnTo>
                <a:lnTo>
                  <a:pt x="2413811" y="1332557"/>
                </a:lnTo>
                <a:lnTo>
                  <a:pt x="2374980" y="1353635"/>
                </a:lnTo>
                <a:lnTo>
                  <a:pt x="2332070" y="1366955"/>
                </a:lnTo>
                <a:lnTo>
                  <a:pt x="2286000" y="1371600"/>
                </a:lnTo>
                <a:lnTo>
                  <a:pt x="228600" y="1371600"/>
                </a:lnTo>
                <a:lnTo>
                  <a:pt x="182529" y="1366955"/>
                </a:lnTo>
                <a:lnTo>
                  <a:pt x="139619" y="1353635"/>
                </a:lnTo>
                <a:lnTo>
                  <a:pt x="100788" y="1332557"/>
                </a:lnTo>
                <a:lnTo>
                  <a:pt x="66955" y="1304642"/>
                </a:lnTo>
                <a:lnTo>
                  <a:pt x="39041" y="1270808"/>
                </a:lnTo>
                <a:lnTo>
                  <a:pt x="17964" y="1231975"/>
                </a:lnTo>
                <a:lnTo>
                  <a:pt x="4644" y="1189061"/>
                </a:lnTo>
                <a:lnTo>
                  <a:pt x="0" y="1142987"/>
                </a:lnTo>
                <a:lnTo>
                  <a:pt x="0" y="228600"/>
                </a:lnTo>
                <a:close/>
              </a:path>
            </a:pathLst>
          </a:custGeom>
          <a:ln w="57150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847344BB-602B-43A9-A927-15DCD716720A}"/>
              </a:ext>
            </a:extLst>
          </p:cNvPr>
          <p:cNvSpPr txBox="1"/>
          <p:nvPr/>
        </p:nvSpPr>
        <p:spPr>
          <a:xfrm>
            <a:off x="5076957" y="2055366"/>
            <a:ext cx="10955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7" dirty="0">
                <a:latin typeface="Carlito"/>
                <a:cs typeface="Carlito"/>
              </a:rPr>
              <a:t>Block</a:t>
            </a:r>
            <a:r>
              <a:rPr sz="2400" b="1" spc="-107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23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F30D0837-472C-43A9-ABC1-C33929DDA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98778"/>
              </p:ext>
            </p:extLst>
          </p:nvPr>
        </p:nvGraphicFramePr>
        <p:xfrm>
          <a:off x="4339223" y="2498698"/>
          <a:ext cx="3125045" cy="1096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2100" b="1" spc="-10" dirty="0">
                          <a:latin typeface="Carlito"/>
                          <a:cs typeface="Carlito"/>
                        </a:rPr>
                        <a:t>Prev_Hash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74505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2100" b="1" spc="-10" dirty="0">
                          <a:latin typeface="Carlito"/>
                          <a:cs typeface="Carlito"/>
                        </a:rPr>
                        <a:t>Timestamp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74505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100" b="1" spc="-15" dirty="0">
                          <a:latin typeface="Carlito"/>
                          <a:cs typeface="Carlito"/>
                        </a:rPr>
                        <a:t>Tx_Root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100" b="1" spc="-5" dirty="0">
                          <a:latin typeface="Carlito"/>
                          <a:cs typeface="Carlito"/>
                        </a:rPr>
                        <a:t>Nonce</a:t>
                      </a:r>
                      <a:endParaRPr sz="2100" dirty="0">
                        <a:latin typeface="Carlito"/>
                        <a:cs typeface="Carlito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9">
            <a:extLst>
              <a:ext uri="{FF2B5EF4-FFF2-40B4-BE49-F238E27FC236}">
                <a16:creationId xmlns:a16="http://schemas.microsoft.com/office/drawing/2014/main" id="{A7ED038A-FBD7-488D-AB24-94218D3E0886}"/>
              </a:ext>
            </a:extLst>
          </p:cNvPr>
          <p:cNvSpPr/>
          <p:nvPr/>
        </p:nvSpPr>
        <p:spPr>
          <a:xfrm>
            <a:off x="8355251" y="2051980"/>
            <a:ext cx="3352800" cy="1828800"/>
          </a:xfrm>
          <a:custGeom>
            <a:avLst/>
            <a:gdLst/>
            <a:ahLst/>
            <a:cxnLst/>
            <a:rect l="l" t="t" r="r" b="b"/>
            <a:pathLst>
              <a:path w="2514600" h="1371600">
                <a:moveTo>
                  <a:pt x="0" y="228600"/>
                </a:move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286000" y="0"/>
                </a:lnTo>
                <a:lnTo>
                  <a:pt x="2332070" y="4644"/>
                </a:lnTo>
                <a:lnTo>
                  <a:pt x="2374980" y="17964"/>
                </a:lnTo>
                <a:lnTo>
                  <a:pt x="2413811" y="39041"/>
                </a:lnTo>
                <a:lnTo>
                  <a:pt x="2447644" y="66955"/>
                </a:lnTo>
                <a:lnTo>
                  <a:pt x="2475558" y="100788"/>
                </a:lnTo>
                <a:lnTo>
                  <a:pt x="2496635" y="139619"/>
                </a:lnTo>
                <a:lnTo>
                  <a:pt x="2509955" y="182529"/>
                </a:lnTo>
                <a:lnTo>
                  <a:pt x="2514600" y="228600"/>
                </a:lnTo>
                <a:lnTo>
                  <a:pt x="2514600" y="1142987"/>
                </a:lnTo>
                <a:lnTo>
                  <a:pt x="2509955" y="1189061"/>
                </a:lnTo>
                <a:lnTo>
                  <a:pt x="2496635" y="1231975"/>
                </a:lnTo>
                <a:lnTo>
                  <a:pt x="2475558" y="1270808"/>
                </a:lnTo>
                <a:lnTo>
                  <a:pt x="2447644" y="1304642"/>
                </a:lnTo>
                <a:lnTo>
                  <a:pt x="2413811" y="1332557"/>
                </a:lnTo>
                <a:lnTo>
                  <a:pt x="2374980" y="1353635"/>
                </a:lnTo>
                <a:lnTo>
                  <a:pt x="2332070" y="1366955"/>
                </a:lnTo>
                <a:lnTo>
                  <a:pt x="2286000" y="1371600"/>
                </a:lnTo>
                <a:lnTo>
                  <a:pt x="228600" y="1371600"/>
                </a:lnTo>
                <a:lnTo>
                  <a:pt x="182529" y="1366955"/>
                </a:lnTo>
                <a:lnTo>
                  <a:pt x="139619" y="1353635"/>
                </a:lnTo>
                <a:lnTo>
                  <a:pt x="100788" y="1332557"/>
                </a:lnTo>
                <a:lnTo>
                  <a:pt x="66955" y="1304642"/>
                </a:lnTo>
                <a:lnTo>
                  <a:pt x="39041" y="1270808"/>
                </a:lnTo>
                <a:lnTo>
                  <a:pt x="17964" y="1231975"/>
                </a:lnTo>
                <a:lnTo>
                  <a:pt x="4644" y="1189061"/>
                </a:lnTo>
                <a:lnTo>
                  <a:pt x="0" y="1142987"/>
                </a:lnTo>
                <a:lnTo>
                  <a:pt x="0" y="228600"/>
                </a:lnTo>
                <a:close/>
              </a:path>
            </a:pathLst>
          </a:custGeom>
          <a:ln w="57150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76657B45-12EB-45AA-81CF-532C61FC1E3A}"/>
              </a:ext>
            </a:extLst>
          </p:cNvPr>
          <p:cNvSpPr txBox="1"/>
          <p:nvPr/>
        </p:nvSpPr>
        <p:spPr>
          <a:xfrm>
            <a:off x="9173335" y="2075688"/>
            <a:ext cx="10955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7" dirty="0">
                <a:latin typeface="Carlito"/>
                <a:cs typeface="Carlito"/>
              </a:rPr>
              <a:t>Block</a:t>
            </a:r>
            <a:r>
              <a:rPr sz="2400" b="1" spc="-107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24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19" name="object 11">
            <a:extLst>
              <a:ext uri="{FF2B5EF4-FFF2-40B4-BE49-F238E27FC236}">
                <a16:creationId xmlns:a16="http://schemas.microsoft.com/office/drawing/2014/main" id="{7FCEEC39-2903-4747-BE40-6C5AE4F29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88125"/>
              </p:ext>
            </p:extLst>
          </p:nvPr>
        </p:nvGraphicFramePr>
        <p:xfrm>
          <a:off x="8435600" y="2519018"/>
          <a:ext cx="3125045" cy="1096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2100" b="1" spc="-10" dirty="0">
                          <a:latin typeface="Carlito"/>
                          <a:cs typeface="Carlito"/>
                        </a:rPr>
                        <a:t>Prev_Hash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74505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2100" b="1" spc="-10" dirty="0">
                          <a:latin typeface="Carlito"/>
                          <a:cs typeface="Carlito"/>
                        </a:rPr>
                        <a:t>Timestamp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74505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100" b="1" spc="-15" dirty="0">
                          <a:latin typeface="Carlito"/>
                          <a:cs typeface="Carlito"/>
                        </a:rPr>
                        <a:t>Tx_Root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100" b="1" spc="-5" dirty="0">
                          <a:latin typeface="Carlito"/>
                          <a:cs typeface="Carlito"/>
                        </a:rPr>
                        <a:t>Nonce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0" name="object 12">
            <a:extLst>
              <a:ext uri="{FF2B5EF4-FFF2-40B4-BE49-F238E27FC236}">
                <a16:creationId xmlns:a16="http://schemas.microsoft.com/office/drawing/2014/main" id="{ABE7F5EE-1574-4B00-9BDD-0E3A09D8FE8C}"/>
              </a:ext>
            </a:extLst>
          </p:cNvPr>
          <p:cNvGrpSpPr/>
          <p:nvPr/>
        </p:nvGrpSpPr>
        <p:grpSpPr>
          <a:xfrm>
            <a:off x="3344493" y="2602331"/>
            <a:ext cx="5019039" cy="762847"/>
            <a:chOff x="2743200" y="1323352"/>
            <a:chExt cx="3764279" cy="572135"/>
          </a:xfrm>
        </p:grpSpPr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902AA4E8-DF1E-48C1-8C18-C3187AEBC184}"/>
                </a:ext>
              </a:extLst>
            </p:cNvPr>
            <p:cNvSpPr/>
            <p:nvPr/>
          </p:nvSpPr>
          <p:spPr>
            <a:xfrm>
              <a:off x="2886075" y="1352549"/>
              <a:ext cx="542925" cy="457200"/>
            </a:xfrm>
            <a:custGeom>
              <a:avLst/>
              <a:gdLst/>
              <a:ahLst/>
              <a:cxnLst/>
              <a:rect l="l" t="t" r="r" b="b"/>
              <a:pathLst>
                <a:path w="542925" h="457200">
                  <a:moveTo>
                    <a:pt x="0" y="457200"/>
                  </a:moveTo>
                  <a:lnTo>
                    <a:pt x="200025" y="457200"/>
                  </a:lnTo>
                  <a:lnTo>
                    <a:pt x="200025" y="0"/>
                  </a:lnTo>
                  <a:lnTo>
                    <a:pt x="542925" y="0"/>
                  </a:lnTo>
                </a:path>
              </a:pathLst>
            </a:custGeom>
            <a:ln w="57150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08060EA7-9433-4B2D-8410-76B9D10ADF2C}"/>
                </a:ext>
              </a:extLst>
            </p:cNvPr>
            <p:cNvSpPr/>
            <p:nvPr/>
          </p:nvSpPr>
          <p:spPr>
            <a:xfrm>
              <a:off x="2743200" y="1724037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12"/>
                  </a:lnTo>
                  <a:lnTo>
                    <a:pt x="171437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15">
              <a:extLst>
                <a:ext uri="{FF2B5EF4-FFF2-40B4-BE49-F238E27FC236}">
                  <a16:creationId xmlns:a16="http://schemas.microsoft.com/office/drawing/2014/main" id="{E1074410-0147-45C7-BB89-36E9F5EF2B86}"/>
                </a:ext>
              </a:extLst>
            </p:cNvPr>
            <p:cNvSpPr/>
            <p:nvPr/>
          </p:nvSpPr>
          <p:spPr>
            <a:xfrm>
              <a:off x="6103835" y="1351927"/>
              <a:ext cx="374650" cy="457834"/>
            </a:xfrm>
            <a:custGeom>
              <a:avLst/>
              <a:gdLst/>
              <a:ahLst/>
              <a:cxnLst/>
              <a:rect l="l" t="t" r="r" b="b"/>
              <a:pathLst>
                <a:path w="374650" h="457835">
                  <a:moveTo>
                    <a:pt x="0" y="457822"/>
                  </a:moveTo>
                  <a:lnTo>
                    <a:pt x="115849" y="457822"/>
                  </a:lnTo>
                  <a:lnTo>
                    <a:pt x="115849" y="0"/>
                  </a:lnTo>
                  <a:lnTo>
                    <a:pt x="374573" y="0"/>
                  </a:lnTo>
                </a:path>
              </a:pathLst>
            </a:custGeom>
            <a:ln w="5714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2C66BBC7-A441-41BE-A588-B853AC3EB941}"/>
                </a:ext>
              </a:extLst>
            </p:cNvPr>
            <p:cNvSpPr/>
            <p:nvPr/>
          </p:nvSpPr>
          <p:spPr>
            <a:xfrm>
              <a:off x="5960960" y="1724037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12"/>
                  </a:lnTo>
                  <a:lnTo>
                    <a:pt x="171437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6" name="object 17">
            <a:extLst>
              <a:ext uri="{FF2B5EF4-FFF2-40B4-BE49-F238E27FC236}">
                <a16:creationId xmlns:a16="http://schemas.microsoft.com/office/drawing/2014/main" id="{E7BC8FAA-7D68-4A1C-867B-968C27CA6B31}"/>
              </a:ext>
            </a:extLst>
          </p:cNvPr>
          <p:cNvSpPr txBox="1"/>
          <p:nvPr/>
        </p:nvSpPr>
        <p:spPr>
          <a:xfrm>
            <a:off x="3696418" y="4312258"/>
            <a:ext cx="1125220" cy="403464"/>
          </a:xfrm>
          <a:prstGeom prst="rect">
            <a:avLst/>
          </a:prstGeom>
          <a:ln w="38100">
            <a:solidFill>
              <a:srgbClr val="212121"/>
            </a:solidFill>
          </a:ln>
        </p:spPr>
        <p:txBody>
          <a:bodyPr vert="horz" wrap="square" lIns="0" tIns="74505" rIns="0" bIns="0" rtlCol="0">
            <a:spAutoFit/>
          </a:bodyPr>
          <a:lstStyle/>
          <a:p>
            <a:pPr marL="146470">
              <a:spcBef>
                <a:spcPts val="585"/>
              </a:spcBef>
            </a:pPr>
            <a:r>
              <a:rPr sz="2133" b="1" spc="-13" dirty="0">
                <a:latin typeface="Carlito"/>
                <a:cs typeface="Carlito"/>
              </a:rPr>
              <a:t>Hash01</a:t>
            </a:r>
            <a:endParaRPr sz="2133">
              <a:latin typeface="Carlito"/>
              <a:cs typeface="Carlito"/>
            </a:endParaRPr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415E1D6A-D4E1-41D0-B8F1-6D653FCE4696}"/>
              </a:ext>
            </a:extLst>
          </p:cNvPr>
          <p:cNvSpPr txBox="1"/>
          <p:nvPr/>
        </p:nvSpPr>
        <p:spPr>
          <a:xfrm>
            <a:off x="5630493" y="4312258"/>
            <a:ext cx="1125220" cy="403464"/>
          </a:xfrm>
          <a:prstGeom prst="rect">
            <a:avLst/>
          </a:prstGeom>
          <a:ln w="38100">
            <a:solidFill>
              <a:srgbClr val="212121"/>
            </a:solidFill>
          </a:ln>
        </p:spPr>
        <p:txBody>
          <a:bodyPr vert="horz" wrap="square" lIns="0" tIns="74505" rIns="0" bIns="0" rtlCol="0">
            <a:spAutoFit/>
          </a:bodyPr>
          <a:lstStyle/>
          <a:p>
            <a:pPr marL="146470">
              <a:spcBef>
                <a:spcPts val="585"/>
              </a:spcBef>
            </a:pPr>
            <a:r>
              <a:rPr sz="2133" b="1" spc="-13" dirty="0">
                <a:latin typeface="Carlito"/>
                <a:cs typeface="Carlito"/>
              </a:rPr>
              <a:t>Hash23</a:t>
            </a:r>
            <a:endParaRPr sz="2133">
              <a:latin typeface="Carlito"/>
              <a:cs typeface="Carlito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6BBAD004-2BEC-44CA-A1A1-4DAB33C18298}"/>
              </a:ext>
            </a:extLst>
          </p:cNvPr>
          <p:cNvSpPr txBox="1"/>
          <p:nvPr/>
        </p:nvSpPr>
        <p:spPr>
          <a:xfrm>
            <a:off x="2665178" y="5270736"/>
            <a:ext cx="1125220" cy="403464"/>
          </a:xfrm>
          <a:prstGeom prst="rect">
            <a:avLst/>
          </a:prstGeom>
          <a:ln w="38100">
            <a:solidFill>
              <a:srgbClr val="212121"/>
            </a:solidFill>
          </a:ln>
        </p:spPr>
        <p:txBody>
          <a:bodyPr vert="horz" wrap="square" lIns="0" tIns="74505" rIns="0" bIns="0" rtlCol="0">
            <a:spAutoFit/>
          </a:bodyPr>
          <a:lstStyle/>
          <a:p>
            <a:pPr marL="215048">
              <a:spcBef>
                <a:spcPts val="585"/>
              </a:spcBef>
            </a:pPr>
            <a:r>
              <a:rPr sz="2133" b="1" spc="-13" dirty="0">
                <a:latin typeface="Carlito"/>
                <a:cs typeface="Carlito"/>
              </a:rPr>
              <a:t>Hash0</a:t>
            </a:r>
            <a:endParaRPr sz="2133">
              <a:latin typeface="Carlito"/>
              <a:cs typeface="Carlito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92864753-E29E-4831-B5EB-B2C5AA34C09A}"/>
              </a:ext>
            </a:extLst>
          </p:cNvPr>
          <p:cNvSpPr txBox="1"/>
          <p:nvPr/>
        </p:nvSpPr>
        <p:spPr>
          <a:xfrm>
            <a:off x="4001691" y="5273852"/>
            <a:ext cx="1125220" cy="403464"/>
          </a:xfrm>
          <a:prstGeom prst="rect">
            <a:avLst/>
          </a:prstGeom>
          <a:ln w="38100">
            <a:solidFill>
              <a:srgbClr val="212121"/>
            </a:solidFill>
          </a:ln>
        </p:spPr>
        <p:txBody>
          <a:bodyPr vert="horz" wrap="square" lIns="0" tIns="74505" rIns="0" bIns="0" rtlCol="0">
            <a:spAutoFit/>
          </a:bodyPr>
          <a:lstStyle/>
          <a:p>
            <a:pPr marL="215048">
              <a:spcBef>
                <a:spcPts val="585"/>
              </a:spcBef>
            </a:pPr>
            <a:r>
              <a:rPr sz="2133" b="1" spc="-13" dirty="0">
                <a:latin typeface="Carlito"/>
                <a:cs typeface="Carlito"/>
              </a:rPr>
              <a:t>Hash1</a:t>
            </a:r>
            <a:endParaRPr sz="2133">
              <a:latin typeface="Carlito"/>
              <a:cs typeface="Carlito"/>
            </a:endParaRPr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EC0F6FCD-D94E-44B7-ADFE-DC273F4C0C4E}"/>
              </a:ext>
            </a:extLst>
          </p:cNvPr>
          <p:cNvSpPr txBox="1"/>
          <p:nvPr/>
        </p:nvSpPr>
        <p:spPr>
          <a:xfrm>
            <a:off x="5398217" y="5270736"/>
            <a:ext cx="1125220" cy="403464"/>
          </a:xfrm>
          <a:prstGeom prst="rect">
            <a:avLst/>
          </a:prstGeom>
          <a:ln w="38100">
            <a:solidFill>
              <a:srgbClr val="212121"/>
            </a:solidFill>
          </a:ln>
        </p:spPr>
        <p:txBody>
          <a:bodyPr vert="horz" wrap="square" lIns="0" tIns="74505" rIns="0" bIns="0" rtlCol="0">
            <a:spAutoFit/>
          </a:bodyPr>
          <a:lstStyle/>
          <a:p>
            <a:pPr marL="215048">
              <a:spcBef>
                <a:spcPts val="585"/>
              </a:spcBef>
            </a:pPr>
            <a:r>
              <a:rPr sz="2133" b="1" spc="-13" dirty="0">
                <a:latin typeface="Carlito"/>
                <a:cs typeface="Carlito"/>
              </a:rPr>
              <a:t>Hash2</a:t>
            </a:r>
            <a:endParaRPr sz="2133">
              <a:latin typeface="Carlito"/>
              <a:cs typeface="Carlito"/>
            </a:endParaRPr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622EF1B5-E628-4FDA-8D4B-46F32135D675}"/>
              </a:ext>
            </a:extLst>
          </p:cNvPr>
          <p:cNvSpPr txBox="1"/>
          <p:nvPr/>
        </p:nvSpPr>
        <p:spPr>
          <a:xfrm>
            <a:off x="6854874" y="5270736"/>
            <a:ext cx="1125220" cy="403464"/>
          </a:xfrm>
          <a:prstGeom prst="rect">
            <a:avLst/>
          </a:prstGeom>
          <a:ln w="38100">
            <a:solidFill>
              <a:srgbClr val="212121"/>
            </a:solidFill>
          </a:ln>
        </p:spPr>
        <p:txBody>
          <a:bodyPr vert="horz" wrap="square" lIns="0" tIns="74505" rIns="0" bIns="0" rtlCol="0">
            <a:spAutoFit/>
          </a:bodyPr>
          <a:lstStyle/>
          <a:p>
            <a:pPr marL="215048">
              <a:spcBef>
                <a:spcPts val="585"/>
              </a:spcBef>
            </a:pPr>
            <a:r>
              <a:rPr sz="2133" b="1" spc="-13" dirty="0">
                <a:latin typeface="Carlito"/>
                <a:cs typeface="Carlito"/>
              </a:rPr>
              <a:t>Hash3</a:t>
            </a:r>
            <a:endParaRPr sz="2133">
              <a:latin typeface="Carlito"/>
              <a:cs typeface="Carlito"/>
            </a:endParaRPr>
          </a:p>
        </p:txBody>
      </p:sp>
      <p:sp>
        <p:nvSpPr>
          <p:cNvPr id="33" name="object 23">
            <a:extLst>
              <a:ext uri="{FF2B5EF4-FFF2-40B4-BE49-F238E27FC236}">
                <a16:creationId xmlns:a16="http://schemas.microsoft.com/office/drawing/2014/main" id="{D54BC791-0EF3-40D8-9FC2-BDA1076FD441}"/>
              </a:ext>
            </a:extLst>
          </p:cNvPr>
          <p:cNvSpPr txBox="1"/>
          <p:nvPr/>
        </p:nvSpPr>
        <p:spPr>
          <a:xfrm>
            <a:off x="2782018" y="6178397"/>
            <a:ext cx="871220" cy="403466"/>
          </a:xfrm>
          <a:prstGeom prst="rect">
            <a:avLst/>
          </a:prstGeom>
          <a:ln w="38100">
            <a:solidFill>
              <a:srgbClr val="212121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241294">
              <a:spcBef>
                <a:spcPts val="587"/>
              </a:spcBef>
            </a:pPr>
            <a:r>
              <a:rPr sz="2133" b="1" spc="-33" dirty="0">
                <a:latin typeface="Carlito"/>
                <a:cs typeface="Carlito"/>
              </a:rPr>
              <a:t>Tx0</a:t>
            </a:r>
            <a:endParaRPr sz="2133">
              <a:latin typeface="Carlito"/>
              <a:cs typeface="Carlito"/>
            </a:endParaRPr>
          </a:p>
        </p:txBody>
      </p:sp>
      <p:sp>
        <p:nvSpPr>
          <p:cNvPr id="34" name="object 24">
            <a:extLst>
              <a:ext uri="{FF2B5EF4-FFF2-40B4-BE49-F238E27FC236}">
                <a16:creationId xmlns:a16="http://schemas.microsoft.com/office/drawing/2014/main" id="{0D317906-3DD6-4E9A-91DF-3ABAA4005A37}"/>
              </a:ext>
            </a:extLst>
          </p:cNvPr>
          <p:cNvSpPr txBox="1"/>
          <p:nvPr/>
        </p:nvSpPr>
        <p:spPr>
          <a:xfrm>
            <a:off x="4128691" y="6178397"/>
            <a:ext cx="871220" cy="403466"/>
          </a:xfrm>
          <a:prstGeom prst="rect">
            <a:avLst/>
          </a:prstGeom>
          <a:ln w="38100">
            <a:solidFill>
              <a:srgbClr val="212121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241294">
              <a:spcBef>
                <a:spcPts val="587"/>
              </a:spcBef>
            </a:pPr>
            <a:r>
              <a:rPr sz="2133" b="1" spc="-33" dirty="0">
                <a:latin typeface="Carlito"/>
                <a:cs typeface="Carlito"/>
              </a:rPr>
              <a:t>Tx1</a:t>
            </a:r>
            <a:endParaRPr sz="2133">
              <a:latin typeface="Carlito"/>
              <a:cs typeface="Carlito"/>
            </a:endParaRPr>
          </a:p>
        </p:txBody>
      </p:sp>
      <p:sp>
        <p:nvSpPr>
          <p:cNvPr id="35" name="object 25">
            <a:extLst>
              <a:ext uri="{FF2B5EF4-FFF2-40B4-BE49-F238E27FC236}">
                <a16:creationId xmlns:a16="http://schemas.microsoft.com/office/drawing/2014/main" id="{FA6BB5C5-F389-4984-A62B-BAEA45BB5CBB}"/>
              </a:ext>
            </a:extLst>
          </p:cNvPr>
          <p:cNvSpPr txBox="1"/>
          <p:nvPr/>
        </p:nvSpPr>
        <p:spPr>
          <a:xfrm>
            <a:off x="5535378" y="6178397"/>
            <a:ext cx="871220" cy="403466"/>
          </a:xfrm>
          <a:prstGeom prst="rect">
            <a:avLst/>
          </a:prstGeom>
          <a:ln w="38100">
            <a:solidFill>
              <a:srgbClr val="212121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241294">
              <a:spcBef>
                <a:spcPts val="587"/>
              </a:spcBef>
            </a:pPr>
            <a:r>
              <a:rPr sz="2133" b="1" spc="-33" dirty="0">
                <a:latin typeface="Carlito"/>
                <a:cs typeface="Carlito"/>
              </a:rPr>
              <a:t>Tx2</a:t>
            </a:r>
            <a:endParaRPr sz="2133">
              <a:latin typeface="Carlito"/>
              <a:cs typeface="Carlito"/>
            </a:endParaRPr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id="{D1AA3760-EF75-4FD5-8E11-2D93CBE4DA50}"/>
              </a:ext>
            </a:extLst>
          </p:cNvPr>
          <p:cNvSpPr txBox="1"/>
          <p:nvPr/>
        </p:nvSpPr>
        <p:spPr>
          <a:xfrm>
            <a:off x="7049217" y="6178397"/>
            <a:ext cx="754380" cy="403466"/>
          </a:xfrm>
          <a:prstGeom prst="rect">
            <a:avLst/>
          </a:prstGeom>
          <a:ln w="38100">
            <a:solidFill>
              <a:srgbClr val="212121"/>
            </a:solidFill>
          </a:ln>
        </p:spPr>
        <p:txBody>
          <a:bodyPr vert="horz" wrap="square" lIns="0" tIns="74507" rIns="0" bIns="0" rtlCol="0">
            <a:spAutoFit/>
          </a:bodyPr>
          <a:lstStyle/>
          <a:p>
            <a:pPr marL="183722">
              <a:spcBef>
                <a:spcPts val="587"/>
              </a:spcBef>
            </a:pPr>
            <a:r>
              <a:rPr sz="2133" b="1" spc="-33" dirty="0">
                <a:latin typeface="Carlito"/>
                <a:cs typeface="Carlito"/>
              </a:rPr>
              <a:t>Tx3</a:t>
            </a:r>
            <a:endParaRPr sz="2133">
              <a:latin typeface="Carlito"/>
              <a:cs typeface="Carlito"/>
            </a:endParaRPr>
          </a:p>
        </p:txBody>
      </p:sp>
      <p:grpSp>
        <p:nvGrpSpPr>
          <p:cNvPr id="37" name="object 27">
            <a:extLst>
              <a:ext uri="{FF2B5EF4-FFF2-40B4-BE49-F238E27FC236}">
                <a16:creationId xmlns:a16="http://schemas.microsoft.com/office/drawing/2014/main" id="{A5E9118E-352B-411F-AE1C-9A06532E014E}"/>
              </a:ext>
            </a:extLst>
          </p:cNvPr>
          <p:cNvGrpSpPr/>
          <p:nvPr/>
        </p:nvGrpSpPr>
        <p:grpSpPr>
          <a:xfrm>
            <a:off x="3202252" y="4820259"/>
            <a:ext cx="795867" cy="476673"/>
            <a:chOff x="2636520" y="2986798"/>
            <a:chExt cx="596900" cy="357505"/>
          </a:xfrm>
        </p:grpSpPr>
        <p:sp>
          <p:nvSpPr>
            <p:cNvPr id="38" name="object 28">
              <a:extLst>
                <a:ext uri="{FF2B5EF4-FFF2-40B4-BE49-F238E27FC236}">
                  <a16:creationId xmlns:a16="http://schemas.microsoft.com/office/drawing/2014/main" id="{B4DF1563-9CFC-4715-AE0D-49F6E97F848A}"/>
                </a:ext>
              </a:extLst>
            </p:cNvPr>
            <p:cNvSpPr/>
            <p:nvPr/>
          </p:nvSpPr>
          <p:spPr>
            <a:xfrm>
              <a:off x="2655570" y="3034893"/>
              <a:ext cx="495934" cy="290195"/>
            </a:xfrm>
            <a:custGeom>
              <a:avLst/>
              <a:gdLst/>
              <a:ahLst/>
              <a:cxnLst/>
              <a:rect l="l" t="t" r="r" b="b"/>
              <a:pathLst>
                <a:path w="495935" h="290195">
                  <a:moveTo>
                    <a:pt x="0" y="289763"/>
                  </a:moveTo>
                  <a:lnTo>
                    <a:pt x="4953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29">
              <a:extLst>
                <a:ext uri="{FF2B5EF4-FFF2-40B4-BE49-F238E27FC236}">
                  <a16:creationId xmlns:a16="http://schemas.microsoft.com/office/drawing/2014/main" id="{D4604691-A1EC-47B4-8AF7-25DDAAF73056}"/>
                </a:ext>
              </a:extLst>
            </p:cNvPr>
            <p:cNvSpPr/>
            <p:nvPr/>
          </p:nvSpPr>
          <p:spPr>
            <a:xfrm>
              <a:off x="3105619" y="2986798"/>
              <a:ext cx="127635" cy="107314"/>
            </a:xfrm>
            <a:custGeom>
              <a:avLst/>
              <a:gdLst/>
              <a:ahLst/>
              <a:cxnLst/>
              <a:rect l="l" t="t" r="r" b="b"/>
              <a:pathLst>
                <a:path w="127635" h="107314">
                  <a:moveTo>
                    <a:pt x="127520" y="0"/>
                  </a:moveTo>
                  <a:lnTo>
                    <a:pt x="0" y="8394"/>
                  </a:lnTo>
                  <a:lnTo>
                    <a:pt x="57721" y="107048"/>
                  </a:lnTo>
                  <a:lnTo>
                    <a:pt x="127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40" name="object 30">
            <a:extLst>
              <a:ext uri="{FF2B5EF4-FFF2-40B4-BE49-F238E27FC236}">
                <a16:creationId xmlns:a16="http://schemas.microsoft.com/office/drawing/2014/main" id="{9C1B00E7-B58E-49AC-9065-3BB62BDD316C}"/>
              </a:ext>
            </a:extLst>
          </p:cNvPr>
          <p:cNvGrpSpPr/>
          <p:nvPr/>
        </p:nvGrpSpPr>
        <p:grpSpPr>
          <a:xfrm>
            <a:off x="4487965" y="4804326"/>
            <a:ext cx="152400" cy="469900"/>
            <a:chOff x="3600805" y="2974848"/>
            <a:chExt cx="114300" cy="352425"/>
          </a:xfrm>
        </p:grpSpPr>
        <p:sp>
          <p:nvSpPr>
            <p:cNvPr id="41" name="object 31">
              <a:extLst>
                <a:ext uri="{FF2B5EF4-FFF2-40B4-BE49-F238E27FC236}">
                  <a16:creationId xmlns:a16="http://schemas.microsoft.com/office/drawing/2014/main" id="{9215AD92-D7C3-43EF-8766-02052AF70201}"/>
                </a:ext>
              </a:extLst>
            </p:cNvPr>
            <p:cNvSpPr/>
            <p:nvPr/>
          </p:nvSpPr>
          <p:spPr>
            <a:xfrm>
              <a:off x="3657955" y="3070098"/>
              <a:ext cx="0" cy="257175"/>
            </a:xfrm>
            <a:custGeom>
              <a:avLst/>
              <a:gdLst/>
              <a:ahLst/>
              <a:cxnLst/>
              <a:rect l="l" t="t" r="r" b="b"/>
              <a:pathLst>
                <a:path h="257175">
                  <a:moveTo>
                    <a:pt x="0" y="25689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32">
              <a:extLst>
                <a:ext uri="{FF2B5EF4-FFF2-40B4-BE49-F238E27FC236}">
                  <a16:creationId xmlns:a16="http://schemas.microsoft.com/office/drawing/2014/main" id="{B5874006-7AD8-4997-8B93-FDDFA988E554}"/>
                </a:ext>
              </a:extLst>
            </p:cNvPr>
            <p:cNvSpPr/>
            <p:nvPr/>
          </p:nvSpPr>
          <p:spPr>
            <a:xfrm>
              <a:off x="3600805" y="297484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43" name="object 33">
            <a:extLst>
              <a:ext uri="{FF2B5EF4-FFF2-40B4-BE49-F238E27FC236}">
                <a16:creationId xmlns:a16="http://schemas.microsoft.com/office/drawing/2014/main" id="{4EDBCE6D-BF4E-41D5-BF4A-02983882346A}"/>
              </a:ext>
            </a:extLst>
          </p:cNvPr>
          <p:cNvGrpSpPr/>
          <p:nvPr/>
        </p:nvGrpSpPr>
        <p:grpSpPr>
          <a:xfrm>
            <a:off x="5891231" y="4820259"/>
            <a:ext cx="152400" cy="476673"/>
            <a:chOff x="4653254" y="2986798"/>
            <a:chExt cx="114300" cy="357505"/>
          </a:xfrm>
        </p:grpSpPr>
        <p:sp>
          <p:nvSpPr>
            <p:cNvPr id="44" name="object 34">
              <a:extLst>
                <a:ext uri="{FF2B5EF4-FFF2-40B4-BE49-F238E27FC236}">
                  <a16:creationId xmlns:a16="http://schemas.microsoft.com/office/drawing/2014/main" id="{99C67E00-A50C-41F8-9247-1CA151F67976}"/>
                </a:ext>
              </a:extLst>
            </p:cNvPr>
            <p:cNvSpPr/>
            <p:nvPr/>
          </p:nvSpPr>
          <p:spPr>
            <a:xfrm>
              <a:off x="4705350" y="3082023"/>
              <a:ext cx="5715" cy="243204"/>
            </a:xfrm>
            <a:custGeom>
              <a:avLst/>
              <a:gdLst/>
              <a:ahLst/>
              <a:cxnLst/>
              <a:rect l="l" t="t" r="r" b="b"/>
              <a:pathLst>
                <a:path w="5714" h="243204">
                  <a:moveTo>
                    <a:pt x="2736" y="-19050"/>
                  </a:moveTo>
                  <a:lnTo>
                    <a:pt x="2736" y="261683"/>
                  </a:lnTo>
                </a:path>
              </a:pathLst>
            </a:custGeom>
            <a:ln w="43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35">
              <a:extLst>
                <a:ext uri="{FF2B5EF4-FFF2-40B4-BE49-F238E27FC236}">
                  <a16:creationId xmlns:a16="http://schemas.microsoft.com/office/drawing/2014/main" id="{F0F542C9-FCB9-479A-BF5E-6BAC2445CE60}"/>
                </a:ext>
              </a:extLst>
            </p:cNvPr>
            <p:cNvSpPr/>
            <p:nvPr/>
          </p:nvSpPr>
          <p:spPr>
            <a:xfrm>
              <a:off x="4653254" y="2986798"/>
              <a:ext cx="114300" cy="115570"/>
            </a:xfrm>
            <a:custGeom>
              <a:avLst/>
              <a:gdLst/>
              <a:ahLst/>
              <a:cxnLst/>
              <a:rect l="l" t="t" r="r" b="b"/>
              <a:pathLst>
                <a:path w="114300" h="115569">
                  <a:moveTo>
                    <a:pt x="59715" y="0"/>
                  </a:moveTo>
                  <a:lnTo>
                    <a:pt x="0" y="112979"/>
                  </a:lnTo>
                  <a:lnTo>
                    <a:pt x="114274" y="115557"/>
                  </a:lnTo>
                  <a:lnTo>
                    <a:pt x="59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46" name="object 36">
            <a:extLst>
              <a:ext uri="{FF2B5EF4-FFF2-40B4-BE49-F238E27FC236}">
                <a16:creationId xmlns:a16="http://schemas.microsoft.com/office/drawing/2014/main" id="{ACF4714D-2ECA-4A3B-ABE0-071E5F0C75CF}"/>
              </a:ext>
            </a:extLst>
          </p:cNvPr>
          <p:cNvGrpSpPr/>
          <p:nvPr/>
        </p:nvGrpSpPr>
        <p:grpSpPr>
          <a:xfrm>
            <a:off x="6523150" y="4820277"/>
            <a:ext cx="920327" cy="476673"/>
            <a:chOff x="5127193" y="2986811"/>
            <a:chExt cx="690245" cy="357505"/>
          </a:xfrm>
        </p:grpSpPr>
        <p:sp>
          <p:nvSpPr>
            <p:cNvPr id="47" name="object 37">
              <a:extLst>
                <a:ext uri="{FF2B5EF4-FFF2-40B4-BE49-F238E27FC236}">
                  <a16:creationId xmlns:a16="http://schemas.microsoft.com/office/drawing/2014/main" id="{9B60FD19-9C83-4349-B717-F144AEF3B537}"/>
                </a:ext>
              </a:extLst>
            </p:cNvPr>
            <p:cNvSpPr/>
            <p:nvPr/>
          </p:nvSpPr>
          <p:spPr>
            <a:xfrm>
              <a:off x="5212270" y="3029661"/>
              <a:ext cx="586105" cy="295275"/>
            </a:xfrm>
            <a:custGeom>
              <a:avLst/>
              <a:gdLst/>
              <a:ahLst/>
              <a:cxnLst/>
              <a:rect l="l" t="t" r="r" b="b"/>
              <a:pathLst>
                <a:path w="586104" h="295275">
                  <a:moveTo>
                    <a:pt x="585571" y="29499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38">
              <a:extLst>
                <a:ext uri="{FF2B5EF4-FFF2-40B4-BE49-F238E27FC236}">
                  <a16:creationId xmlns:a16="http://schemas.microsoft.com/office/drawing/2014/main" id="{D1EFDEBF-3791-44CB-82D5-2E549CEC920F}"/>
                </a:ext>
              </a:extLst>
            </p:cNvPr>
            <p:cNvSpPr/>
            <p:nvPr/>
          </p:nvSpPr>
          <p:spPr>
            <a:xfrm>
              <a:off x="5127193" y="2986811"/>
              <a:ext cx="128270" cy="102870"/>
            </a:xfrm>
            <a:custGeom>
              <a:avLst/>
              <a:gdLst/>
              <a:ahLst/>
              <a:cxnLst/>
              <a:rect l="l" t="t" r="r" b="b"/>
              <a:pathLst>
                <a:path w="128270" h="102869">
                  <a:moveTo>
                    <a:pt x="0" y="0"/>
                  </a:moveTo>
                  <a:lnTo>
                    <a:pt x="76365" y="102463"/>
                  </a:lnTo>
                  <a:lnTo>
                    <a:pt x="127800" y="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49" name="object 39">
            <a:extLst>
              <a:ext uri="{FF2B5EF4-FFF2-40B4-BE49-F238E27FC236}">
                <a16:creationId xmlns:a16="http://schemas.microsoft.com/office/drawing/2014/main" id="{B02D2F6D-0445-4C7D-92B0-0280221471D9}"/>
              </a:ext>
            </a:extLst>
          </p:cNvPr>
          <p:cNvGrpSpPr/>
          <p:nvPr/>
        </p:nvGrpSpPr>
        <p:grpSpPr>
          <a:xfrm>
            <a:off x="3147608" y="5778737"/>
            <a:ext cx="152400" cy="425873"/>
            <a:chOff x="2595537" y="3705656"/>
            <a:chExt cx="114300" cy="319405"/>
          </a:xfrm>
        </p:grpSpPr>
        <p:sp>
          <p:nvSpPr>
            <p:cNvPr id="50" name="object 40">
              <a:extLst>
                <a:ext uri="{FF2B5EF4-FFF2-40B4-BE49-F238E27FC236}">
                  <a16:creationId xmlns:a16="http://schemas.microsoft.com/office/drawing/2014/main" id="{4A3C011E-CBB6-4CBB-8BBE-FB3DEF0591FB}"/>
                </a:ext>
              </a:extLst>
            </p:cNvPr>
            <p:cNvSpPr/>
            <p:nvPr/>
          </p:nvSpPr>
          <p:spPr>
            <a:xfrm>
              <a:off x="2647950" y="3800873"/>
              <a:ext cx="5715" cy="205104"/>
            </a:xfrm>
            <a:custGeom>
              <a:avLst/>
              <a:gdLst/>
              <a:ahLst/>
              <a:cxnLst/>
              <a:rect l="l" t="t" r="r" b="b"/>
              <a:pathLst>
                <a:path w="5714" h="205104">
                  <a:moveTo>
                    <a:pt x="2597" y="-19049"/>
                  </a:moveTo>
                  <a:lnTo>
                    <a:pt x="2597" y="223583"/>
                  </a:lnTo>
                </a:path>
              </a:pathLst>
            </a:custGeom>
            <a:ln w="432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41">
              <a:extLst>
                <a:ext uri="{FF2B5EF4-FFF2-40B4-BE49-F238E27FC236}">
                  <a16:creationId xmlns:a16="http://schemas.microsoft.com/office/drawing/2014/main" id="{012F7EE5-E974-4565-B340-4E52AE5B6D05}"/>
                </a:ext>
              </a:extLst>
            </p:cNvPr>
            <p:cNvSpPr/>
            <p:nvPr/>
          </p:nvSpPr>
          <p:spPr>
            <a:xfrm>
              <a:off x="2595537" y="3705656"/>
              <a:ext cx="114300" cy="116205"/>
            </a:xfrm>
            <a:custGeom>
              <a:avLst/>
              <a:gdLst/>
              <a:ahLst/>
              <a:cxnLst/>
              <a:rect l="l" t="t" r="r" b="b"/>
              <a:pathLst>
                <a:path w="114300" h="116204">
                  <a:moveTo>
                    <a:pt x="60032" y="0"/>
                  </a:moveTo>
                  <a:lnTo>
                    <a:pt x="0" y="112814"/>
                  </a:lnTo>
                  <a:lnTo>
                    <a:pt x="114261" y="115709"/>
                  </a:lnTo>
                  <a:lnTo>
                    <a:pt x="600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52" name="object 42">
            <a:extLst>
              <a:ext uri="{FF2B5EF4-FFF2-40B4-BE49-F238E27FC236}">
                <a16:creationId xmlns:a16="http://schemas.microsoft.com/office/drawing/2014/main" id="{D4CA7539-25F1-439D-ACF7-58E91E544981}"/>
              </a:ext>
            </a:extLst>
          </p:cNvPr>
          <p:cNvGrpSpPr/>
          <p:nvPr/>
        </p:nvGrpSpPr>
        <p:grpSpPr>
          <a:xfrm>
            <a:off x="4487965" y="5781852"/>
            <a:ext cx="152400" cy="397087"/>
            <a:chOff x="3600805" y="3707993"/>
            <a:chExt cx="114300" cy="297815"/>
          </a:xfrm>
        </p:grpSpPr>
        <p:sp>
          <p:nvSpPr>
            <p:cNvPr id="53" name="object 43">
              <a:extLst>
                <a:ext uri="{FF2B5EF4-FFF2-40B4-BE49-F238E27FC236}">
                  <a16:creationId xmlns:a16="http://schemas.microsoft.com/office/drawing/2014/main" id="{16BC2605-859B-4503-9D72-F052136B8A02}"/>
                </a:ext>
              </a:extLst>
            </p:cNvPr>
            <p:cNvSpPr/>
            <p:nvPr/>
          </p:nvSpPr>
          <p:spPr>
            <a:xfrm>
              <a:off x="3657955" y="3803235"/>
              <a:ext cx="0" cy="202565"/>
            </a:xfrm>
            <a:custGeom>
              <a:avLst/>
              <a:gdLst/>
              <a:ahLst/>
              <a:cxnLst/>
              <a:rect l="l" t="t" r="r" b="b"/>
              <a:pathLst>
                <a:path h="202564">
                  <a:moveTo>
                    <a:pt x="0" y="20217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44">
              <a:extLst>
                <a:ext uri="{FF2B5EF4-FFF2-40B4-BE49-F238E27FC236}">
                  <a16:creationId xmlns:a16="http://schemas.microsoft.com/office/drawing/2014/main" id="{59BE7911-1AD3-4E20-9347-C4BF7F6C3EC5}"/>
                </a:ext>
              </a:extLst>
            </p:cNvPr>
            <p:cNvSpPr/>
            <p:nvPr/>
          </p:nvSpPr>
          <p:spPr>
            <a:xfrm>
              <a:off x="3600805" y="370799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299"/>
                  </a:lnTo>
                  <a:lnTo>
                    <a:pt x="114300" y="11429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55" name="object 45">
            <a:extLst>
              <a:ext uri="{FF2B5EF4-FFF2-40B4-BE49-F238E27FC236}">
                <a16:creationId xmlns:a16="http://schemas.microsoft.com/office/drawing/2014/main" id="{4C190C6B-6E9B-41AE-A22F-2492F28BBCF5}"/>
              </a:ext>
            </a:extLst>
          </p:cNvPr>
          <p:cNvGrpSpPr/>
          <p:nvPr/>
        </p:nvGrpSpPr>
        <p:grpSpPr>
          <a:xfrm>
            <a:off x="5888387" y="5778737"/>
            <a:ext cx="152400" cy="425873"/>
            <a:chOff x="4651121" y="3705656"/>
            <a:chExt cx="114300" cy="319405"/>
          </a:xfrm>
        </p:grpSpPr>
        <p:sp>
          <p:nvSpPr>
            <p:cNvPr id="56" name="object 46">
              <a:extLst>
                <a:ext uri="{FF2B5EF4-FFF2-40B4-BE49-F238E27FC236}">
                  <a16:creationId xmlns:a16="http://schemas.microsoft.com/office/drawing/2014/main" id="{B982968C-BAD9-4A06-81DD-FCD366E42821}"/>
                </a:ext>
              </a:extLst>
            </p:cNvPr>
            <p:cNvSpPr/>
            <p:nvPr/>
          </p:nvSpPr>
          <p:spPr>
            <a:xfrm>
              <a:off x="4707775" y="3800873"/>
              <a:ext cx="5715" cy="205104"/>
            </a:xfrm>
            <a:custGeom>
              <a:avLst/>
              <a:gdLst/>
              <a:ahLst/>
              <a:cxnLst/>
              <a:rect l="l" t="t" r="r" b="b"/>
              <a:pathLst>
                <a:path w="5714" h="205104">
                  <a:moveTo>
                    <a:pt x="2597" y="-19049"/>
                  </a:moveTo>
                  <a:lnTo>
                    <a:pt x="2597" y="223583"/>
                  </a:lnTo>
                </a:path>
              </a:pathLst>
            </a:custGeom>
            <a:ln w="432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47">
              <a:extLst>
                <a:ext uri="{FF2B5EF4-FFF2-40B4-BE49-F238E27FC236}">
                  <a16:creationId xmlns:a16="http://schemas.microsoft.com/office/drawing/2014/main" id="{151F5876-822E-4823-B276-609719C140A7}"/>
                </a:ext>
              </a:extLst>
            </p:cNvPr>
            <p:cNvSpPr/>
            <p:nvPr/>
          </p:nvSpPr>
          <p:spPr>
            <a:xfrm>
              <a:off x="4651121" y="3705656"/>
              <a:ext cx="114300" cy="116205"/>
            </a:xfrm>
            <a:custGeom>
              <a:avLst/>
              <a:gdLst/>
              <a:ahLst/>
              <a:cxnLst/>
              <a:rect l="l" t="t" r="r" b="b"/>
              <a:pathLst>
                <a:path w="114300" h="116204">
                  <a:moveTo>
                    <a:pt x="54228" y="0"/>
                  </a:moveTo>
                  <a:lnTo>
                    <a:pt x="0" y="115709"/>
                  </a:lnTo>
                  <a:lnTo>
                    <a:pt x="114261" y="112814"/>
                  </a:lnTo>
                  <a:lnTo>
                    <a:pt x="54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58" name="object 48">
            <a:extLst>
              <a:ext uri="{FF2B5EF4-FFF2-40B4-BE49-F238E27FC236}">
                <a16:creationId xmlns:a16="http://schemas.microsoft.com/office/drawing/2014/main" id="{796B82E5-4788-4DAE-81D6-DB3855ABBA3A}"/>
              </a:ext>
            </a:extLst>
          </p:cNvPr>
          <p:cNvGrpSpPr/>
          <p:nvPr/>
        </p:nvGrpSpPr>
        <p:grpSpPr>
          <a:xfrm>
            <a:off x="7344467" y="5778719"/>
            <a:ext cx="152400" cy="425873"/>
            <a:chOff x="5743181" y="3705643"/>
            <a:chExt cx="114300" cy="319405"/>
          </a:xfrm>
        </p:grpSpPr>
        <p:sp>
          <p:nvSpPr>
            <p:cNvPr id="59" name="object 49">
              <a:extLst>
                <a:ext uri="{FF2B5EF4-FFF2-40B4-BE49-F238E27FC236}">
                  <a16:creationId xmlns:a16="http://schemas.microsoft.com/office/drawing/2014/main" id="{DBCA0CEB-9387-4105-9A34-7694ACE642BD}"/>
                </a:ext>
              </a:extLst>
            </p:cNvPr>
            <p:cNvSpPr/>
            <p:nvPr/>
          </p:nvSpPr>
          <p:spPr>
            <a:xfrm>
              <a:off x="5799912" y="3800886"/>
              <a:ext cx="4445" cy="205104"/>
            </a:xfrm>
            <a:custGeom>
              <a:avLst/>
              <a:gdLst/>
              <a:ahLst/>
              <a:cxnLst/>
              <a:rect l="l" t="t" r="r" b="b"/>
              <a:pathLst>
                <a:path w="4445" h="205104">
                  <a:moveTo>
                    <a:pt x="2222" y="-19050"/>
                  </a:moveTo>
                  <a:lnTo>
                    <a:pt x="2222" y="223570"/>
                  </a:lnTo>
                </a:path>
              </a:pathLst>
            </a:custGeom>
            <a:ln w="425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50">
              <a:extLst>
                <a:ext uri="{FF2B5EF4-FFF2-40B4-BE49-F238E27FC236}">
                  <a16:creationId xmlns:a16="http://schemas.microsoft.com/office/drawing/2014/main" id="{18AE28D2-C6E3-476C-B396-B476F7B0713B}"/>
                </a:ext>
              </a:extLst>
            </p:cNvPr>
            <p:cNvSpPr/>
            <p:nvPr/>
          </p:nvSpPr>
          <p:spPr>
            <a:xfrm>
              <a:off x="5743181" y="3705643"/>
              <a:ext cx="114300" cy="115570"/>
            </a:xfrm>
            <a:custGeom>
              <a:avLst/>
              <a:gdLst/>
              <a:ahLst/>
              <a:cxnLst/>
              <a:rect l="l" t="t" r="r" b="b"/>
              <a:pathLst>
                <a:path w="114300" h="115570">
                  <a:moveTo>
                    <a:pt x="54660" y="0"/>
                  </a:moveTo>
                  <a:lnTo>
                    <a:pt x="0" y="115519"/>
                  </a:lnTo>
                  <a:lnTo>
                    <a:pt x="114274" y="113042"/>
                  </a:lnTo>
                  <a:lnTo>
                    <a:pt x="546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61" name="object 51">
            <a:extLst>
              <a:ext uri="{FF2B5EF4-FFF2-40B4-BE49-F238E27FC236}">
                <a16:creationId xmlns:a16="http://schemas.microsoft.com/office/drawing/2014/main" id="{9E7E31EF-7B21-4CF7-920B-2B0646B930C5}"/>
              </a:ext>
            </a:extLst>
          </p:cNvPr>
          <p:cNvGrpSpPr/>
          <p:nvPr/>
        </p:nvGrpSpPr>
        <p:grpSpPr>
          <a:xfrm>
            <a:off x="4233492" y="3620362"/>
            <a:ext cx="7470987" cy="3264747"/>
            <a:chOff x="3409950" y="2086876"/>
            <a:chExt cx="5603240" cy="2448560"/>
          </a:xfrm>
        </p:grpSpPr>
        <p:sp>
          <p:nvSpPr>
            <p:cNvPr id="62" name="object 52">
              <a:extLst>
                <a:ext uri="{FF2B5EF4-FFF2-40B4-BE49-F238E27FC236}">
                  <a16:creationId xmlns:a16="http://schemas.microsoft.com/office/drawing/2014/main" id="{B20D7DCA-4DE3-4897-9F06-8A6DFC7E69F5}"/>
                </a:ext>
              </a:extLst>
            </p:cNvPr>
            <p:cNvSpPr/>
            <p:nvPr/>
          </p:nvSpPr>
          <p:spPr>
            <a:xfrm>
              <a:off x="3429000" y="2183612"/>
              <a:ext cx="255904" cy="422275"/>
            </a:xfrm>
            <a:custGeom>
              <a:avLst/>
              <a:gdLst/>
              <a:ahLst/>
              <a:cxnLst/>
              <a:rect l="l" t="t" r="r" b="b"/>
              <a:pathLst>
                <a:path w="255904" h="422275">
                  <a:moveTo>
                    <a:pt x="0" y="422186"/>
                  </a:moveTo>
                  <a:lnTo>
                    <a:pt x="25548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3" name="object 53">
              <a:extLst>
                <a:ext uri="{FF2B5EF4-FFF2-40B4-BE49-F238E27FC236}">
                  <a16:creationId xmlns:a16="http://schemas.microsoft.com/office/drawing/2014/main" id="{4C3B104A-C881-4513-AAC7-A06F3EBC058C}"/>
                </a:ext>
              </a:extLst>
            </p:cNvPr>
            <p:cNvSpPr/>
            <p:nvPr/>
          </p:nvSpPr>
          <p:spPr>
            <a:xfrm>
              <a:off x="3625735" y="2102116"/>
              <a:ext cx="108585" cy="127635"/>
            </a:xfrm>
            <a:custGeom>
              <a:avLst/>
              <a:gdLst/>
              <a:ahLst/>
              <a:cxnLst/>
              <a:rect l="l" t="t" r="r" b="b"/>
              <a:pathLst>
                <a:path w="108585" h="127635">
                  <a:moveTo>
                    <a:pt x="108064" y="0"/>
                  </a:moveTo>
                  <a:lnTo>
                    <a:pt x="0" y="68211"/>
                  </a:lnTo>
                  <a:lnTo>
                    <a:pt x="97789" y="127381"/>
                  </a:lnTo>
                  <a:lnTo>
                    <a:pt x="108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4" name="object 54">
              <a:extLst>
                <a:ext uri="{FF2B5EF4-FFF2-40B4-BE49-F238E27FC236}">
                  <a16:creationId xmlns:a16="http://schemas.microsoft.com/office/drawing/2014/main" id="{332290C8-DC48-4C21-B06E-4A01C0BB4B4A}"/>
                </a:ext>
              </a:extLst>
            </p:cNvPr>
            <p:cNvSpPr/>
            <p:nvPr/>
          </p:nvSpPr>
          <p:spPr>
            <a:xfrm>
              <a:off x="4472533" y="2157399"/>
              <a:ext cx="407034" cy="448945"/>
            </a:xfrm>
            <a:custGeom>
              <a:avLst/>
              <a:gdLst/>
              <a:ahLst/>
              <a:cxnLst/>
              <a:rect l="l" t="t" r="r" b="b"/>
              <a:pathLst>
                <a:path w="407035" h="448944">
                  <a:moveTo>
                    <a:pt x="407009" y="44839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5" name="object 55">
              <a:extLst>
                <a:ext uri="{FF2B5EF4-FFF2-40B4-BE49-F238E27FC236}">
                  <a16:creationId xmlns:a16="http://schemas.microsoft.com/office/drawing/2014/main" id="{5F548A7C-02B0-4FAE-A110-2CC61C02DD70}"/>
                </a:ext>
              </a:extLst>
            </p:cNvPr>
            <p:cNvSpPr/>
            <p:nvPr/>
          </p:nvSpPr>
          <p:spPr>
            <a:xfrm>
              <a:off x="4408525" y="2086876"/>
              <a:ext cx="119380" cy="123189"/>
            </a:xfrm>
            <a:custGeom>
              <a:avLst/>
              <a:gdLst/>
              <a:ahLst/>
              <a:cxnLst/>
              <a:rect l="l" t="t" r="r" b="b"/>
              <a:pathLst>
                <a:path w="119379" h="123189">
                  <a:moveTo>
                    <a:pt x="0" y="0"/>
                  </a:moveTo>
                  <a:lnTo>
                    <a:pt x="34493" y="123050"/>
                  </a:lnTo>
                  <a:lnTo>
                    <a:pt x="119126" y="46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6" name="object 56">
              <a:extLst>
                <a:ext uri="{FF2B5EF4-FFF2-40B4-BE49-F238E27FC236}">
                  <a16:creationId xmlns:a16="http://schemas.microsoft.com/office/drawing/2014/main" id="{7308EB83-CC7F-4633-ACF3-CFD3233DD789}"/>
                </a:ext>
              </a:extLst>
            </p:cNvPr>
            <p:cNvSpPr/>
            <p:nvPr/>
          </p:nvSpPr>
          <p:spPr>
            <a:xfrm>
              <a:off x="7978140" y="2555747"/>
              <a:ext cx="1034794" cy="18760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7" name="object 57">
              <a:extLst>
                <a:ext uri="{FF2B5EF4-FFF2-40B4-BE49-F238E27FC236}">
                  <a16:creationId xmlns:a16="http://schemas.microsoft.com/office/drawing/2014/main" id="{2B07D2CE-FD45-4C51-A44B-1B7AD8F6B788}"/>
                </a:ext>
              </a:extLst>
            </p:cNvPr>
            <p:cNvSpPr/>
            <p:nvPr/>
          </p:nvSpPr>
          <p:spPr>
            <a:xfrm>
              <a:off x="8822728" y="2598419"/>
              <a:ext cx="85051" cy="847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58">
              <a:extLst>
                <a:ext uri="{FF2B5EF4-FFF2-40B4-BE49-F238E27FC236}">
                  <a16:creationId xmlns:a16="http://schemas.microsoft.com/office/drawing/2014/main" id="{47B5DCCB-87FE-4B9A-ADDA-70240F5207E0}"/>
                </a:ext>
              </a:extLst>
            </p:cNvPr>
            <p:cNvSpPr/>
            <p:nvPr/>
          </p:nvSpPr>
          <p:spPr>
            <a:xfrm>
              <a:off x="8054340" y="4362894"/>
              <a:ext cx="853427" cy="1725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9" name="object 59">
              <a:extLst>
                <a:ext uri="{FF2B5EF4-FFF2-40B4-BE49-F238E27FC236}">
                  <a16:creationId xmlns:a16="http://schemas.microsoft.com/office/drawing/2014/main" id="{1B39C3B8-9676-45A4-A34C-86E668B0A61D}"/>
                </a:ext>
              </a:extLst>
            </p:cNvPr>
            <p:cNvSpPr/>
            <p:nvPr/>
          </p:nvSpPr>
          <p:spPr>
            <a:xfrm>
              <a:off x="8023860" y="2582418"/>
              <a:ext cx="939660" cy="17806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0" name="object 60">
              <a:extLst>
                <a:ext uri="{FF2B5EF4-FFF2-40B4-BE49-F238E27FC236}">
                  <a16:creationId xmlns:a16="http://schemas.microsoft.com/office/drawing/2014/main" id="{B780068D-94B7-471D-A8A8-2519D3ED9A2A}"/>
                </a:ext>
              </a:extLst>
            </p:cNvPr>
            <p:cNvSpPr/>
            <p:nvPr/>
          </p:nvSpPr>
          <p:spPr>
            <a:xfrm>
              <a:off x="8023859" y="2582418"/>
              <a:ext cx="939800" cy="1781175"/>
            </a:xfrm>
            <a:custGeom>
              <a:avLst/>
              <a:gdLst/>
              <a:ahLst/>
              <a:cxnLst/>
              <a:rect l="l" t="t" r="r" b="b"/>
              <a:pathLst>
                <a:path w="939800" h="1781175">
                  <a:moveTo>
                    <a:pt x="0" y="0"/>
                  </a:moveTo>
                  <a:lnTo>
                    <a:pt x="783043" y="0"/>
                  </a:lnTo>
                  <a:lnTo>
                    <a:pt x="939660" y="156616"/>
                  </a:lnTo>
                  <a:lnTo>
                    <a:pt x="939660" y="1780603"/>
                  </a:lnTo>
                  <a:lnTo>
                    <a:pt x="0" y="17806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1" name="object 61">
            <a:extLst>
              <a:ext uri="{FF2B5EF4-FFF2-40B4-BE49-F238E27FC236}">
                <a16:creationId xmlns:a16="http://schemas.microsoft.com/office/drawing/2014/main" id="{928BBC45-FA59-4064-827E-EB97B3722B4B}"/>
              </a:ext>
            </a:extLst>
          </p:cNvPr>
          <p:cNvSpPr txBox="1"/>
          <p:nvPr/>
        </p:nvSpPr>
        <p:spPr>
          <a:xfrm>
            <a:off x="10647061" y="4385835"/>
            <a:ext cx="623993" cy="223309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4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2" name="object 62">
            <a:extLst>
              <a:ext uri="{FF2B5EF4-FFF2-40B4-BE49-F238E27FC236}">
                <a16:creationId xmlns:a16="http://schemas.microsoft.com/office/drawing/2014/main" id="{01C519E0-7BAA-4A32-9B8B-A6B66F8042D1}"/>
              </a:ext>
            </a:extLst>
          </p:cNvPr>
          <p:cNvSpPr txBox="1"/>
          <p:nvPr/>
        </p:nvSpPr>
        <p:spPr>
          <a:xfrm>
            <a:off x="8887144" y="5458731"/>
            <a:ext cx="1417320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400" b="1" dirty="0">
                <a:latin typeface="Carlito"/>
                <a:cs typeface="Carlito"/>
              </a:rPr>
              <a:t>Needs </a:t>
            </a:r>
            <a:r>
              <a:rPr sz="2400" b="1" spc="-13" dirty="0">
                <a:latin typeface="Carlito"/>
                <a:cs typeface="Carlito"/>
              </a:rPr>
              <a:t>to  </a:t>
            </a:r>
            <a:r>
              <a:rPr sz="2400" b="1" spc="7" dirty="0">
                <a:latin typeface="Carlito"/>
                <a:cs typeface="Carlito"/>
              </a:rPr>
              <a:t>be  </a:t>
            </a:r>
            <a:r>
              <a:rPr sz="2400" b="1" spc="-13" dirty="0">
                <a:latin typeface="Carlito"/>
                <a:cs typeface="Carlito"/>
              </a:rPr>
              <a:t>c</a:t>
            </a:r>
            <a:r>
              <a:rPr sz="2400" b="1" dirty="0">
                <a:latin typeface="Carlito"/>
                <a:cs typeface="Carlito"/>
              </a:rPr>
              <a:t>o</a:t>
            </a:r>
            <a:r>
              <a:rPr sz="2400" b="1" spc="-7" dirty="0">
                <a:latin typeface="Carlito"/>
                <a:cs typeface="Carlito"/>
              </a:rPr>
              <a:t>mm</a:t>
            </a:r>
            <a:r>
              <a:rPr sz="2400" b="1" dirty="0">
                <a:latin typeface="Carlito"/>
                <a:cs typeface="Carlito"/>
              </a:rPr>
              <a:t>i</a:t>
            </a:r>
            <a:r>
              <a:rPr sz="2400" b="1" spc="-33" dirty="0">
                <a:latin typeface="Carlito"/>
                <a:cs typeface="Carlito"/>
              </a:rPr>
              <a:t>tt</a:t>
            </a:r>
            <a:r>
              <a:rPr sz="2400" b="1" spc="7" dirty="0">
                <a:latin typeface="Carlito"/>
                <a:cs typeface="Carlito"/>
              </a:rPr>
              <a:t>e</a:t>
            </a:r>
            <a:r>
              <a:rPr sz="2400" b="1" dirty="0">
                <a:latin typeface="Carlito"/>
                <a:cs typeface="Carlito"/>
              </a:rPr>
              <a:t>d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73" name="object 63">
            <a:extLst>
              <a:ext uri="{FF2B5EF4-FFF2-40B4-BE49-F238E27FC236}">
                <a16:creationId xmlns:a16="http://schemas.microsoft.com/office/drawing/2014/main" id="{E82BE735-4D6F-4774-B9CE-8C2B37B6F83F}"/>
              </a:ext>
            </a:extLst>
          </p:cNvPr>
          <p:cNvGrpSpPr/>
          <p:nvPr/>
        </p:nvGrpSpPr>
        <p:grpSpPr>
          <a:xfrm>
            <a:off x="7802853" y="4306231"/>
            <a:ext cx="2400300" cy="1180253"/>
            <a:chOff x="6086970" y="2601277"/>
            <a:chExt cx="1800225" cy="885190"/>
          </a:xfrm>
        </p:grpSpPr>
        <p:sp>
          <p:nvSpPr>
            <p:cNvPr id="74" name="object 64">
              <a:extLst>
                <a:ext uri="{FF2B5EF4-FFF2-40B4-BE49-F238E27FC236}">
                  <a16:creationId xmlns:a16="http://schemas.microsoft.com/office/drawing/2014/main" id="{8D09328E-A52A-4A67-807E-371D5ED9BFD0}"/>
                </a:ext>
              </a:extLst>
            </p:cNvPr>
            <p:cNvSpPr/>
            <p:nvPr/>
          </p:nvSpPr>
          <p:spPr>
            <a:xfrm>
              <a:off x="6258839" y="2687954"/>
              <a:ext cx="1590040" cy="760095"/>
            </a:xfrm>
            <a:custGeom>
              <a:avLst/>
              <a:gdLst/>
              <a:ahLst/>
              <a:cxnLst/>
              <a:rect l="l" t="t" r="r" b="b"/>
              <a:pathLst>
                <a:path w="1590040" h="760095">
                  <a:moveTo>
                    <a:pt x="1589760" y="759879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558ED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5" name="object 65">
              <a:extLst>
                <a:ext uri="{FF2B5EF4-FFF2-40B4-BE49-F238E27FC236}">
                  <a16:creationId xmlns:a16="http://schemas.microsoft.com/office/drawing/2014/main" id="{7E44BEAF-92CF-40E6-B3F4-827701FD2886}"/>
                </a:ext>
              </a:extLst>
            </p:cNvPr>
            <p:cNvSpPr/>
            <p:nvPr/>
          </p:nvSpPr>
          <p:spPr>
            <a:xfrm>
              <a:off x="6086970" y="2601277"/>
              <a:ext cx="255904" cy="206375"/>
            </a:xfrm>
            <a:custGeom>
              <a:avLst/>
              <a:gdLst/>
              <a:ahLst/>
              <a:cxnLst/>
              <a:rect l="l" t="t" r="r" b="b"/>
              <a:pathLst>
                <a:path w="255904" h="206375">
                  <a:moveTo>
                    <a:pt x="255536" y="0"/>
                  </a:moveTo>
                  <a:lnTo>
                    <a:pt x="0" y="4533"/>
                  </a:lnTo>
                  <a:lnTo>
                    <a:pt x="156946" y="206248"/>
                  </a:lnTo>
                  <a:lnTo>
                    <a:pt x="255536" y="0"/>
                  </a:lnTo>
                  <a:close/>
                </a:path>
              </a:pathLst>
            </a:custGeom>
            <a:solidFill>
              <a:srgbClr val="558ED5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12819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Consensus in a Bitcoin Network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674077" y="1457799"/>
            <a:ext cx="4470304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C9978C3-2D33-4A4C-9959-1F816FAC8429}"/>
              </a:ext>
            </a:extLst>
          </p:cNvPr>
          <p:cNvSpPr txBox="1"/>
          <p:nvPr/>
        </p:nvSpPr>
        <p:spPr>
          <a:xfrm>
            <a:off x="140677" y="1954771"/>
            <a:ext cx="4036633" cy="942139"/>
          </a:xfrm>
          <a:prstGeom prst="rect">
            <a:avLst/>
          </a:prstGeom>
        </p:spPr>
        <p:txBody>
          <a:bodyPr vert="horz" wrap="square" lIns="0" tIns="112607" rIns="0" bIns="0" rtlCol="0">
            <a:spAutoFit/>
          </a:bodyPr>
          <a:lstStyle/>
          <a:p>
            <a:pPr marL="474121" indent="-457189">
              <a:spcBef>
                <a:spcPts val="887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spc="-7" dirty="0">
                <a:cs typeface="Liberation Sans Narrow"/>
              </a:rPr>
              <a:t>Per transaction</a:t>
            </a:r>
            <a:r>
              <a:rPr sz="2400" b="1" spc="-53" dirty="0">
                <a:cs typeface="Liberation Sans Narrow"/>
              </a:rPr>
              <a:t> </a:t>
            </a:r>
            <a:r>
              <a:rPr sz="2400" b="1" spc="-7" dirty="0">
                <a:cs typeface="Liberation Sans Narrow"/>
              </a:rPr>
              <a:t>consensus</a:t>
            </a:r>
            <a:endParaRPr sz="2400" dirty="0">
              <a:cs typeface="Liberation Sans Narrow"/>
            </a:endParaRPr>
          </a:p>
          <a:p>
            <a:pPr marL="626518">
              <a:spcBef>
                <a:spcPts val="747"/>
              </a:spcBef>
            </a:pPr>
            <a:r>
              <a:rPr sz="2400" spc="-7" dirty="0">
                <a:cs typeface="Arial"/>
              </a:rPr>
              <a:t>–</a:t>
            </a:r>
            <a:r>
              <a:rPr sz="2400" spc="327" dirty="0">
                <a:cs typeface="Arial"/>
              </a:rPr>
              <a:t> </a:t>
            </a:r>
            <a:r>
              <a:rPr sz="2400" spc="-13" dirty="0">
                <a:cs typeface="Liberation Sans Narrow"/>
              </a:rPr>
              <a:t>Inefficient</a:t>
            </a:r>
            <a:endParaRPr sz="2400" dirty="0">
              <a:cs typeface="Liberation Sans Narrow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76B5102-5B97-4B16-B5B5-482AAA2734FF}"/>
              </a:ext>
            </a:extLst>
          </p:cNvPr>
          <p:cNvSpPr txBox="1"/>
          <p:nvPr/>
        </p:nvSpPr>
        <p:spPr>
          <a:xfrm>
            <a:off x="6005667" y="1954771"/>
            <a:ext cx="3927705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spc="-7" dirty="0">
                <a:cs typeface="Liberation Sans Narrow"/>
              </a:rPr>
              <a:t>Block based</a:t>
            </a:r>
            <a:r>
              <a:rPr sz="2400" b="1" spc="-33" dirty="0">
                <a:cs typeface="Liberation Sans Narrow"/>
              </a:rPr>
              <a:t> </a:t>
            </a:r>
            <a:r>
              <a:rPr sz="2400" b="1" spc="-7" dirty="0">
                <a:cs typeface="Liberation Sans Narrow"/>
              </a:rPr>
              <a:t>consensus</a:t>
            </a:r>
            <a:endParaRPr sz="2400" dirty="0">
              <a:cs typeface="Liberation Sans Narrow"/>
            </a:endParaRPr>
          </a:p>
        </p:txBody>
      </p:sp>
      <p:grpSp>
        <p:nvGrpSpPr>
          <p:cNvPr id="13" name="object 5">
            <a:extLst>
              <a:ext uri="{FF2B5EF4-FFF2-40B4-BE49-F238E27FC236}">
                <a16:creationId xmlns:a16="http://schemas.microsoft.com/office/drawing/2014/main" id="{52D9E28F-A844-4AD1-900C-8DAF822970B6}"/>
              </a:ext>
            </a:extLst>
          </p:cNvPr>
          <p:cNvGrpSpPr/>
          <p:nvPr/>
        </p:nvGrpSpPr>
        <p:grpSpPr>
          <a:xfrm>
            <a:off x="6839024" y="2959416"/>
            <a:ext cx="2125851" cy="3560233"/>
            <a:chOff x="5288279" y="1325880"/>
            <a:chExt cx="2228215" cy="2670175"/>
          </a:xfrm>
        </p:grpSpPr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EBF3DFCC-3344-4EFE-96DA-D3F391DB6BE9}"/>
                </a:ext>
              </a:extLst>
            </p:cNvPr>
            <p:cNvSpPr/>
            <p:nvPr/>
          </p:nvSpPr>
          <p:spPr>
            <a:xfrm>
              <a:off x="5288279" y="1325880"/>
              <a:ext cx="2228087" cy="26106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03362B25-3B42-4CD8-86C5-8194013250B5}"/>
                </a:ext>
              </a:extLst>
            </p:cNvPr>
            <p:cNvSpPr/>
            <p:nvPr/>
          </p:nvSpPr>
          <p:spPr>
            <a:xfrm>
              <a:off x="5510783" y="3867340"/>
              <a:ext cx="1656588" cy="1285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6DFF2048-DDF4-4511-9E2B-747DD957A6F7}"/>
                </a:ext>
              </a:extLst>
            </p:cNvPr>
            <p:cNvSpPr/>
            <p:nvPr/>
          </p:nvSpPr>
          <p:spPr>
            <a:xfrm>
              <a:off x="5333999" y="1352550"/>
              <a:ext cx="2133600" cy="2514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0F70C194-DAF3-4280-B26E-2B8D14D9F055}"/>
                </a:ext>
              </a:extLst>
            </p:cNvPr>
            <p:cNvSpPr/>
            <p:nvPr/>
          </p:nvSpPr>
          <p:spPr>
            <a:xfrm>
              <a:off x="5333999" y="1352550"/>
              <a:ext cx="2133600" cy="2514600"/>
            </a:xfrm>
            <a:custGeom>
              <a:avLst/>
              <a:gdLst/>
              <a:ahLst/>
              <a:cxnLst/>
              <a:rect l="l" t="t" r="r" b="b"/>
              <a:pathLst>
                <a:path w="2133600" h="2514600">
                  <a:moveTo>
                    <a:pt x="0" y="0"/>
                  </a:moveTo>
                  <a:lnTo>
                    <a:pt x="1777987" y="0"/>
                  </a:lnTo>
                  <a:lnTo>
                    <a:pt x="2133600" y="355612"/>
                  </a:lnTo>
                  <a:lnTo>
                    <a:pt x="2133600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8" name="object 10">
            <a:extLst>
              <a:ext uri="{FF2B5EF4-FFF2-40B4-BE49-F238E27FC236}">
                <a16:creationId xmlns:a16="http://schemas.microsoft.com/office/drawing/2014/main" id="{EF7E8938-A7AA-4195-9C57-9AE51307EB80}"/>
              </a:ext>
            </a:extLst>
          </p:cNvPr>
          <p:cNvSpPr txBox="1"/>
          <p:nvPr/>
        </p:nvSpPr>
        <p:spPr>
          <a:xfrm>
            <a:off x="7250470" y="3035564"/>
            <a:ext cx="1214080" cy="334108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ctr">
              <a:spcBef>
                <a:spcPts val="133"/>
              </a:spcBef>
            </a:pPr>
            <a:r>
              <a:rPr sz="2400" b="1" spc="-7" dirty="0">
                <a:cs typeface="Carlito"/>
              </a:rPr>
              <a:t>New Block</a:t>
            </a:r>
            <a:r>
              <a:rPr sz="2400" b="1" spc="-127" dirty="0">
                <a:cs typeface="Carlito"/>
              </a:rPr>
              <a:t> </a:t>
            </a:r>
            <a:r>
              <a:rPr sz="2400" b="1" dirty="0">
                <a:cs typeface="Carlito"/>
              </a:rPr>
              <a:t>of  </a:t>
            </a:r>
            <a:r>
              <a:rPr sz="2400" b="1" spc="-20" dirty="0">
                <a:cs typeface="Carlito"/>
              </a:rPr>
              <a:t>Transactions  </a:t>
            </a:r>
            <a:r>
              <a:rPr sz="2400" b="1" spc="-27" dirty="0">
                <a:cs typeface="Carlito"/>
              </a:rPr>
              <a:t>Tx12</a:t>
            </a:r>
            <a:endParaRPr sz="2400" dirty="0">
              <a:cs typeface="Carlito"/>
            </a:endParaRPr>
          </a:p>
          <a:p>
            <a:pPr marR="546086" algn="just"/>
            <a:r>
              <a:rPr sz="2400" b="1" spc="-87" dirty="0">
                <a:cs typeface="Carlito"/>
              </a:rPr>
              <a:t>T</a:t>
            </a:r>
            <a:r>
              <a:rPr sz="2400" b="1" dirty="0">
                <a:cs typeface="Carlito"/>
              </a:rPr>
              <a:t>x</a:t>
            </a:r>
            <a:r>
              <a:rPr sz="2400" b="1" spc="-7" dirty="0">
                <a:cs typeface="Carlito"/>
              </a:rPr>
              <a:t>1</a:t>
            </a:r>
            <a:r>
              <a:rPr sz="2400" b="1" dirty="0">
                <a:cs typeface="Carlito"/>
              </a:rPr>
              <a:t>3  </a:t>
            </a:r>
            <a:r>
              <a:rPr sz="2400" b="1" spc="-87" dirty="0">
                <a:cs typeface="Carlito"/>
              </a:rPr>
              <a:t>T</a:t>
            </a:r>
            <a:r>
              <a:rPr sz="2400" b="1" dirty="0">
                <a:cs typeface="Carlito"/>
              </a:rPr>
              <a:t>x</a:t>
            </a:r>
            <a:r>
              <a:rPr sz="2400" b="1" spc="-7" dirty="0">
                <a:cs typeface="Carlito"/>
              </a:rPr>
              <a:t>1</a:t>
            </a:r>
            <a:r>
              <a:rPr sz="2400" b="1" dirty="0">
                <a:cs typeface="Carlito"/>
              </a:rPr>
              <a:t>4  </a:t>
            </a:r>
            <a:r>
              <a:rPr sz="2400" b="1" spc="-87" dirty="0">
                <a:cs typeface="Carlito"/>
              </a:rPr>
              <a:t>T</a:t>
            </a:r>
            <a:r>
              <a:rPr sz="2400" b="1" dirty="0">
                <a:cs typeface="Carlito"/>
              </a:rPr>
              <a:t>x</a:t>
            </a:r>
            <a:r>
              <a:rPr sz="2400" b="1" spc="-7" dirty="0">
                <a:cs typeface="Carlito"/>
              </a:rPr>
              <a:t>1</a:t>
            </a:r>
            <a:r>
              <a:rPr sz="2400" b="1" dirty="0">
                <a:cs typeface="Carlito"/>
              </a:rPr>
              <a:t>5  </a:t>
            </a:r>
            <a:r>
              <a:rPr sz="2400" b="1" spc="-87" dirty="0">
                <a:cs typeface="Carlito"/>
              </a:rPr>
              <a:t>T</a:t>
            </a:r>
            <a:r>
              <a:rPr sz="2400" b="1" dirty="0">
                <a:cs typeface="Carlito"/>
              </a:rPr>
              <a:t>x</a:t>
            </a:r>
            <a:r>
              <a:rPr sz="2400" b="1" spc="-7" dirty="0">
                <a:cs typeface="Carlito"/>
              </a:rPr>
              <a:t>1</a:t>
            </a:r>
            <a:r>
              <a:rPr sz="2400" b="1" dirty="0">
                <a:cs typeface="Carlito"/>
              </a:rPr>
              <a:t>6  </a:t>
            </a:r>
            <a:r>
              <a:rPr sz="2400" b="1" spc="-87" dirty="0">
                <a:cs typeface="Carlito"/>
              </a:rPr>
              <a:t>T</a:t>
            </a:r>
            <a:r>
              <a:rPr sz="2400" b="1" dirty="0">
                <a:cs typeface="Carlito"/>
              </a:rPr>
              <a:t>x</a:t>
            </a:r>
            <a:r>
              <a:rPr sz="2400" b="1" spc="-7" dirty="0">
                <a:cs typeface="Carlito"/>
              </a:rPr>
              <a:t>1</a:t>
            </a:r>
            <a:r>
              <a:rPr sz="2400" b="1" dirty="0">
                <a:cs typeface="Carlito"/>
              </a:rPr>
              <a:t>7</a:t>
            </a:r>
            <a:endParaRPr sz="2400" dirty="0">
              <a:cs typeface="Carlito"/>
            </a:endParaRPr>
          </a:p>
        </p:txBody>
      </p:sp>
      <p:grpSp>
        <p:nvGrpSpPr>
          <p:cNvPr id="19" name="object 11">
            <a:extLst>
              <a:ext uri="{FF2B5EF4-FFF2-40B4-BE49-F238E27FC236}">
                <a16:creationId xmlns:a16="http://schemas.microsoft.com/office/drawing/2014/main" id="{0B8F81C5-50F4-4D80-8D0B-1CA700998408}"/>
              </a:ext>
            </a:extLst>
          </p:cNvPr>
          <p:cNvGrpSpPr/>
          <p:nvPr/>
        </p:nvGrpSpPr>
        <p:grpSpPr>
          <a:xfrm>
            <a:off x="2909229" y="4051644"/>
            <a:ext cx="3508957" cy="652779"/>
            <a:chOff x="1705355" y="2310383"/>
            <a:chExt cx="3677920" cy="489584"/>
          </a:xfrm>
        </p:grpSpPr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DD6FCC43-78BD-4653-9AEC-5477BA873E06}"/>
                </a:ext>
              </a:extLst>
            </p:cNvPr>
            <p:cNvSpPr/>
            <p:nvPr/>
          </p:nvSpPr>
          <p:spPr>
            <a:xfrm>
              <a:off x="1705355" y="2310383"/>
              <a:ext cx="3677412" cy="4892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6C280FC1-030B-4938-B0A5-F52649705E66}"/>
                </a:ext>
              </a:extLst>
            </p:cNvPr>
            <p:cNvSpPr/>
            <p:nvPr/>
          </p:nvSpPr>
          <p:spPr>
            <a:xfrm>
              <a:off x="1752599" y="2343149"/>
              <a:ext cx="3581400" cy="381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058D35A3-D888-445A-91A9-79CAA9F4BD00}"/>
                </a:ext>
              </a:extLst>
            </p:cNvPr>
            <p:cNvSpPr/>
            <p:nvPr/>
          </p:nvSpPr>
          <p:spPr>
            <a:xfrm>
              <a:off x="1752599" y="2343149"/>
              <a:ext cx="3581400" cy="381000"/>
            </a:xfrm>
            <a:custGeom>
              <a:avLst/>
              <a:gdLst/>
              <a:ahLst/>
              <a:cxnLst/>
              <a:rect l="l" t="t" r="r" b="b"/>
              <a:pathLst>
                <a:path w="3581400" h="381000">
                  <a:moveTo>
                    <a:pt x="3581400" y="285750"/>
                  </a:moveTo>
                  <a:lnTo>
                    <a:pt x="190500" y="285750"/>
                  </a:lnTo>
                  <a:lnTo>
                    <a:pt x="190500" y="381000"/>
                  </a:lnTo>
                  <a:lnTo>
                    <a:pt x="0" y="190500"/>
                  </a:lnTo>
                  <a:lnTo>
                    <a:pt x="190500" y="0"/>
                  </a:lnTo>
                  <a:lnTo>
                    <a:pt x="190500" y="95250"/>
                  </a:lnTo>
                  <a:lnTo>
                    <a:pt x="3581400" y="95250"/>
                  </a:lnTo>
                  <a:lnTo>
                    <a:pt x="3581400" y="28575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4" name="object 15">
            <a:extLst>
              <a:ext uri="{FF2B5EF4-FFF2-40B4-BE49-F238E27FC236}">
                <a16:creationId xmlns:a16="http://schemas.microsoft.com/office/drawing/2014/main" id="{A7645D1E-5880-4F9A-BBC7-B9ADBCA424F5}"/>
              </a:ext>
            </a:extLst>
          </p:cNvPr>
          <p:cNvSpPr txBox="1"/>
          <p:nvPr/>
        </p:nvSpPr>
        <p:spPr>
          <a:xfrm>
            <a:off x="598854" y="4739533"/>
            <a:ext cx="403663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218435">
              <a:spcBef>
                <a:spcPts val="133"/>
              </a:spcBef>
            </a:pPr>
            <a:r>
              <a:rPr sz="2400" b="1" spc="-7" dirty="0">
                <a:cs typeface="Carlito"/>
              </a:rPr>
              <a:t>Apply consensus </a:t>
            </a:r>
            <a:r>
              <a:rPr sz="2400" b="1" spc="-13" dirty="0">
                <a:cs typeface="Carlito"/>
              </a:rPr>
              <a:t>over </a:t>
            </a:r>
            <a:r>
              <a:rPr sz="2400" b="1" spc="-7" dirty="0">
                <a:cs typeface="Carlito"/>
              </a:rPr>
              <a:t>the </a:t>
            </a:r>
            <a:r>
              <a:rPr sz="2400" b="1" spc="-20" dirty="0">
                <a:cs typeface="Carlito"/>
              </a:rPr>
              <a:t>entire  </a:t>
            </a:r>
            <a:r>
              <a:rPr sz="2400" b="1" spc="-7" dirty="0">
                <a:cs typeface="Carlito"/>
              </a:rPr>
              <a:t>block </a:t>
            </a:r>
            <a:r>
              <a:rPr sz="2400" b="1" dirty="0">
                <a:cs typeface="Carlito"/>
              </a:rPr>
              <a:t>of</a:t>
            </a:r>
            <a:r>
              <a:rPr sz="2400" b="1" spc="-53" dirty="0">
                <a:cs typeface="Carlito"/>
              </a:rPr>
              <a:t> </a:t>
            </a:r>
            <a:r>
              <a:rPr sz="2400" b="1" spc="-13" dirty="0">
                <a:cs typeface="Carlito"/>
              </a:rPr>
              <a:t>transactions</a:t>
            </a:r>
            <a:endParaRPr sz="2400" dirty="0">
              <a:cs typeface="Carlito"/>
            </a:endParaRPr>
          </a:p>
          <a:p>
            <a:pPr marL="1083706" indent="-457189">
              <a:buFont typeface="Arial"/>
              <a:buChar char="•"/>
              <a:tabLst>
                <a:tab pos="1082860" algn="l"/>
                <a:tab pos="1083706" algn="l"/>
              </a:tabLst>
            </a:pPr>
            <a:r>
              <a:rPr sz="2400" b="1" spc="-13" dirty="0">
                <a:solidFill>
                  <a:srgbClr val="00B050"/>
                </a:solidFill>
                <a:cs typeface="Carlito"/>
              </a:rPr>
              <a:t>Here </a:t>
            </a:r>
            <a:r>
              <a:rPr sz="2400" b="1" dirty="0">
                <a:solidFill>
                  <a:srgbClr val="00B050"/>
                </a:solidFill>
                <a:cs typeface="Carlito"/>
              </a:rPr>
              <a:t>comes </a:t>
            </a:r>
            <a:r>
              <a:rPr sz="2400" b="1" spc="-7" dirty="0">
                <a:solidFill>
                  <a:srgbClr val="00B050"/>
                </a:solidFill>
                <a:cs typeface="Carlito"/>
              </a:rPr>
              <a:t>the</a:t>
            </a:r>
            <a:r>
              <a:rPr sz="2400" b="1" spc="-80" dirty="0">
                <a:solidFill>
                  <a:srgbClr val="00B050"/>
                </a:solidFill>
                <a:cs typeface="Carlito"/>
              </a:rPr>
              <a:t> </a:t>
            </a:r>
            <a:r>
              <a:rPr sz="2400" b="1" spc="-13" dirty="0">
                <a:solidFill>
                  <a:srgbClr val="00B050"/>
                </a:solidFill>
                <a:cs typeface="Carlito"/>
              </a:rPr>
              <a:t>Blockchain</a:t>
            </a:r>
            <a:endParaRPr sz="2400" dirty="0"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3957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8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Consensus in a Bitcoin Network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674077" y="1457799"/>
            <a:ext cx="4470304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25" name="object 3">
            <a:extLst>
              <a:ext uri="{FF2B5EF4-FFF2-40B4-BE49-F238E27FC236}">
                <a16:creationId xmlns:a16="http://schemas.microsoft.com/office/drawing/2014/main" id="{4C1B3724-BEE6-4F3C-AE0E-26C220AD45AF}"/>
              </a:ext>
            </a:extLst>
          </p:cNvPr>
          <p:cNvGrpSpPr/>
          <p:nvPr/>
        </p:nvGrpSpPr>
        <p:grpSpPr>
          <a:xfrm>
            <a:off x="136826" y="1992477"/>
            <a:ext cx="1142153" cy="2274147"/>
            <a:chOff x="182879" y="868680"/>
            <a:chExt cx="856615" cy="1705610"/>
          </a:xfrm>
        </p:grpSpPr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8C3C0A7F-061F-4B15-9B4F-44785628BEB2}"/>
                </a:ext>
              </a:extLst>
            </p:cNvPr>
            <p:cNvSpPr/>
            <p:nvPr/>
          </p:nvSpPr>
          <p:spPr>
            <a:xfrm>
              <a:off x="182879" y="868680"/>
              <a:ext cx="856488" cy="1620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8BC9D408-C020-44DB-AF1E-2BA87A1C27D6}"/>
                </a:ext>
              </a:extLst>
            </p:cNvPr>
            <p:cNvSpPr/>
            <p:nvPr/>
          </p:nvSpPr>
          <p:spPr>
            <a:xfrm>
              <a:off x="879614" y="911352"/>
              <a:ext cx="94221" cy="94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4D3C4D5E-0AF0-44BB-A4FE-F6E2ACBB8BBC}"/>
                </a:ext>
              </a:extLst>
            </p:cNvPr>
            <p:cNvSpPr/>
            <p:nvPr/>
          </p:nvSpPr>
          <p:spPr>
            <a:xfrm>
              <a:off x="236219" y="2419134"/>
              <a:ext cx="737616" cy="154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018646CB-382C-411F-BBEF-019611D00A9C}"/>
                </a:ext>
              </a:extLst>
            </p:cNvPr>
            <p:cNvSpPr/>
            <p:nvPr/>
          </p:nvSpPr>
          <p:spPr>
            <a:xfrm>
              <a:off x="228599" y="895350"/>
              <a:ext cx="762000" cy="1524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334118CC-C63F-43D7-BEF1-24E0EB459EAA}"/>
                </a:ext>
              </a:extLst>
            </p:cNvPr>
            <p:cNvSpPr/>
            <p:nvPr/>
          </p:nvSpPr>
          <p:spPr>
            <a:xfrm>
              <a:off x="228599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1" name="object 9">
            <a:extLst>
              <a:ext uri="{FF2B5EF4-FFF2-40B4-BE49-F238E27FC236}">
                <a16:creationId xmlns:a16="http://schemas.microsoft.com/office/drawing/2014/main" id="{9163F66D-6739-4DB2-B38E-A9B4E99703F9}"/>
              </a:ext>
            </a:extLst>
          </p:cNvPr>
          <p:cNvSpPr txBox="1"/>
          <p:nvPr/>
        </p:nvSpPr>
        <p:spPr>
          <a:xfrm>
            <a:off x="429769" y="2128619"/>
            <a:ext cx="46905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x4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x5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32" name="object 10">
            <a:extLst>
              <a:ext uri="{FF2B5EF4-FFF2-40B4-BE49-F238E27FC236}">
                <a16:creationId xmlns:a16="http://schemas.microsoft.com/office/drawing/2014/main" id="{48A4B811-F274-4446-8B71-BBC79A2FB6B4}"/>
              </a:ext>
            </a:extLst>
          </p:cNvPr>
          <p:cNvGrpSpPr/>
          <p:nvPr/>
        </p:nvGrpSpPr>
        <p:grpSpPr>
          <a:xfrm>
            <a:off x="1756498" y="1986380"/>
            <a:ext cx="1148080" cy="2274147"/>
            <a:chOff x="1397508" y="868680"/>
            <a:chExt cx="861060" cy="1705610"/>
          </a:xfrm>
        </p:grpSpPr>
        <p:sp>
          <p:nvSpPr>
            <p:cNvPr id="33" name="object 11">
              <a:extLst>
                <a:ext uri="{FF2B5EF4-FFF2-40B4-BE49-F238E27FC236}">
                  <a16:creationId xmlns:a16="http://schemas.microsoft.com/office/drawing/2014/main" id="{6D3BF502-977E-4988-BA92-86E10B1EAA50}"/>
                </a:ext>
              </a:extLst>
            </p:cNvPr>
            <p:cNvSpPr/>
            <p:nvPr/>
          </p:nvSpPr>
          <p:spPr>
            <a:xfrm>
              <a:off x="1402080" y="868680"/>
              <a:ext cx="856488" cy="16200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12">
              <a:extLst>
                <a:ext uri="{FF2B5EF4-FFF2-40B4-BE49-F238E27FC236}">
                  <a16:creationId xmlns:a16="http://schemas.microsoft.com/office/drawing/2014/main" id="{BE04A8B8-1785-49BB-8C5C-FD3AE1EC524C}"/>
                </a:ext>
              </a:extLst>
            </p:cNvPr>
            <p:cNvSpPr/>
            <p:nvPr/>
          </p:nvSpPr>
          <p:spPr>
            <a:xfrm>
              <a:off x="1397508" y="911352"/>
              <a:ext cx="853440" cy="1662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13">
              <a:extLst>
                <a:ext uri="{FF2B5EF4-FFF2-40B4-BE49-F238E27FC236}">
                  <a16:creationId xmlns:a16="http://schemas.microsoft.com/office/drawing/2014/main" id="{C00A4B61-60FA-4BA9-8F5B-84E9CF639ED1}"/>
                </a:ext>
              </a:extLst>
            </p:cNvPr>
            <p:cNvSpPr/>
            <p:nvPr/>
          </p:nvSpPr>
          <p:spPr>
            <a:xfrm>
              <a:off x="1447800" y="895350"/>
              <a:ext cx="762000" cy="1524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14">
              <a:extLst>
                <a:ext uri="{FF2B5EF4-FFF2-40B4-BE49-F238E27FC236}">
                  <a16:creationId xmlns:a16="http://schemas.microsoft.com/office/drawing/2014/main" id="{E3C32961-4896-4301-A4D6-A46E5800B024}"/>
                </a:ext>
              </a:extLst>
            </p:cNvPr>
            <p:cNvSpPr/>
            <p:nvPr/>
          </p:nvSpPr>
          <p:spPr>
            <a:xfrm>
              <a:off x="1447800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7" name="object 15">
            <a:extLst>
              <a:ext uri="{FF2B5EF4-FFF2-40B4-BE49-F238E27FC236}">
                <a16:creationId xmlns:a16="http://schemas.microsoft.com/office/drawing/2014/main" id="{20162469-AF93-49B8-9F1F-36374DC3E808}"/>
              </a:ext>
            </a:extLst>
          </p:cNvPr>
          <p:cNvSpPr txBox="1"/>
          <p:nvPr/>
        </p:nvSpPr>
        <p:spPr>
          <a:xfrm>
            <a:off x="1978291" y="2128619"/>
            <a:ext cx="62399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77045" algn="just">
              <a:spcBef>
                <a:spcPts val="133"/>
              </a:spcBef>
            </a:pPr>
            <a:r>
              <a:rPr sz="2400" b="1" spc="-33" dirty="0">
                <a:latin typeface="Carlito"/>
                <a:cs typeface="Carlito"/>
              </a:rPr>
              <a:t>Tx6  Tx7  Tx8  Tx9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8" name="object 16">
            <a:extLst>
              <a:ext uri="{FF2B5EF4-FFF2-40B4-BE49-F238E27FC236}">
                <a16:creationId xmlns:a16="http://schemas.microsoft.com/office/drawing/2014/main" id="{80BD1E86-AB32-4C6E-BAB6-7DD295C43FF0}"/>
              </a:ext>
            </a:extLst>
          </p:cNvPr>
          <p:cNvGrpSpPr/>
          <p:nvPr/>
        </p:nvGrpSpPr>
        <p:grpSpPr>
          <a:xfrm>
            <a:off x="3367873" y="1992477"/>
            <a:ext cx="1148080" cy="2158153"/>
            <a:chOff x="2606039" y="873252"/>
            <a:chExt cx="861060" cy="1618615"/>
          </a:xfrm>
        </p:grpSpPr>
        <p:sp>
          <p:nvSpPr>
            <p:cNvPr id="39" name="object 17">
              <a:extLst>
                <a:ext uri="{FF2B5EF4-FFF2-40B4-BE49-F238E27FC236}">
                  <a16:creationId xmlns:a16="http://schemas.microsoft.com/office/drawing/2014/main" id="{428361A5-1DBE-4148-A418-D2F89ED6C273}"/>
                </a:ext>
              </a:extLst>
            </p:cNvPr>
            <p:cNvSpPr/>
            <p:nvPr/>
          </p:nvSpPr>
          <p:spPr>
            <a:xfrm>
              <a:off x="2609087" y="873252"/>
              <a:ext cx="857999" cy="16184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18">
              <a:extLst>
                <a:ext uri="{FF2B5EF4-FFF2-40B4-BE49-F238E27FC236}">
                  <a16:creationId xmlns:a16="http://schemas.microsoft.com/office/drawing/2014/main" id="{F1AD8526-C444-458C-B038-B62A02AAE983}"/>
                </a:ext>
              </a:extLst>
            </p:cNvPr>
            <p:cNvSpPr/>
            <p:nvPr/>
          </p:nvSpPr>
          <p:spPr>
            <a:xfrm>
              <a:off x="2606039" y="1053084"/>
              <a:ext cx="853439" cy="138836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19">
              <a:extLst>
                <a:ext uri="{FF2B5EF4-FFF2-40B4-BE49-F238E27FC236}">
                  <a16:creationId xmlns:a16="http://schemas.microsoft.com/office/drawing/2014/main" id="{7CAD4C6D-02EE-4EC6-9759-BF6BB5A6C173}"/>
                </a:ext>
              </a:extLst>
            </p:cNvPr>
            <p:cNvSpPr/>
            <p:nvPr/>
          </p:nvSpPr>
          <p:spPr>
            <a:xfrm>
              <a:off x="2655569" y="899160"/>
              <a:ext cx="762000" cy="1524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20">
              <a:extLst>
                <a:ext uri="{FF2B5EF4-FFF2-40B4-BE49-F238E27FC236}">
                  <a16:creationId xmlns:a16="http://schemas.microsoft.com/office/drawing/2014/main" id="{118E8F35-F7F1-4AAA-B70B-072B09B66C89}"/>
                </a:ext>
              </a:extLst>
            </p:cNvPr>
            <p:cNvSpPr/>
            <p:nvPr/>
          </p:nvSpPr>
          <p:spPr>
            <a:xfrm>
              <a:off x="2655569" y="89916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3" name="object 21">
            <a:extLst>
              <a:ext uri="{FF2B5EF4-FFF2-40B4-BE49-F238E27FC236}">
                <a16:creationId xmlns:a16="http://schemas.microsoft.com/office/drawing/2014/main" id="{97F371A9-F60F-412E-8351-C3A3CA12A0E9}"/>
              </a:ext>
            </a:extLst>
          </p:cNvPr>
          <p:cNvSpPr txBox="1"/>
          <p:nvPr/>
        </p:nvSpPr>
        <p:spPr>
          <a:xfrm>
            <a:off x="3588550" y="2316579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4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4" name="object 22">
            <a:extLst>
              <a:ext uri="{FF2B5EF4-FFF2-40B4-BE49-F238E27FC236}">
                <a16:creationId xmlns:a16="http://schemas.microsoft.com/office/drawing/2014/main" id="{81677649-834F-49B5-9DE6-C234F94953D4}"/>
              </a:ext>
            </a:extLst>
          </p:cNvPr>
          <p:cNvGrpSpPr/>
          <p:nvPr/>
        </p:nvGrpSpPr>
        <p:grpSpPr>
          <a:xfrm>
            <a:off x="1203794" y="2720456"/>
            <a:ext cx="2217419" cy="558800"/>
            <a:chOff x="982980" y="1419237"/>
            <a:chExt cx="1663064" cy="419100"/>
          </a:xfrm>
        </p:grpSpPr>
        <p:sp>
          <p:nvSpPr>
            <p:cNvPr id="45" name="object 23">
              <a:extLst>
                <a:ext uri="{FF2B5EF4-FFF2-40B4-BE49-F238E27FC236}">
                  <a16:creationId xmlns:a16="http://schemas.microsoft.com/office/drawing/2014/main" id="{9744510A-A774-41F4-9441-13D12D615630}"/>
                </a:ext>
              </a:extLst>
            </p:cNvPr>
            <p:cNvSpPr/>
            <p:nvPr/>
          </p:nvSpPr>
          <p:spPr>
            <a:xfrm>
              <a:off x="1011555" y="1504949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24">
              <a:extLst>
                <a:ext uri="{FF2B5EF4-FFF2-40B4-BE49-F238E27FC236}">
                  <a16:creationId xmlns:a16="http://schemas.microsoft.com/office/drawing/2014/main" id="{58881754-AA3E-493C-8AF6-DF851829F238}"/>
                </a:ext>
              </a:extLst>
            </p:cNvPr>
            <p:cNvSpPr/>
            <p:nvPr/>
          </p:nvSpPr>
          <p:spPr>
            <a:xfrm>
              <a:off x="129729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4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25">
              <a:extLst>
                <a:ext uri="{FF2B5EF4-FFF2-40B4-BE49-F238E27FC236}">
                  <a16:creationId xmlns:a16="http://schemas.microsoft.com/office/drawing/2014/main" id="{388D9839-CFDF-4C72-864F-5AA71C5457DB}"/>
                </a:ext>
              </a:extLst>
            </p:cNvPr>
            <p:cNvSpPr/>
            <p:nvPr/>
          </p:nvSpPr>
          <p:spPr>
            <a:xfrm>
              <a:off x="2188844" y="1504949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26">
              <a:extLst>
                <a:ext uri="{FF2B5EF4-FFF2-40B4-BE49-F238E27FC236}">
                  <a16:creationId xmlns:a16="http://schemas.microsoft.com/office/drawing/2014/main" id="{84BAD296-2ECA-4A2E-BDC6-B8C18068A805}"/>
                </a:ext>
              </a:extLst>
            </p:cNvPr>
            <p:cNvSpPr/>
            <p:nvPr/>
          </p:nvSpPr>
          <p:spPr>
            <a:xfrm>
              <a:off x="247458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49" name="object 27">
            <a:extLst>
              <a:ext uri="{FF2B5EF4-FFF2-40B4-BE49-F238E27FC236}">
                <a16:creationId xmlns:a16="http://schemas.microsoft.com/office/drawing/2014/main" id="{03622945-F731-4D30-9FC0-2C1D54A01454}"/>
              </a:ext>
            </a:extLst>
          </p:cNvPr>
          <p:cNvGrpSpPr/>
          <p:nvPr/>
        </p:nvGrpSpPr>
        <p:grpSpPr>
          <a:xfrm>
            <a:off x="4831148" y="1781973"/>
            <a:ext cx="5857240" cy="2160693"/>
            <a:chOff x="3681844" y="624840"/>
            <a:chExt cx="4392930" cy="1620520"/>
          </a:xfrm>
        </p:grpSpPr>
        <p:sp>
          <p:nvSpPr>
            <p:cNvPr id="50" name="object 28">
              <a:extLst>
                <a:ext uri="{FF2B5EF4-FFF2-40B4-BE49-F238E27FC236}">
                  <a16:creationId xmlns:a16="http://schemas.microsoft.com/office/drawing/2014/main" id="{E5F0E850-84CD-4BBD-B6C6-818229802FAD}"/>
                </a:ext>
              </a:extLst>
            </p:cNvPr>
            <p:cNvSpPr/>
            <p:nvPr/>
          </p:nvSpPr>
          <p:spPr>
            <a:xfrm>
              <a:off x="3681844" y="759574"/>
              <a:ext cx="1417320" cy="14173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29">
              <a:extLst>
                <a:ext uri="{FF2B5EF4-FFF2-40B4-BE49-F238E27FC236}">
                  <a16:creationId xmlns:a16="http://schemas.microsoft.com/office/drawing/2014/main" id="{0D64D979-400C-4155-BABA-ADA44CD73478}"/>
                </a:ext>
              </a:extLst>
            </p:cNvPr>
            <p:cNvSpPr/>
            <p:nvPr/>
          </p:nvSpPr>
          <p:spPr>
            <a:xfrm>
              <a:off x="5036819" y="624840"/>
              <a:ext cx="856488" cy="16200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30">
              <a:extLst>
                <a:ext uri="{FF2B5EF4-FFF2-40B4-BE49-F238E27FC236}">
                  <a16:creationId xmlns:a16="http://schemas.microsoft.com/office/drawing/2014/main" id="{ABBCF7C8-60BD-4C0A-8170-A14B4F65F484}"/>
                </a:ext>
              </a:extLst>
            </p:cNvPr>
            <p:cNvSpPr/>
            <p:nvPr/>
          </p:nvSpPr>
          <p:spPr>
            <a:xfrm>
              <a:off x="5032247" y="804672"/>
              <a:ext cx="853439" cy="13883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31">
              <a:extLst>
                <a:ext uri="{FF2B5EF4-FFF2-40B4-BE49-F238E27FC236}">
                  <a16:creationId xmlns:a16="http://schemas.microsoft.com/office/drawing/2014/main" id="{E1A2E956-9260-4BC3-93A7-57C51A0573B9}"/>
                </a:ext>
              </a:extLst>
            </p:cNvPr>
            <p:cNvSpPr/>
            <p:nvPr/>
          </p:nvSpPr>
          <p:spPr>
            <a:xfrm>
              <a:off x="5082539" y="65151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32">
              <a:extLst>
                <a:ext uri="{FF2B5EF4-FFF2-40B4-BE49-F238E27FC236}">
                  <a16:creationId xmlns:a16="http://schemas.microsoft.com/office/drawing/2014/main" id="{56797D90-CAD8-40EA-82D8-FB48BC248FF4}"/>
                </a:ext>
              </a:extLst>
            </p:cNvPr>
            <p:cNvSpPr/>
            <p:nvPr/>
          </p:nvSpPr>
          <p:spPr>
            <a:xfrm>
              <a:off x="5082539" y="65151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33">
              <a:extLst>
                <a:ext uri="{FF2B5EF4-FFF2-40B4-BE49-F238E27FC236}">
                  <a16:creationId xmlns:a16="http://schemas.microsoft.com/office/drawing/2014/main" id="{4716BC2E-F871-4BD1-9B23-F163E326CF38}"/>
                </a:ext>
              </a:extLst>
            </p:cNvPr>
            <p:cNvSpPr/>
            <p:nvPr/>
          </p:nvSpPr>
          <p:spPr>
            <a:xfrm>
              <a:off x="6657454" y="713854"/>
              <a:ext cx="1417320" cy="14173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56" name="object 34">
            <a:extLst>
              <a:ext uri="{FF2B5EF4-FFF2-40B4-BE49-F238E27FC236}">
                <a16:creationId xmlns:a16="http://schemas.microsoft.com/office/drawing/2014/main" id="{5F95DB08-0243-492E-BD53-77AC0F4ADBA8}"/>
              </a:ext>
            </a:extLst>
          </p:cNvPr>
          <p:cNvGrpSpPr/>
          <p:nvPr/>
        </p:nvGrpSpPr>
        <p:grpSpPr>
          <a:xfrm>
            <a:off x="7848669" y="4697892"/>
            <a:ext cx="2918460" cy="2160693"/>
            <a:chOff x="5944984" y="2811779"/>
            <a:chExt cx="2188845" cy="1620520"/>
          </a:xfrm>
        </p:grpSpPr>
        <p:sp>
          <p:nvSpPr>
            <p:cNvPr id="57" name="object 35">
              <a:extLst>
                <a:ext uri="{FF2B5EF4-FFF2-40B4-BE49-F238E27FC236}">
                  <a16:creationId xmlns:a16="http://schemas.microsoft.com/office/drawing/2014/main" id="{CAA2E52A-AD36-4453-AE20-519057FB946B}"/>
                </a:ext>
              </a:extLst>
            </p:cNvPr>
            <p:cNvSpPr/>
            <p:nvPr/>
          </p:nvSpPr>
          <p:spPr>
            <a:xfrm>
              <a:off x="5944984" y="2954134"/>
              <a:ext cx="1417319" cy="14173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36">
              <a:extLst>
                <a:ext uri="{FF2B5EF4-FFF2-40B4-BE49-F238E27FC236}">
                  <a16:creationId xmlns:a16="http://schemas.microsoft.com/office/drawing/2014/main" id="{7D1B94F5-01ED-45C0-BDBF-52F6718F779B}"/>
                </a:ext>
              </a:extLst>
            </p:cNvPr>
            <p:cNvSpPr/>
            <p:nvPr/>
          </p:nvSpPr>
          <p:spPr>
            <a:xfrm>
              <a:off x="7277100" y="2811779"/>
              <a:ext cx="856488" cy="16200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9" name="object 37">
              <a:extLst>
                <a:ext uri="{FF2B5EF4-FFF2-40B4-BE49-F238E27FC236}">
                  <a16:creationId xmlns:a16="http://schemas.microsoft.com/office/drawing/2014/main" id="{38FA46D6-79CF-4D20-8ECE-20A12C43B507}"/>
                </a:ext>
              </a:extLst>
            </p:cNvPr>
            <p:cNvSpPr/>
            <p:nvPr/>
          </p:nvSpPr>
          <p:spPr>
            <a:xfrm>
              <a:off x="7272528" y="2991611"/>
              <a:ext cx="853440" cy="13883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38">
              <a:extLst>
                <a:ext uri="{FF2B5EF4-FFF2-40B4-BE49-F238E27FC236}">
                  <a16:creationId xmlns:a16="http://schemas.microsoft.com/office/drawing/2014/main" id="{50CB57FA-AE46-499F-ADDB-4C973BA8D23D}"/>
                </a:ext>
              </a:extLst>
            </p:cNvPr>
            <p:cNvSpPr/>
            <p:nvPr/>
          </p:nvSpPr>
          <p:spPr>
            <a:xfrm>
              <a:off x="7322820" y="283844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39">
              <a:extLst>
                <a:ext uri="{FF2B5EF4-FFF2-40B4-BE49-F238E27FC236}">
                  <a16:creationId xmlns:a16="http://schemas.microsoft.com/office/drawing/2014/main" id="{8BD6601B-6BD2-4470-88E2-2825C70E755D}"/>
                </a:ext>
              </a:extLst>
            </p:cNvPr>
            <p:cNvSpPr/>
            <p:nvPr/>
          </p:nvSpPr>
          <p:spPr>
            <a:xfrm>
              <a:off x="7322820" y="283844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2" name="object 40">
            <a:extLst>
              <a:ext uri="{FF2B5EF4-FFF2-40B4-BE49-F238E27FC236}">
                <a16:creationId xmlns:a16="http://schemas.microsoft.com/office/drawing/2014/main" id="{05684E30-AA66-4937-B20D-56583380AFC6}"/>
              </a:ext>
            </a:extLst>
          </p:cNvPr>
          <p:cNvSpPr txBox="1"/>
          <p:nvPr/>
        </p:nvSpPr>
        <p:spPr>
          <a:xfrm>
            <a:off x="6853379" y="2107092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9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63" name="object 41">
            <a:extLst>
              <a:ext uri="{FF2B5EF4-FFF2-40B4-BE49-F238E27FC236}">
                <a16:creationId xmlns:a16="http://schemas.microsoft.com/office/drawing/2014/main" id="{6A21F9CC-5707-4E50-A7BC-16D4C89C4692}"/>
              </a:ext>
            </a:extLst>
          </p:cNvPr>
          <p:cNvGrpSpPr/>
          <p:nvPr/>
        </p:nvGrpSpPr>
        <p:grpSpPr>
          <a:xfrm>
            <a:off x="10634727" y="1792132"/>
            <a:ext cx="1148080" cy="2160693"/>
            <a:chOff x="8034528" y="632459"/>
            <a:chExt cx="861060" cy="1620520"/>
          </a:xfrm>
        </p:grpSpPr>
        <p:sp>
          <p:nvSpPr>
            <p:cNvPr id="64" name="object 42">
              <a:extLst>
                <a:ext uri="{FF2B5EF4-FFF2-40B4-BE49-F238E27FC236}">
                  <a16:creationId xmlns:a16="http://schemas.microsoft.com/office/drawing/2014/main" id="{D1589412-61B5-46FE-B8E8-A8D99D0D2663}"/>
                </a:ext>
              </a:extLst>
            </p:cNvPr>
            <p:cNvSpPr/>
            <p:nvPr/>
          </p:nvSpPr>
          <p:spPr>
            <a:xfrm>
              <a:off x="8034528" y="632459"/>
              <a:ext cx="861060" cy="16200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5" name="object 43">
              <a:extLst>
                <a:ext uri="{FF2B5EF4-FFF2-40B4-BE49-F238E27FC236}">
                  <a16:creationId xmlns:a16="http://schemas.microsoft.com/office/drawing/2014/main" id="{6D772288-17B1-46D4-B6E5-A1B2DA1632E1}"/>
                </a:ext>
              </a:extLst>
            </p:cNvPr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6" name="object 44">
              <a:extLst>
                <a:ext uri="{FF2B5EF4-FFF2-40B4-BE49-F238E27FC236}">
                  <a16:creationId xmlns:a16="http://schemas.microsoft.com/office/drawing/2014/main" id="{DB7077BE-4C8D-4CA8-9B10-E0BBE1367805}"/>
                </a:ext>
              </a:extLst>
            </p:cNvPr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7" name="object 45">
            <a:extLst>
              <a:ext uri="{FF2B5EF4-FFF2-40B4-BE49-F238E27FC236}">
                <a16:creationId xmlns:a16="http://schemas.microsoft.com/office/drawing/2014/main" id="{C5FFF83B-CD92-44BC-9CA3-04FA3595F160}"/>
              </a:ext>
            </a:extLst>
          </p:cNvPr>
          <p:cNvSpPr txBox="1"/>
          <p:nvPr/>
        </p:nvSpPr>
        <p:spPr>
          <a:xfrm>
            <a:off x="10856419" y="2300133"/>
            <a:ext cx="623993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8" name="object 46">
            <a:extLst>
              <a:ext uri="{FF2B5EF4-FFF2-40B4-BE49-F238E27FC236}">
                <a16:creationId xmlns:a16="http://schemas.microsoft.com/office/drawing/2014/main" id="{06F60909-E3A2-478E-820E-53516F5381DC}"/>
              </a:ext>
            </a:extLst>
          </p:cNvPr>
          <p:cNvSpPr txBox="1"/>
          <p:nvPr/>
        </p:nvSpPr>
        <p:spPr>
          <a:xfrm>
            <a:off x="9840419" y="4902301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9" name="object 47">
            <a:extLst>
              <a:ext uri="{FF2B5EF4-FFF2-40B4-BE49-F238E27FC236}">
                <a16:creationId xmlns:a16="http://schemas.microsoft.com/office/drawing/2014/main" id="{C9CDE937-50E2-447B-A34A-4F7F185C7848}"/>
              </a:ext>
            </a:extLst>
          </p:cNvPr>
          <p:cNvSpPr txBox="1"/>
          <p:nvPr/>
        </p:nvSpPr>
        <p:spPr>
          <a:xfrm>
            <a:off x="1221520" y="4880286"/>
            <a:ext cx="5803053" cy="76773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spcBef>
                <a:spcPts val="127"/>
              </a:spcBef>
            </a:pPr>
            <a:r>
              <a:rPr sz="2400" b="1" u="heavy" spc="-20" dirty="0">
                <a:uFill>
                  <a:solidFill>
                    <a:srgbClr val="000000"/>
                  </a:solidFill>
                </a:uFill>
                <a:cs typeface="Carlito"/>
              </a:rPr>
              <a:t>Bitcoin </a:t>
            </a:r>
            <a:r>
              <a:rPr sz="2400" b="1" u="heavy" spc="-13" dirty="0">
                <a:uFill>
                  <a:solidFill>
                    <a:srgbClr val="000000"/>
                  </a:solidFill>
                </a:uFill>
                <a:cs typeface="Carlito"/>
              </a:rPr>
              <a:t>Consensus Objective: </a:t>
            </a:r>
            <a:r>
              <a:rPr sz="2400" b="1" spc="-13" dirty="0">
                <a:cs typeface="Carlito"/>
              </a:rPr>
              <a:t> </a:t>
            </a:r>
            <a:endParaRPr lang="en-US" sz="2400" b="1" spc="-13" dirty="0">
              <a:cs typeface="Carlito"/>
            </a:endParaRPr>
          </a:p>
          <a:p>
            <a:pPr marL="16933" marR="6773">
              <a:spcBef>
                <a:spcPts val="127"/>
              </a:spcBef>
            </a:pPr>
            <a:r>
              <a:rPr sz="2400" b="1" spc="-7" dirty="0">
                <a:solidFill>
                  <a:srgbClr val="00B050"/>
                </a:solidFill>
                <a:cs typeface="Carlito"/>
              </a:rPr>
              <a:t>Which block do </a:t>
            </a:r>
            <a:r>
              <a:rPr sz="2400" b="1" spc="-20" dirty="0">
                <a:solidFill>
                  <a:srgbClr val="00B050"/>
                </a:solidFill>
                <a:cs typeface="Carlito"/>
              </a:rPr>
              <a:t>we </a:t>
            </a:r>
            <a:r>
              <a:rPr sz="2400" b="1" spc="-7" dirty="0">
                <a:solidFill>
                  <a:srgbClr val="00B050"/>
                </a:solidFill>
                <a:cs typeface="Carlito"/>
              </a:rPr>
              <a:t>add</a:t>
            </a:r>
            <a:r>
              <a:rPr sz="2400" b="1" spc="-20" dirty="0">
                <a:solidFill>
                  <a:srgbClr val="00B050"/>
                </a:solidFill>
                <a:cs typeface="Carlito"/>
              </a:rPr>
              <a:t> next?</a:t>
            </a:r>
            <a:endParaRPr sz="2400" dirty="0"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1876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43" grpId="0"/>
      <p:bldP spid="62" grpId="0"/>
      <p:bldP spid="67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Consensus in a Bitcoin Network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674077" y="1457799"/>
            <a:ext cx="4470304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2C8830EE-4FE5-44B4-A2B2-D859F505541C}"/>
              </a:ext>
            </a:extLst>
          </p:cNvPr>
          <p:cNvGrpSpPr/>
          <p:nvPr/>
        </p:nvGrpSpPr>
        <p:grpSpPr>
          <a:xfrm>
            <a:off x="296420" y="2303968"/>
            <a:ext cx="1142153" cy="2274147"/>
            <a:chOff x="182879" y="868680"/>
            <a:chExt cx="856615" cy="1705610"/>
          </a:xfrm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1FF6FC12-D403-49C9-B746-51FC6BBAC695}"/>
                </a:ext>
              </a:extLst>
            </p:cNvPr>
            <p:cNvSpPr/>
            <p:nvPr/>
          </p:nvSpPr>
          <p:spPr>
            <a:xfrm>
              <a:off x="182879" y="868680"/>
              <a:ext cx="856488" cy="1620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8C26FA66-674C-4C26-B723-AA6B91FA4A73}"/>
                </a:ext>
              </a:extLst>
            </p:cNvPr>
            <p:cNvSpPr/>
            <p:nvPr/>
          </p:nvSpPr>
          <p:spPr>
            <a:xfrm>
              <a:off x="879614" y="911352"/>
              <a:ext cx="94221" cy="94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0DC18F4B-9E4A-4DFD-BFAF-6493CB9DFB7E}"/>
                </a:ext>
              </a:extLst>
            </p:cNvPr>
            <p:cNvSpPr/>
            <p:nvPr/>
          </p:nvSpPr>
          <p:spPr>
            <a:xfrm>
              <a:off x="236219" y="2419134"/>
              <a:ext cx="737616" cy="15490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B50162E8-E038-43A9-A08A-676012CA7FD1}"/>
                </a:ext>
              </a:extLst>
            </p:cNvPr>
            <p:cNvSpPr/>
            <p:nvPr/>
          </p:nvSpPr>
          <p:spPr>
            <a:xfrm>
              <a:off x="228599" y="895350"/>
              <a:ext cx="762000" cy="1524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19792707-B977-4776-B275-3B36FAAAE6EA}"/>
                </a:ext>
              </a:extLst>
            </p:cNvPr>
            <p:cNvSpPr/>
            <p:nvPr/>
          </p:nvSpPr>
          <p:spPr>
            <a:xfrm>
              <a:off x="228599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9">
            <a:extLst>
              <a:ext uri="{FF2B5EF4-FFF2-40B4-BE49-F238E27FC236}">
                <a16:creationId xmlns:a16="http://schemas.microsoft.com/office/drawing/2014/main" id="{FBB844ED-F324-42B3-8B0F-7BDAEBC88DDD}"/>
              </a:ext>
            </a:extLst>
          </p:cNvPr>
          <p:cNvSpPr txBox="1"/>
          <p:nvPr/>
        </p:nvSpPr>
        <p:spPr>
          <a:xfrm>
            <a:off x="589195" y="2446207"/>
            <a:ext cx="46905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x4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x5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8" name="object 10">
            <a:extLst>
              <a:ext uri="{FF2B5EF4-FFF2-40B4-BE49-F238E27FC236}">
                <a16:creationId xmlns:a16="http://schemas.microsoft.com/office/drawing/2014/main" id="{EBF8D433-6C36-45EC-860B-22490B89F249}"/>
              </a:ext>
            </a:extLst>
          </p:cNvPr>
          <p:cNvGrpSpPr/>
          <p:nvPr/>
        </p:nvGrpSpPr>
        <p:grpSpPr>
          <a:xfrm>
            <a:off x="1915924" y="2303968"/>
            <a:ext cx="1148080" cy="2274147"/>
            <a:chOff x="1397508" y="868680"/>
            <a:chExt cx="861060" cy="1705610"/>
          </a:xfrm>
        </p:grpSpPr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2405297E-226E-42B7-9D3A-CF186E76FB8D}"/>
                </a:ext>
              </a:extLst>
            </p:cNvPr>
            <p:cNvSpPr/>
            <p:nvPr/>
          </p:nvSpPr>
          <p:spPr>
            <a:xfrm>
              <a:off x="1402080" y="868680"/>
              <a:ext cx="856488" cy="16200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1048C104-1382-41DB-BE65-5BD7ED0D1E5A}"/>
                </a:ext>
              </a:extLst>
            </p:cNvPr>
            <p:cNvSpPr/>
            <p:nvPr/>
          </p:nvSpPr>
          <p:spPr>
            <a:xfrm>
              <a:off x="1397508" y="911352"/>
              <a:ext cx="853440" cy="1662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557FD083-2303-453B-BE31-3693880C36F0}"/>
                </a:ext>
              </a:extLst>
            </p:cNvPr>
            <p:cNvSpPr/>
            <p:nvPr/>
          </p:nvSpPr>
          <p:spPr>
            <a:xfrm>
              <a:off x="1447800" y="895350"/>
              <a:ext cx="762000" cy="1524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35779523-5A04-457A-828E-89ABC318A3B6}"/>
                </a:ext>
              </a:extLst>
            </p:cNvPr>
            <p:cNvSpPr/>
            <p:nvPr/>
          </p:nvSpPr>
          <p:spPr>
            <a:xfrm>
              <a:off x="1447800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4" name="object 15">
            <a:extLst>
              <a:ext uri="{FF2B5EF4-FFF2-40B4-BE49-F238E27FC236}">
                <a16:creationId xmlns:a16="http://schemas.microsoft.com/office/drawing/2014/main" id="{4CAC0D81-EDAD-42B2-81FA-FA4E3B692296}"/>
              </a:ext>
            </a:extLst>
          </p:cNvPr>
          <p:cNvSpPr txBox="1"/>
          <p:nvPr/>
        </p:nvSpPr>
        <p:spPr>
          <a:xfrm>
            <a:off x="2137717" y="2446207"/>
            <a:ext cx="62399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77045" algn="just">
              <a:spcBef>
                <a:spcPts val="133"/>
              </a:spcBef>
            </a:pPr>
            <a:r>
              <a:rPr sz="2400" b="1" spc="-33" dirty="0">
                <a:latin typeface="Carlito"/>
                <a:cs typeface="Carlito"/>
              </a:rPr>
              <a:t>Tx6  Tx7  Tx8  Tx9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5" name="object 16">
            <a:extLst>
              <a:ext uri="{FF2B5EF4-FFF2-40B4-BE49-F238E27FC236}">
                <a16:creationId xmlns:a16="http://schemas.microsoft.com/office/drawing/2014/main" id="{37294260-A4BE-467E-AA86-C9CC136E596E}"/>
              </a:ext>
            </a:extLst>
          </p:cNvPr>
          <p:cNvGrpSpPr/>
          <p:nvPr/>
        </p:nvGrpSpPr>
        <p:grpSpPr>
          <a:xfrm>
            <a:off x="3527299" y="2310065"/>
            <a:ext cx="1148080" cy="2158153"/>
            <a:chOff x="2606039" y="873252"/>
            <a:chExt cx="861060" cy="1618615"/>
          </a:xfrm>
        </p:grpSpPr>
        <p:sp>
          <p:nvSpPr>
            <p:cNvPr id="26" name="object 17">
              <a:extLst>
                <a:ext uri="{FF2B5EF4-FFF2-40B4-BE49-F238E27FC236}">
                  <a16:creationId xmlns:a16="http://schemas.microsoft.com/office/drawing/2014/main" id="{1EC0D383-A25F-4169-BEC2-E7E186AC0FB2}"/>
                </a:ext>
              </a:extLst>
            </p:cNvPr>
            <p:cNvSpPr/>
            <p:nvPr/>
          </p:nvSpPr>
          <p:spPr>
            <a:xfrm>
              <a:off x="2609087" y="873252"/>
              <a:ext cx="857999" cy="16184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18">
              <a:extLst>
                <a:ext uri="{FF2B5EF4-FFF2-40B4-BE49-F238E27FC236}">
                  <a16:creationId xmlns:a16="http://schemas.microsoft.com/office/drawing/2014/main" id="{EEB48DBC-8F41-4D65-B843-13A7A847D12C}"/>
                </a:ext>
              </a:extLst>
            </p:cNvPr>
            <p:cNvSpPr/>
            <p:nvPr/>
          </p:nvSpPr>
          <p:spPr>
            <a:xfrm>
              <a:off x="2606039" y="1053084"/>
              <a:ext cx="853439" cy="138836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C92FF1A2-7ADA-4E4E-8744-FED17C2FC0A0}"/>
                </a:ext>
              </a:extLst>
            </p:cNvPr>
            <p:cNvSpPr/>
            <p:nvPr/>
          </p:nvSpPr>
          <p:spPr>
            <a:xfrm>
              <a:off x="2655569" y="899160"/>
              <a:ext cx="762000" cy="1524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0">
              <a:extLst>
                <a:ext uri="{FF2B5EF4-FFF2-40B4-BE49-F238E27FC236}">
                  <a16:creationId xmlns:a16="http://schemas.microsoft.com/office/drawing/2014/main" id="{6DE20472-908B-4C82-884A-1808DFB09EB8}"/>
                </a:ext>
              </a:extLst>
            </p:cNvPr>
            <p:cNvSpPr/>
            <p:nvPr/>
          </p:nvSpPr>
          <p:spPr>
            <a:xfrm>
              <a:off x="2655569" y="89916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0" name="object 21">
            <a:extLst>
              <a:ext uri="{FF2B5EF4-FFF2-40B4-BE49-F238E27FC236}">
                <a16:creationId xmlns:a16="http://schemas.microsoft.com/office/drawing/2014/main" id="{25EF3648-3416-4E53-BFDF-3740A671DB9B}"/>
              </a:ext>
            </a:extLst>
          </p:cNvPr>
          <p:cNvSpPr txBox="1"/>
          <p:nvPr/>
        </p:nvSpPr>
        <p:spPr>
          <a:xfrm>
            <a:off x="3747976" y="2634167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4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1" name="object 22">
            <a:extLst>
              <a:ext uri="{FF2B5EF4-FFF2-40B4-BE49-F238E27FC236}">
                <a16:creationId xmlns:a16="http://schemas.microsoft.com/office/drawing/2014/main" id="{552B390B-D860-4D2A-B9F7-A43F6953BD2D}"/>
              </a:ext>
            </a:extLst>
          </p:cNvPr>
          <p:cNvGrpSpPr/>
          <p:nvPr/>
        </p:nvGrpSpPr>
        <p:grpSpPr>
          <a:xfrm>
            <a:off x="1363220" y="3038044"/>
            <a:ext cx="2217419" cy="558800"/>
            <a:chOff x="982980" y="1419237"/>
            <a:chExt cx="1663064" cy="419100"/>
          </a:xfrm>
        </p:grpSpPr>
        <p:sp>
          <p:nvSpPr>
            <p:cNvPr id="32" name="object 23">
              <a:extLst>
                <a:ext uri="{FF2B5EF4-FFF2-40B4-BE49-F238E27FC236}">
                  <a16:creationId xmlns:a16="http://schemas.microsoft.com/office/drawing/2014/main" id="{D155E4AC-E6EE-4BEE-8AAE-266BE83A5EA3}"/>
                </a:ext>
              </a:extLst>
            </p:cNvPr>
            <p:cNvSpPr/>
            <p:nvPr/>
          </p:nvSpPr>
          <p:spPr>
            <a:xfrm>
              <a:off x="1011555" y="1504949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00D96CFF-02A7-4CAD-8B3E-C111AF4635DB}"/>
                </a:ext>
              </a:extLst>
            </p:cNvPr>
            <p:cNvSpPr/>
            <p:nvPr/>
          </p:nvSpPr>
          <p:spPr>
            <a:xfrm>
              <a:off x="129729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4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5302AD90-C43A-431E-9B99-41ABF802CADE}"/>
                </a:ext>
              </a:extLst>
            </p:cNvPr>
            <p:cNvSpPr/>
            <p:nvPr/>
          </p:nvSpPr>
          <p:spPr>
            <a:xfrm>
              <a:off x="2188844" y="1504949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26">
              <a:extLst>
                <a:ext uri="{FF2B5EF4-FFF2-40B4-BE49-F238E27FC236}">
                  <a16:creationId xmlns:a16="http://schemas.microsoft.com/office/drawing/2014/main" id="{9A24E3A5-145A-48A9-BE3C-BFB10199CD61}"/>
                </a:ext>
              </a:extLst>
            </p:cNvPr>
            <p:cNvSpPr/>
            <p:nvPr/>
          </p:nvSpPr>
          <p:spPr>
            <a:xfrm>
              <a:off x="247458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6" name="object 27">
            <a:extLst>
              <a:ext uri="{FF2B5EF4-FFF2-40B4-BE49-F238E27FC236}">
                <a16:creationId xmlns:a16="http://schemas.microsoft.com/office/drawing/2014/main" id="{7F499995-94CA-462C-8C1E-FD727B61BBAB}"/>
              </a:ext>
            </a:extLst>
          </p:cNvPr>
          <p:cNvGrpSpPr/>
          <p:nvPr/>
        </p:nvGrpSpPr>
        <p:grpSpPr>
          <a:xfrm>
            <a:off x="4961705" y="1978848"/>
            <a:ext cx="5857240" cy="2160693"/>
            <a:chOff x="3681844" y="624840"/>
            <a:chExt cx="4392930" cy="1620520"/>
          </a:xfrm>
        </p:grpSpPr>
        <p:sp>
          <p:nvSpPr>
            <p:cNvPr id="37" name="object 28">
              <a:extLst>
                <a:ext uri="{FF2B5EF4-FFF2-40B4-BE49-F238E27FC236}">
                  <a16:creationId xmlns:a16="http://schemas.microsoft.com/office/drawing/2014/main" id="{725FB1D4-4F10-4777-AD5A-8540C187642C}"/>
                </a:ext>
              </a:extLst>
            </p:cNvPr>
            <p:cNvSpPr/>
            <p:nvPr/>
          </p:nvSpPr>
          <p:spPr>
            <a:xfrm>
              <a:off x="3681844" y="759574"/>
              <a:ext cx="1417320" cy="14173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29">
              <a:extLst>
                <a:ext uri="{FF2B5EF4-FFF2-40B4-BE49-F238E27FC236}">
                  <a16:creationId xmlns:a16="http://schemas.microsoft.com/office/drawing/2014/main" id="{0AE86D8A-E004-4A73-AFCE-E686E1B94B5D}"/>
                </a:ext>
              </a:extLst>
            </p:cNvPr>
            <p:cNvSpPr/>
            <p:nvPr/>
          </p:nvSpPr>
          <p:spPr>
            <a:xfrm>
              <a:off x="5036819" y="624840"/>
              <a:ext cx="856488" cy="16200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0">
              <a:extLst>
                <a:ext uri="{FF2B5EF4-FFF2-40B4-BE49-F238E27FC236}">
                  <a16:creationId xmlns:a16="http://schemas.microsoft.com/office/drawing/2014/main" id="{F402F8DC-1708-4D4B-B3EC-F00053FFBF22}"/>
                </a:ext>
              </a:extLst>
            </p:cNvPr>
            <p:cNvSpPr/>
            <p:nvPr/>
          </p:nvSpPr>
          <p:spPr>
            <a:xfrm>
              <a:off x="5032247" y="804672"/>
              <a:ext cx="853439" cy="13883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31">
              <a:extLst>
                <a:ext uri="{FF2B5EF4-FFF2-40B4-BE49-F238E27FC236}">
                  <a16:creationId xmlns:a16="http://schemas.microsoft.com/office/drawing/2014/main" id="{10D938D3-7808-4D67-B69E-9A358C625846}"/>
                </a:ext>
              </a:extLst>
            </p:cNvPr>
            <p:cNvSpPr/>
            <p:nvPr/>
          </p:nvSpPr>
          <p:spPr>
            <a:xfrm>
              <a:off x="5082539" y="65151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32">
              <a:extLst>
                <a:ext uri="{FF2B5EF4-FFF2-40B4-BE49-F238E27FC236}">
                  <a16:creationId xmlns:a16="http://schemas.microsoft.com/office/drawing/2014/main" id="{DF5EA628-7784-48DA-8741-D4D05E5EA683}"/>
                </a:ext>
              </a:extLst>
            </p:cNvPr>
            <p:cNvSpPr/>
            <p:nvPr/>
          </p:nvSpPr>
          <p:spPr>
            <a:xfrm>
              <a:off x="5082539" y="65151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33">
              <a:extLst>
                <a:ext uri="{FF2B5EF4-FFF2-40B4-BE49-F238E27FC236}">
                  <a16:creationId xmlns:a16="http://schemas.microsoft.com/office/drawing/2014/main" id="{2191FBD1-02E7-4046-A25A-61734DF048F3}"/>
                </a:ext>
              </a:extLst>
            </p:cNvPr>
            <p:cNvSpPr/>
            <p:nvPr/>
          </p:nvSpPr>
          <p:spPr>
            <a:xfrm>
              <a:off x="6657454" y="713854"/>
              <a:ext cx="1417320" cy="14173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43" name="object 34">
            <a:extLst>
              <a:ext uri="{FF2B5EF4-FFF2-40B4-BE49-F238E27FC236}">
                <a16:creationId xmlns:a16="http://schemas.microsoft.com/office/drawing/2014/main" id="{994A14C1-3503-4D8E-AC49-C900FCCAA645}"/>
              </a:ext>
            </a:extLst>
          </p:cNvPr>
          <p:cNvGrpSpPr/>
          <p:nvPr/>
        </p:nvGrpSpPr>
        <p:grpSpPr>
          <a:xfrm>
            <a:off x="8944425" y="4669217"/>
            <a:ext cx="2975187" cy="2158153"/>
            <a:chOff x="6668884" y="2642616"/>
            <a:chExt cx="2231390" cy="1618615"/>
          </a:xfrm>
        </p:grpSpPr>
        <p:sp>
          <p:nvSpPr>
            <p:cNvPr id="44" name="object 35">
              <a:extLst>
                <a:ext uri="{FF2B5EF4-FFF2-40B4-BE49-F238E27FC236}">
                  <a16:creationId xmlns:a16="http://schemas.microsoft.com/office/drawing/2014/main" id="{E791405E-111A-4213-ACEB-03533970FB6C}"/>
                </a:ext>
              </a:extLst>
            </p:cNvPr>
            <p:cNvSpPr/>
            <p:nvPr/>
          </p:nvSpPr>
          <p:spPr>
            <a:xfrm>
              <a:off x="6668884" y="2669186"/>
              <a:ext cx="1417320" cy="14173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36">
              <a:extLst>
                <a:ext uri="{FF2B5EF4-FFF2-40B4-BE49-F238E27FC236}">
                  <a16:creationId xmlns:a16="http://schemas.microsoft.com/office/drawing/2014/main" id="{ADEE6104-F3C1-4FE5-92F9-B6730EBD8A70}"/>
                </a:ext>
              </a:extLst>
            </p:cNvPr>
            <p:cNvSpPr/>
            <p:nvPr/>
          </p:nvSpPr>
          <p:spPr>
            <a:xfrm>
              <a:off x="8042148" y="2642616"/>
              <a:ext cx="857999" cy="16184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37">
              <a:extLst>
                <a:ext uri="{FF2B5EF4-FFF2-40B4-BE49-F238E27FC236}">
                  <a16:creationId xmlns:a16="http://schemas.microsoft.com/office/drawing/2014/main" id="{62940791-54DC-4F64-A420-89DB2A253503}"/>
                </a:ext>
              </a:extLst>
            </p:cNvPr>
            <p:cNvSpPr/>
            <p:nvPr/>
          </p:nvSpPr>
          <p:spPr>
            <a:xfrm>
              <a:off x="8039100" y="2820924"/>
              <a:ext cx="853440" cy="13883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38">
              <a:extLst>
                <a:ext uri="{FF2B5EF4-FFF2-40B4-BE49-F238E27FC236}">
                  <a16:creationId xmlns:a16="http://schemas.microsoft.com/office/drawing/2014/main" id="{813D3609-3C95-456D-84B4-FD8F7605A7E8}"/>
                </a:ext>
              </a:extLst>
            </p:cNvPr>
            <p:cNvSpPr/>
            <p:nvPr/>
          </p:nvSpPr>
          <p:spPr>
            <a:xfrm>
              <a:off x="8088630" y="266780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39">
              <a:extLst>
                <a:ext uri="{FF2B5EF4-FFF2-40B4-BE49-F238E27FC236}">
                  <a16:creationId xmlns:a16="http://schemas.microsoft.com/office/drawing/2014/main" id="{0216A40D-3A52-4EEC-BBB2-FFD8F6B20AE1}"/>
                </a:ext>
              </a:extLst>
            </p:cNvPr>
            <p:cNvSpPr/>
            <p:nvPr/>
          </p:nvSpPr>
          <p:spPr>
            <a:xfrm>
              <a:off x="8088630" y="266780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9" name="object 40">
            <a:extLst>
              <a:ext uri="{FF2B5EF4-FFF2-40B4-BE49-F238E27FC236}">
                <a16:creationId xmlns:a16="http://schemas.microsoft.com/office/drawing/2014/main" id="{A0CB5083-3D8E-4846-9EF2-F85A2069E596}"/>
              </a:ext>
            </a:extLst>
          </p:cNvPr>
          <p:cNvSpPr txBox="1"/>
          <p:nvPr/>
        </p:nvSpPr>
        <p:spPr>
          <a:xfrm>
            <a:off x="6983936" y="2303967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9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0" name="object 41">
            <a:extLst>
              <a:ext uri="{FF2B5EF4-FFF2-40B4-BE49-F238E27FC236}">
                <a16:creationId xmlns:a16="http://schemas.microsoft.com/office/drawing/2014/main" id="{3F409F01-F81C-4255-9EBE-73CE608D44DF}"/>
              </a:ext>
            </a:extLst>
          </p:cNvPr>
          <p:cNvGrpSpPr/>
          <p:nvPr/>
        </p:nvGrpSpPr>
        <p:grpSpPr>
          <a:xfrm>
            <a:off x="10765284" y="1989007"/>
            <a:ext cx="1148080" cy="2160693"/>
            <a:chOff x="8034528" y="632459"/>
            <a:chExt cx="861060" cy="1620520"/>
          </a:xfrm>
        </p:grpSpPr>
        <p:sp>
          <p:nvSpPr>
            <p:cNvPr id="51" name="object 42">
              <a:extLst>
                <a:ext uri="{FF2B5EF4-FFF2-40B4-BE49-F238E27FC236}">
                  <a16:creationId xmlns:a16="http://schemas.microsoft.com/office/drawing/2014/main" id="{F25163ED-D146-48EB-96B4-4504384DC5A6}"/>
                </a:ext>
              </a:extLst>
            </p:cNvPr>
            <p:cNvSpPr/>
            <p:nvPr/>
          </p:nvSpPr>
          <p:spPr>
            <a:xfrm>
              <a:off x="8034528" y="632459"/>
              <a:ext cx="861060" cy="16200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43">
              <a:extLst>
                <a:ext uri="{FF2B5EF4-FFF2-40B4-BE49-F238E27FC236}">
                  <a16:creationId xmlns:a16="http://schemas.microsoft.com/office/drawing/2014/main" id="{8761DAB0-34D8-47C9-997A-689B5CBB09BE}"/>
                </a:ext>
              </a:extLst>
            </p:cNvPr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44">
              <a:extLst>
                <a:ext uri="{FF2B5EF4-FFF2-40B4-BE49-F238E27FC236}">
                  <a16:creationId xmlns:a16="http://schemas.microsoft.com/office/drawing/2014/main" id="{6C9A348D-D944-43FE-A980-0A07B16FD037}"/>
                </a:ext>
              </a:extLst>
            </p:cNvPr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4" name="object 45">
            <a:extLst>
              <a:ext uri="{FF2B5EF4-FFF2-40B4-BE49-F238E27FC236}">
                <a16:creationId xmlns:a16="http://schemas.microsoft.com/office/drawing/2014/main" id="{BC153DCC-9036-4D25-B5F4-49EC0E628301}"/>
              </a:ext>
            </a:extLst>
          </p:cNvPr>
          <p:cNvSpPr txBox="1"/>
          <p:nvPr/>
        </p:nvSpPr>
        <p:spPr>
          <a:xfrm>
            <a:off x="10986976" y="2497008"/>
            <a:ext cx="623993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5" name="object 46">
            <a:extLst>
              <a:ext uri="{FF2B5EF4-FFF2-40B4-BE49-F238E27FC236}">
                <a16:creationId xmlns:a16="http://schemas.microsoft.com/office/drawing/2014/main" id="{7AB21EC3-181D-471C-8800-1FB3A87A9DA8}"/>
              </a:ext>
            </a:extLst>
          </p:cNvPr>
          <p:cNvSpPr txBox="1"/>
          <p:nvPr/>
        </p:nvSpPr>
        <p:spPr>
          <a:xfrm>
            <a:off x="10992056" y="4992355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6" name="object 47">
            <a:extLst>
              <a:ext uri="{FF2B5EF4-FFF2-40B4-BE49-F238E27FC236}">
                <a16:creationId xmlns:a16="http://schemas.microsoft.com/office/drawing/2014/main" id="{DB50E742-1281-4DCB-8A43-A727F274FBF2}"/>
              </a:ext>
            </a:extLst>
          </p:cNvPr>
          <p:cNvSpPr txBox="1"/>
          <p:nvPr/>
        </p:nvSpPr>
        <p:spPr>
          <a:xfrm>
            <a:off x="405520" y="4883195"/>
            <a:ext cx="7031567" cy="159616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1234409">
              <a:spcBef>
                <a:spcPts val="127"/>
              </a:spcBef>
            </a:pPr>
            <a:r>
              <a:rPr sz="2400" b="1" u="heavy" spc="-20" dirty="0">
                <a:uFill>
                  <a:solidFill>
                    <a:srgbClr val="000000"/>
                  </a:solidFill>
                </a:uFill>
                <a:cs typeface="Carlito"/>
              </a:rPr>
              <a:t>Bitcoin </a:t>
            </a:r>
            <a:r>
              <a:rPr sz="2400" b="1" u="heavy" spc="-13" dirty="0">
                <a:uFill>
                  <a:solidFill>
                    <a:srgbClr val="000000"/>
                  </a:solidFill>
                </a:uFill>
                <a:cs typeface="Carlito"/>
              </a:rPr>
              <a:t>Consensus Objective: </a:t>
            </a:r>
            <a:r>
              <a:rPr sz="2400" b="1" spc="-13" dirty="0">
                <a:cs typeface="Carlito"/>
              </a:rPr>
              <a:t> </a:t>
            </a:r>
            <a:endParaRPr lang="en-US" sz="2400" b="1" spc="-13" dirty="0">
              <a:cs typeface="Carlito"/>
            </a:endParaRPr>
          </a:p>
          <a:p>
            <a:pPr marL="16933" marR="1234409">
              <a:spcBef>
                <a:spcPts val="127"/>
              </a:spcBef>
            </a:pPr>
            <a:r>
              <a:rPr sz="2400" b="1" spc="-7" dirty="0">
                <a:solidFill>
                  <a:srgbClr val="00B050"/>
                </a:solidFill>
                <a:cs typeface="Carlito"/>
              </a:rPr>
              <a:t>Which block do </a:t>
            </a:r>
            <a:r>
              <a:rPr sz="2400" b="1" spc="-20" dirty="0">
                <a:solidFill>
                  <a:srgbClr val="00B050"/>
                </a:solidFill>
                <a:cs typeface="Carlito"/>
              </a:rPr>
              <a:t>we </a:t>
            </a:r>
            <a:r>
              <a:rPr sz="2400" b="1" spc="-7" dirty="0">
                <a:solidFill>
                  <a:srgbClr val="00B050"/>
                </a:solidFill>
                <a:cs typeface="Carlito"/>
              </a:rPr>
              <a:t>add</a:t>
            </a:r>
            <a:r>
              <a:rPr sz="2400" b="1" spc="-20" dirty="0">
                <a:solidFill>
                  <a:srgbClr val="00B050"/>
                </a:solidFill>
                <a:cs typeface="Carlito"/>
              </a:rPr>
              <a:t> next?</a:t>
            </a:r>
            <a:endParaRPr sz="2400" dirty="0">
              <a:cs typeface="Carlito"/>
            </a:endParaRPr>
          </a:p>
          <a:p>
            <a:pPr marL="16933">
              <a:spcBef>
                <a:spcPts val="833"/>
              </a:spcBef>
            </a:pPr>
            <a:r>
              <a:rPr sz="2400" b="1" u="heavy" spc="-13" dirty="0">
                <a:uFill>
                  <a:solidFill>
                    <a:srgbClr val="000000"/>
                  </a:solidFill>
                </a:uFill>
                <a:cs typeface="Carlito"/>
              </a:rPr>
              <a:t>Challenge:</a:t>
            </a:r>
            <a:endParaRPr sz="2400" dirty="0">
              <a:cs typeface="Carlito"/>
            </a:endParaRPr>
          </a:p>
          <a:p>
            <a:pPr marL="16933"/>
            <a:r>
              <a:rPr sz="2400" b="1" spc="-13" dirty="0">
                <a:solidFill>
                  <a:srgbClr val="00B050"/>
                </a:solidFill>
                <a:cs typeface="Carlito"/>
              </a:rPr>
              <a:t>The miners </a:t>
            </a:r>
            <a:r>
              <a:rPr sz="2400" b="1" spc="-7" dirty="0">
                <a:solidFill>
                  <a:srgbClr val="00B050"/>
                </a:solidFill>
                <a:cs typeface="Carlito"/>
              </a:rPr>
              <a:t>do </a:t>
            </a:r>
            <a:r>
              <a:rPr sz="2400" b="1" spc="-13" dirty="0">
                <a:solidFill>
                  <a:srgbClr val="00B050"/>
                </a:solidFill>
                <a:cs typeface="Carlito"/>
              </a:rPr>
              <a:t>not </a:t>
            </a:r>
            <a:r>
              <a:rPr sz="2400" b="1" spc="-7" dirty="0">
                <a:solidFill>
                  <a:srgbClr val="00B050"/>
                </a:solidFill>
                <a:cs typeface="Carlito"/>
              </a:rPr>
              <a:t>know each</a:t>
            </a:r>
            <a:r>
              <a:rPr sz="2400" b="1" spc="80" dirty="0">
                <a:solidFill>
                  <a:srgbClr val="00B050"/>
                </a:solidFill>
                <a:cs typeface="Carlito"/>
              </a:rPr>
              <a:t> </a:t>
            </a:r>
            <a:r>
              <a:rPr sz="2400" b="1" spc="-13" dirty="0">
                <a:solidFill>
                  <a:srgbClr val="00B050"/>
                </a:solidFill>
                <a:cs typeface="Carlito"/>
              </a:rPr>
              <a:t>other</a:t>
            </a:r>
            <a:endParaRPr sz="2400" dirty="0"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6385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59080" y="2198908"/>
            <a:ext cx="1142153" cy="2274147"/>
            <a:chOff x="182879" y="868680"/>
            <a:chExt cx="856615" cy="1705610"/>
          </a:xfrm>
        </p:grpSpPr>
        <p:sp>
          <p:nvSpPr>
            <p:cNvPr id="4" name="object 4"/>
            <p:cNvSpPr/>
            <p:nvPr/>
          </p:nvSpPr>
          <p:spPr>
            <a:xfrm>
              <a:off x="182879" y="868680"/>
              <a:ext cx="856488" cy="1620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79614" y="911352"/>
              <a:ext cx="94221" cy="94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36219" y="2419134"/>
              <a:ext cx="737616" cy="154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28599" y="89535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1855" y="2341147"/>
            <a:ext cx="46905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x4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x5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78584" y="2198908"/>
            <a:ext cx="1148080" cy="2274147"/>
            <a:chOff x="1397508" y="868680"/>
            <a:chExt cx="861060" cy="1705610"/>
          </a:xfrm>
        </p:grpSpPr>
        <p:sp>
          <p:nvSpPr>
            <p:cNvPr id="11" name="object 11"/>
            <p:cNvSpPr/>
            <p:nvPr/>
          </p:nvSpPr>
          <p:spPr>
            <a:xfrm>
              <a:off x="1402080" y="868680"/>
              <a:ext cx="856488" cy="1620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7508" y="911352"/>
              <a:ext cx="853440" cy="16626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7800" y="89535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7800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00377" y="2341147"/>
            <a:ext cx="62399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77045" algn="just">
              <a:spcBef>
                <a:spcPts val="133"/>
              </a:spcBef>
            </a:pPr>
            <a:r>
              <a:rPr sz="2400" b="1" spc="-33" dirty="0">
                <a:latin typeface="Carlito"/>
                <a:cs typeface="Carlito"/>
              </a:rPr>
              <a:t>Tx6  Tx7  Tx8  Tx9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89959" y="2205005"/>
            <a:ext cx="1148080" cy="2158153"/>
            <a:chOff x="2606039" y="873252"/>
            <a:chExt cx="861060" cy="1618615"/>
          </a:xfrm>
        </p:grpSpPr>
        <p:sp>
          <p:nvSpPr>
            <p:cNvPr id="17" name="object 17"/>
            <p:cNvSpPr/>
            <p:nvPr/>
          </p:nvSpPr>
          <p:spPr>
            <a:xfrm>
              <a:off x="2609087" y="873252"/>
              <a:ext cx="857999" cy="16184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606039" y="1053084"/>
              <a:ext cx="853439" cy="13883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655569" y="89916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655569" y="89916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710636" y="2529107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4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25880" y="2932984"/>
            <a:ext cx="2217419" cy="558800"/>
            <a:chOff x="982980" y="1419237"/>
            <a:chExt cx="1663064" cy="419100"/>
          </a:xfrm>
        </p:grpSpPr>
        <p:sp>
          <p:nvSpPr>
            <p:cNvPr id="23" name="object 23"/>
            <p:cNvSpPr/>
            <p:nvPr/>
          </p:nvSpPr>
          <p:spPr>
            <a:xfrm>
              <a:off x="1011555" y="1504949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29729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4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2188844" y="1504949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47458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924365" y="1873788"/>
            <a:ext cx="5857240" cy="2160693"/>
            <a:chOff x="3681844" y="624840"/>
            <a:chExt cx="4392930" cy="1620520"/>
          </a:xfrm>
        </p:grpSpPr>
        <p:sp>
          <p:nvSpPr>
            <p:cNvPr id="28" name="object 28"/>
            <p:cNvSpPr/>
            <p:nvPr/>
          </p:nvSpPr>
          <p:spPr>
            <a:xfrm>
              <a:off x="3681844" y="759574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036819" y="624840"/>
              <a:ext cx="856488" cy="1620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5032247" y="804672"/>
              <a:ext cx="853439" cy="13883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5082539" y="65151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5082539" y="65151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657454" y="713854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873934" y="4394939"/>
            <a:ext cx="2975187" cy="2158153"/>
            <a:chOff x="6668884" y="2642616"/>
            <a:chExt cx="2231390" cy="1618615"/>
          </a:xfrm>
        </p:grpSpPr>
        <p:sp>
          <p:nvSpPr>
            <p:cNvPr id="35" name="object 35"/>
            <p:cNvSpPr/>
            <p:nvPr/>
          </p:nvSpPr>
          <p:spPr>
            <a:xfrm>
              <a:off x="6668884" y="2669186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8042148" y="2642616"/>
              <a:ext cx="857999" cy="16184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8039100" y="2820924"/>
              <a:ext cx="853440" cy="13883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8088630" y="266780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8088630" y="266780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946596" y="2198907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9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727944" y="1883947"/>
            <a:ext cx="1148080" cy="2160693"/>
            <a:chOff x="8034528" y="632459"/>
            <a:chExt cx="861060" cy="1620520"/>
          </a:xfrm>
        </p:grpSpPr>
        <p:sp>
          <p:nvSpPr>
            <p:cNvPr id="42" name="object 42"/>
            <p:cNvSpPr/>
            <p:nvPr/>
          </p:nvSpPr>
          <p:spPr>
            <a:xfrm>
              <a:off x="8034528" y="632459"/>
              <a:ext cx="861060" cy="16200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0949636" y="2391948"/>
            <a:ext cx="623993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954716" y="4887295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5027" y="4615345"/>
            <a:ext cx="8549640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u="heavy" spc="-13" dirty="0">
                <a:uFill>
                  <a:solidFill>
                    <a:srgbClr val="000000"/>
                  </a:solidFill>
                </a:uFill>
                <a:cs typeface="Carlito"/>
              </a:rPr>
              <a:t>Possible</a:t>
            </a:r>
            <a:r>
              <a:rPr sz="2400" b="1" u="heavy" spc="-7" dirty="0">
                <a:uFill>
                  <a:solidFill>
                    <a:srgbClr val="000000"/>
                  </a:solidFill>
                </a:uFill>
                <a:cs typeface="Carlito"/>
              </a:rPr>
              <a:t> Solution:</a:t>
            </a:r>
            <a:endParaRPr sz="2400" dirty="0">
              <a:cs typeface="Carlito"/>
            </a:endParaRPr>
          </a:p>
          <a:p>
            <a:pPr marL="16933" marR="6773"/>
            <a:r>
              <a:rPr sz="2400" b="1" spc="-13" dirty="0">
                <a:solidFill>
                  <a:srgbClr val="00B050"/>
                </a:solidFill>
                <a:cs typeface="Carlito"/>
              </a:rPr>
              <a:t>Broadcast </a:t>
            </a:r>
            <a:r>
              <a:rPr sz="2400" b="1" spc="-7" dirty="0">
                <a:solidFill>
                  <a:srgbClr val="00B050"/>
                </a:solidFill>
                <a:cs typeface="Carlito"/>
              </a:rPr>
              <a:t>the </a:t>
            </a:r>
            <a:r>
              <a:rPr sz="2400" b="1" spc="-13" dirty="0">
                <a:solidFill>
                  <a:srgbClr val="00B050"/>
                </a:solidFill>
                <a:cs typeface="Carlito"/>
              </a:rPr>
              <a:t>information </a:t>
            </a:r>
            <a:r>
              <a:rPr sz="2400" b="1" spc="-7" dirty="0">
                <a:solidFill>
                  <a:srgbClr val="00B050"/>
                </a:solidFill>
                <a:cs typeface="Carlito"/>
              </a:rPr>
              <a:t>and then apply </a:t>
            </a:r>
            <a:r>
              <a:rPr sz="2400" b="1" dirty="0">
                <a:solidFill>
                  <a:srgbClr val="00B050"/>
                </a:solidFill>
                <a:cs typeface="Carlito"/>
              </a:rPr>
              <a:t>a </a:t>
            </a:r>
            <a:r>
              <a:rPr sz="2400" b="1" spc="-7" dirty="0">
                <a:solidFill>
                  <a:srgbClr val="00B050"/>
                </a:solidFill>
                <a:cs typeface="Carlito"/>
              </a:rPr>
              <a:t>choice  function </a:t>
            </a:r>
            <a:r>
              <a:rPr sz="2400" b="1" dirty="0">
                <a:solidFill>
                  <a:srgbClr val="00B050"/>
                </a:solidFill>
                <a:cs typeface="Carlito"/>
              </a:rPr>
              <a:t>– </a:t>
            </a:r>
            <a:r>
              <a:rPr sz="2400" b="1" spc="-13" dirty="0">
                <a:solidFill>
                  <a:srgbClr val="002060"/>
                </a:solidFill>
                <a:cs typeface="Carlito"/>
              </a:rPr>
              <a:t>traditional distributed </a:t>
            </a:r>
            <a:r>
              <a:rPr sz="2400" b="1" spc="-7" dirty="0">
                <a:solidFill>
                  <a:srgbClr val="002060"/>
                </a:solidFill>
                <a:cs typeface="Carlito"/>
              </a:rPr>
              <a:t>consensus  algorithms</a:t>
            </a:r>
            <a:endParaRPr sz="2400" dirty="0"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635240" y="4114051"/>
            <a:ext cx="1320800" cy="966047"/>
            <a:chOff x="5715000" y="2305037"/>
            <a:chExt cx="990600" cy="724535"/>
          </a:xfrm>
        </p:grpSpPr>
        <p:sp>
          <p:nvSpPr>
            <p:cNvPr id="49" name="object 49"/>
            <p:cNvSpPr/>
            <p:nvPr/>
          </p:nvSpPr>
          <p:spPr>
            <a:xfrm>
              <a:off x="5715000" y="2419349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6438887" y="2305037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4" h="228600">
                  <a:moveTo>
                    <a:pt x="12" y="0"/>
                  </a:moveTo>
                  <a:lnTo>
                    <a:pt x="0" y="228600"/>
                  </a:lnTo>
                  <a:lnTo>
                    <a:pt x="228612" y="1143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6366090" y="2495549"/>
              <a:ext cx="301625" cy="384175"/>
            </a:xfrm>
            <a:custGeom>
              <a:avLst/>
              <a:gdLst/>
              <a:ahLst/>
              <a:cxnLst/>
              <a:rect l="l" t="t" r="r" b="b"/>
              <a:pathLst>
                <a:path w="301625" h="384175">
                  <a:moveTo>
                    <a:pt x="301409" y="0"/>
                  </a:moveTo>
                  <a:lnTo>
                    <a:pt x="0" y="383603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6248400" y="2778582"/>
              <a:ext cx="231140" cy="250825"/>
            </a:xfrm>
            <a:custGeom>
              <a:avLst/>
              <a:gdLst/>
              <a:ahLst/>
              <a:cxnLst/>
              <a:rect l="l" t="t" r="r" b="b"/>
              <a:pathLst>
                <a:path w="231139" h="250825">
                  <a:moveTo>
                    <a:pt x="51346" y="0"/>
                  </a:moveTo>
                  <a:lnTo>
                    <a:pt x="0" y="250367"/>
                  </a:lnTo>
                  <a:lnTo>
                    <a:pt x="231101" y="141224"/>
                  </a:lnTo>
                  <a:lnTo>
                    <a:pt x="51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5849708" y="2630258"/>
              <a:ext cx="322580" cy="322580"/>
            </a:xfrm>
            <a:custGeom>
              <a:avLst/>
              <a:gdLst/>
              <a:ahLst/>
              <a:cxnLst/>
              <a:rect l="l" t="t" r="r" b="b"/>
              <a:pathLst>
                <a:path w="322579" h="322580">
                  <a:moveTo>
                    <a:pt x="322491" y="322491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5715000" y="2495549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69">
                  <a:moveTo>
                    <a:pt x="0" y="0"/>
                  </a:moveTo>
                  <a:lnTo>
                    <a:pt x="80810" y="242468"/>
                  </a:lnTo>
                  <a:lnTo>
                    <a:pt x="242468" y="808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4BA33B3A-2214-4199-8A25-E6CCA1E3C78B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Consensus in a Bitcoin Network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B88CF2-BD0B-46DF-BF5C-139A09305952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4E5BDAAE-9444-47CE-97E1-F0B54FAD4A7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07078C0-B6E0-47AC-A249-BE9E03846B92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29773" y="2310032"/>
            <a:ext cx="1142153" cy="2274147"/>
            <a:chOff x="182879" y="868680"/>
            <a:chExt cx="856615" cy="1705610"/>
          </a:xfrm>
        </p:grpSpPr>
        <p:sp>
          <p:nvSpPr>
            <p:cNvPr id="4" name="object 4"/>
            <p:cNvSpPr/>
            <p:nvPr/>
          </p:nvSpPr>
          <p:spPr>
            <a:xfrm>
              <a:off x="182879" y="868680"/>
              <a:ext cx="856488" cy="1620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79614" y="911352"/>
              <a:ext cx="94221" cy="94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36219" y="2419134"/>
              <a:ext cx="737616" cy="154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28599" y="89535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2548" y="2452271"/>
            <a:ext cx="46905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x4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x5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49277" y="2310032"/>
            <a:ext cx="1148080" cy="2274147"/>
            <a:chOff x="1397508" y="868680"/>
            <a:chExt cx="861060" cy="1705610"/>
          </a:xfrm>
        </p:grpSpPr>
        <p:sp>
          <p:nvSpPr>
            <p:cNvPr id="11" name="object 11"/>
            <p:cNvSpPr/>
            <p:nvPr/>
          </p:nvSpPr>
          <p:spPr>
            <a:xfrm>
              <a:off x="1402080" y="868680"/>
              <a:ext cx="856488" cy="1620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7508" y="911352"/>
              <a:ext cx="853440" cy="16626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7800" y="89535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7800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71070" y="2452271"/>
            <a:ext cx="62399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77045" algn="just">
              <a:spcBef>
                <a:spcPts val="133"/>
              </a:spcBef>
            </a:pPr>
            <a:r>
              <a:rPr sz="2400" b="1" spc="-33" dirty="0">
                <a:latin typeface="Carlito"/>
                <a:cs typeface="Carlito"/>
              </a:rPr>
              <a:t>Tx6  Tx7  Tx8  Tx9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60652" y="2316129"/>
            <a:ext cx="1148080" cy="2158153"/>
            <a:chOff x="2606039" y="873252"/>
            <a:chExt cx="861060" cy="1618615"/>
          </a:xfrm>
        </p:grpSpPr>
        <p:sp>
          <p:nvSpPr>
            <p:cNvPr id="17" name="object 17"/>
            <p:cNvSpPr/>
            <p:nvPr/>
          </p:nvSpPr>
          <p:spPr>
            <a:xfrm>
              <a:off x="2609087" y="873252"/>
              <a:ext cx="857999" cy="16184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606039" y="1053084"/>
              <a:ext cx="853439" cy="13883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655569" y="89916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655569" y="89916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81329" y="2640231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4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96573" y="3044108"/>
            <a:ext cx="2217419" cy="558800"/>
            <a:chOff x="982980" y="1419237"/>
            <a:chExt cx="1663064" cy="419100"/>
          </a:xfrm>
        </p:grpSpPr>
        <p:sp>
          <p:nvSpPr>
            <p:cNvPr id="23" name="object 23"/>
            <p:cNvSpPr/>
            <p:nvPr/>
          </p:nvSpPr>
          <p:spPr>
            <a:xfrm>
              <a:off x="1011555" y="1504949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29729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4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2188844" y="1504949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47458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895058" y="1984912"/>
            <a:ext cx="5857240" cy="2160693"/>
            <a:chOff x="3681844" y="624840"/>
            <a:chExt cx="4392930" cy="1620520"/>
          </a:xfrm>
        </p:grpSpPr>
        <p:sp>
          <p:nvSpPr>
            <p:cNvPr id="28" name="object 28"/>
            <p:cNvSpPr/>
            <p:nvPr/>
          </p:nvSpPr>
          <p:spPr>
            <a:xfrm>
              <a:off x="3681844" y="759574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036819" y="624840"/>
              <a:ext cx="856488" cy="1620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5032247" y="804672"/>
              <a:ext cx="853439" cy="13883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5082539" y="65151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5082539" y="65151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657454" y="713854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877778" y="4675281"/>
            <a:ext cx="2975187" cy="2158153"/>
            <a:chOff x="6668884" y="2642616"/>
            <a:chExt cx="2231390" cy="1618615"/>
          </a:xfrm>
        </p:grpSpPr>
        <p:sp>
          <p:nvSpPr>
            <p:cNvPr id="35" name="object 35"/>
            <p:cNvSpPr/>
            <p:nvPr/>
          </p:nvSpPr>
          <p:spPr>
            <a:xfrm>
              <a:off x="6668884" y="2669186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8042148" y="2642616"/>
              <a:ext cx="857999" cy="16184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8039100" y="2820924"/>
              <a:ext cx="853440" cy="13883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8088630" y="266780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8088630" y="266780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917289" y="2310031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9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698637" y="1995071"/>
            <a:ext cx="1148080" cy="2160693"/>
            <a:chOff x="8034528" y="632459"/>
            <a:chExt cx="861060" cy="1620520"/>
          </a:xfrm>
        </p:grpSpPr>
        <p:sp>
          <p:nvSpPr>
            <p:cNvPr id="42" name="object 42"/>
            <p:cNvSpPr/>
            <p:nvPr/>
          </p:nvSpPr>
          <p:spPr>
            <a:xfrm>
              <a:off x="8034528" y="632459"/>
              <a:ext cx="861060" cy="16200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0920329" y="2503072"/>
            <a:ext cx="623993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925409" y="4998419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8878" y="4871132"/>
            <a:ext cx="7990840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u="heavy" spc="-20" dirty="0">
                <a:uFill>
                  <a:solidFill>
                    <a:srgbClr val="000000"/>
                  </a:solidFill>
                </a:uFill>
                <a:cs typeface="Carlito"/>
              </a:rPr>
              <a:t>May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cs typeface="Carlito"/>
              </a:rPr>
              <a:t>not </a:t>
            </a:r>
            <a:r>
              <a:rPr sz="2400" b="1" u="heavy" spc="-7" dirty="0">
                <a:uFill>
                  <a:solidFill>
                    <a:srgbClr val="000000"/>
                  </a:solidFill>
                </a:uFill>
                <a:cs typeface="Carlito"/>
              </a:rPr>
              <a:t>be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cs typeface="Carlito"/>
              </a:rPr>
              <a:t> </a:t>
            </a:r>
            <a:r>
              <a:rPr sz="2400" b="1" u="heavy" spc="-13" dirty="0">
                <a:uFill>
                  <a:solidFill>
                    <a:srgbClr val="000000"/>
                  </a:solidFill>
                </a:uFill>
                <a:cs typeface="Carlito"/>
              </a:rPr>
              <a:t>Feasible:</a:t>
            </a:r>
            <a:endParaRPr sz="2400" dirty="0">
              <a:cs typeface="Carlito"/>
            </a:endParaRPr>
          </a:p>
          <a:p>
            <a:pPr marL="16933" marR="6773"/>
            <a:r>
              <a:rPr sz="2400" b="1" spc="-87" dirty="0">
                <a:solidFill>
                  <a:srgbClr val="00B050"/>
                </a:solidFill>
                <a:cs typeface="Carlito"/>
              </a:rPr>
              <a:t>You </a:t>
            </a:r>
            <a:r>
              <a:rPr sz="2400" b="1" spc="-7" dirty="0">
                <a:solidFill>
                  <a:srgbClr val="00B050"/>
                </a:solidFill>
                <a:cs typeface="Carlito"/>
              </a:rPr>
              <a:t>do </a:t>
            </a:r>
            <a:r>
              <a:rPr sz="2400" b="1" dirty="0">
                <a:solidFill>
                  <a:srgbClr val="00B050"/>
                </a:solidFill>
                <a:cs typeface="Carlito"/>
              </a:rPr>
              <a:t>not </a:t>
            </a:r>
            <a:r>
              <a:rPr sz="2400" b="1" spc="-20" dirty="0">
                <a:solidFill>
                  <a:srgbClr val="00B050"/>
                </a:solidFill>
                <a:cs typeface="Carlito"/>
              </a:rPr>
              <a:t>have </a:t>
            </a:r>
            <a:r>
              <a:rPr sz="2400" b="1" dirty="0">
                <a:solidFill>
                  <a:srgbClr val="00B050"/>
                </a:solidFill>
                <a:cs typeface="Carlito"/>
              </a:rPr>
              <a:t>a </a:t>
            </a:r>
            <a:r>
              <a:rPr sz="2400" b="1" spc="-7" dirty="0">
                <a:solidFill>
                  <a:srgbClr val="00B050"/>
                </a:solidFill>
                <a:cs typeface="Carlito"/>
              </a:rPr>
              <a:t>global </a:t>
            </a:r>
            <a:r>
              <a:rPr sz="2400" b="1" dirty="0">
                <a:solidFill>
                  <a:srgbClr val="00B050"/>
                </a:solidFill>
                <a:cs typeface="Carlito"/>
              </a:rPr>
              <a:t>clock! How </a:t>
            </a:r>
            <a:r>
              <a:rPr sz="2400" b="1" spc="-7" dirty="0">
                <a:solidFill>
                  <a:srgbClr val="00B050"/>
                </a:solidFill>
                <a:cs typeface="Carlito"/>
              </a:rPr>
              <a:t>much time  will </a:t>
            </a:r>
            <a:r>
              <a:rPr sz="2400" b="1" spc="-13" dirty="0">
                <a:solidFill>
                  <a:srgbClr val="00B050"/>
                </a:solidFill>
                <a:cs typeface="Carlito"/>
              </a:rPr>
              <a:t>you wait </a:t>
            </a:r>
            <a:r>
              <a:rPr sz="2400" b="1" spc="-20" dirty="0">
                <a:solidFill>
                  <a:srgbClr val="00B050"/>
                </a:solidFill>
                <a:cs typeface="Carlito"/>
              </a:rPr>
              <a:t>to </a:t>
            </a:r>
            <a:r>
              <a:rPr sz="2400" b="1" dirty="0">
                <a:solidFill>
                  <a:srgbClr val="00B050"/>
                </a:solidFill>
                <a:cs typeface="Carlito"/>
              </a:rPr>
              <a:t>hear </a:t>
            </a:r>
            <a:r>
              <a:rPr sz="2400" b="1" spc="-7" dirty="0">
                <a:solidFill>
                  <a:srgbClr val="00B050"/>
                </a:solidFill>
                <a:cs typeface="Carlito"/>
              </a:rPr>
              <a:t>the </a:t>
            </a:r>
            <a:r>
              <a:rPr sz="2400" b="1" spc="-13" dirty="0">
                <a:solidFill>
                  <a:srgbClr val="00B050"/>
                </a:solidFill>
                <a:cs typeface="Carlito"/>
              </a:rPr>
              <a:t>transactions  </a:t>
            </a:r>
            <a:r>
              <a:rPr sz="2400" b="1" spc="-13" dirty="0">
                <a:solidFill>
                  <a:srgbClr val="002060"/>
                </a:solidFill>
                <a:cs typeface="Carlito"/>
              </a:rPr>
              <a:t>Remember </a:t>
            </a:r>
            <a:r>
              <a:rPr sz="2400" b="1" spc="-7" dirty="0">
                <a:solidFill>
                  <a:srgbClr val="002060"/>
                </a:solidFill>
                <a:cs typeface="Carlito"/>
              </a:rPr>
              <a:t>the impossibility</a:t>
            </a:r>
            <a:r>
              <a:rPr sz="2400" b="1" dirty="0">
                <a:solidFill>
                  <a:srgbClr val="002060"/>
                </a:solidFill>
                <a:cs typeface="Carlito"/>
              </a:rPr>
              <a:t> </a:t>
            </a:r>
            <a:r>
              <a:rPr sz="2400" b="1" spc="-13" dirty="0">
                <a:solidFill>
                  <a:srgbClr val="002060"/>
                </a:solidFill>
                <a:cs typeface="Carlito"/>
              </a:rPr>
              <a:t>result</a:t>
            </a:r>
            <a:endParaRPr sz="2400" dirty="0">
              <a:cs typeface="Carlito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9647BB-49EE-493F-A22D-EAB87884FD29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Consensus in a Bitcoin Network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A91508-3083-4EB0-8AAA-371827A8AD2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B959B13D-69AC-43C3-9828-B054B73A541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C404036-D984-40B2-8200-E274462E5FA4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12652" y="2285502"/>
            <a:ext cx="1142153" cy="2274147"/>
            <a:chOff x="182879" y="868680"/>
            <a:chExt cx="856615" cy="1705610"/>
          </a:xfrm>
        </p:grpSpPr>
        <p:sp>
          <p:nvSpPr>
            <p:cNvPr id="4" name="object 4"/>
            <p:cNvSpPr/>
            <p:nvPr/>
          </p:nvSpPr>
          <p:spPr>
            <a:xfrm>
              <a:off x="182879" y="868680"/>
              <a:ext cx="856488" cy="1620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79614" y="911352"/>
              <a:ext cx="94221" cy="94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36219" y="2419134"/>
              <a:ext cx="737616" cy="154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28599" y="89535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5427" y="2427741"/>
            <a:ext cx="46905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x4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x5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32156" y="2285502"/>
            <a:ext cx="1148080" cy="2274147"/>
            <a:chOff x="1397508" y="868680"/>
            <a:chExt cx="861060" cy="1705610"/>
          </a:xfrm>
        </p:grpSpPr>
        <p:sp>
          <p:nvSpPr>
            <p:cNvPr id="11" name="object 11"/>
            <p:cNvSpPr/>
            <p:nvPr/>
          </p:nvSpPr>
          <p:spPr>
            <a:xfrm>
              <a:off x="1402080" y="868680"/>
              <a:ext cx="856488" cy="1620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7508" y="911352"/>
              <a:ext cx="853440" cy="16626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7800" y="89535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7800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53949" y="2427741"/>
            <a:ext cx="62399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77045" algn="just">
              <a:spcBef>
                <a:spcPts val="133"/>
              </a:spcBef>
            </a:pPr>
            <a:r>
              <a:rPr sz="2400" b="1" spc="-33" dirty="0">
                <a:latin typeface="Carlito"/>
                <a:cs typeface="Carlito"/>
              </a:rPr>
              <a:t>Tx6  Tx7  Tx8  Tx9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43531" y="2291599"/>
            <a:ext cx="1148080" cy="2158153"/>
            <a:chOff x="2606039" y="873252"/>
            <a:chExt cx="861060" cy="1618615"/>
          </a:xfrm>
        </p:grpSpPr>
        <p:sp>
          <p:nvSpPr>
            <p:cNvPr id="17" name="object 17"/>
            <p:cNvSpPr/>
            <p:nvPr/>
          </p:nvSpPr>
          <p:spPr>
            <a:xfrm>
              <a:off x="2609087" y="873252"/>
              <a:ext cx="857999" cy="16184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606039" y="1053084"/>
              <a:ext cx="853439" cy="13883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655569" y="89916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655569" y="89916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864208" y="2615701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4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79452" y="3019578"/>
            <a:ext cx="2217419" cy="558800"/>
            <a:chOff x="982980" y="1419237"/>
            <a:chExt cx="1663064" cy="419100"/>
          </a:xfrm>
        </p:grpSpPr>
        <p:sp>
          <p:nvSpPr>
            <p:cNvPr id="23" name="object 23"/>
            <p:cNvSpPr/>
            <p:nvPr/>
          </p:nvSpPr>
          <p:spPr>
            <a:xfrm>
              <a:off x="1011555" y="1504949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29729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4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2188844" y="1504949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47458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077937" y="1960382"/>
            <a:ext cx="5857240" cy="2160693"/>
            <a:chOff x="3681844" y="624840"/>
            <a:chExt cx="4392930" cy="1620520"/>
          </a:xfrm>
        </p:grpSpPr>
        <p:sp>
          <p:nvSpPr>
            <p:cNvPr id="28" name="object 28"/>
            <p:cNvSpPr/>
            <p:nvPr/>
          </p:nvSpPr>
          <p:spPr>
            <a:xfrm>
              <a:off x="3681844" y="759574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036819" y="624840"/>
              <a:ext cx="856488" cy="1620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5032247" y="804672"/>
              <a:ext cx="853439" cy="13883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5082539" y="65151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5082539" y="65151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657454" y="713854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9020017" y="4671070"/>
            <a:ext cx="3046307" cy="2158153"/>
            <a:chOff x="6638404" y="2657855"/>
            <a:chExt cx="2284730" cy="1618615"/>
          </a:xfrm>
        </p:grpSpPr>
        <p:sp>
          <p:nvSpPr>
            <p:cNvPr id="35" name="object 35"/>
            <p:cNvSpPr/>
            <p:nvPr/>
          </p:nvSpPr>
          <p:spPr>
            <a:xfrm>
              <a:off x="6638404" y="2738257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8065007" y="2657855"/>
              <a:ext cx="857999" cy="16184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8061959" y="2837687"/>
              <a:ext cx="853440" cy="138836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8111489" y="2683535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8111489" y="2683535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100168" y="2285501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9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881516" y="1970541"/>
            <a:ext cx="1148080" cy="2160693"/>
            <a:chOff x="8034528" y="632459"/>
            <a:chExt cx="861060" cy="1620520"/>
          </a:xfrm>
        </p:grpSpPr>
        <p:sp>
          <p:nvSpPr>
            <p:cNvPr id="42" name="object 42"/>
            <p:cNvSpPr/>
            <p:nvPr/>
          </p:nvSpPr>
          <p:spPr>
            <a:xfrm>
              <a:off x="8034528" y="632459"/>
              <a:ext cx="861060" cy="16200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1103208" y="2478542"/>
            <a:ext cx="623993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138768" y="4994869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5258" y="4789976"/>
            <a:ext cx="7663180" cy="112424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400" b="1" u="heavy" spc="-13" dirty="0">
                <a:uFill>
                  <a:solidFill>
                    <a:srgbClr val="000000"/>
                  </a:solidFill>
                </a:uFill>
                <a:cs typeface="Carlito"/>
              </a:rPr>
              <a:t>Observation </a:t>
            </a:r>
            <a:r>
              <a:rPr sz="2400" b="1" u="heavy" spc="-7" dirty="0">
                <a:uFill>
                  <a:solidFill>
                    <a:srgbClr val="000000"/>
                  </a:solidFill>
                </a:uFill>
                <a:cs typeface="Carlito"/>
              </a:rPr>
              <a:t>-</a:t>
            </a:r>
            <a:r>
              <a:rPr sz="2400" b="1" u="heavy" spc="33" dirty="0">
                <a:uFill>
                  <a:solidFill>
                    <a:srgbClr val="000000"/>
                  </a:solidFill>
                </a:uFill>
                <a:cs typeface="Carlito"/>
              </a:rPr>
              <a:t> </a:t>
            </a:r>
            <a:r>
              <a:rPr sz="2400" b="1" u="heavy" spc="-7" dirty="0">
                <a:uFill>
                  <a:solidFill>
                    <a:srgbClr val="000000"/>
                  </a:solidFill>
                </a:uFill>
                <a:cs typeface="Carlito"/>
              </a:rPr>
              <a:t>1:</a:t>
            </a:r>
            <a:endParaRPr sz="2400" dirty="0">
              <a:cs typeface="Carlito"/>
            </a:endParaRPr>
          </a:p>
          <a:p>
            <a:pPr marL="626518" marR="6773" indent="-609585">
              <a:spcBef>
                <a:spcPts val="40"/>
              </a:spcBef>
              <a:buFont typeface="Arial"/>
              <a:buChar char="•"/>
              <a:tabLst>
                <a:tab pos="625671" algn="l"/>
                <a:tab pos="626518" algn="l"/>
              </a:tabLst>
            </a:pPr>
            <a:r>
              <a:rPr sz="2400" b="1" spc="-27" dirty="0">
                <a:solidFill>
                  <a:srgbClr val="00B050"/>
                </a:solidFill>
                <a:cs typeface="Carlito"/>
              </a:rPr>
              <a:t>Any </a:t>
            </a:r>
            <a:r>
              <a:rPr sz="2400" b="1" spc="-13" dirty="0">
                <a:solidFill>
                  <a:srgbClr val="00B050"/>
                </a:solidFill>
                <a:cs typeface="Carlito"/>
              </a:rPr>
              <a:t>valid </a:t>
            </a:r>
            <a:r>
              <a:rPr sz="2400" b="1" spc="-7" dirty="0">
                <a:solidFill>
                  <a:srgbClr val="00B050"/>
                </a:solidFill>
                <a:cs typeface="Carlito"/>
              </a:rPr>
              <a:t>block (a block with all </a:t>
            </a:r>
            <a:r>
              <a:rPr sz="2400" b="1" spc="-13" dirty="0">
                <a:solidFill>
                  <a:srgbClr val="00B050"/>
                </a:solidFill>
                <a:cs typeface="Carlito"/>
              </a:rPr>
              <a:t>valid  transactions) </a:t>
            </a:r>
            <a:r>
              <a:rPr sz="2400" b="1" spc="-7" dirty="0">
                <a:solidFill>
                  <a:srgbClr val="00B050"/>
                </a:solidFill>
                <a:cs typeface="Carlito"/>
              </a:rPr>
              <a:t>can be </a:t>
            </a:r>
            <a:r>
              <a:rPr sz="2400" b="1" spc="-13" dirty="0">
                <a:solidFill>
                  <a:srgbClr val="00B050"/>
                </a:solidFill>
                <a:cs typeface="Carlito"/>
              </a:rPr>
              <a:t>accepted, even </a:t>
            </a:r>
            <a:r>
              <a:rPr sz="2400" b="1" spc="-7" dirty="0">
                <a:solidFill>
                  <a:srgbClr val="00B050"/>
                </a:solidFill>
                <a:cs typeface="Carlito"/>
              </a:rPr>
              <a:t>if it is  proposed </a:t>
            </a:r>
            <a:r>
              <a:rPr sz="2400" b="1" spc="-13" dirty="0">
                <a:solidFill>
                  <a:srgbClr val="00B050"/>
                </a:solidFill>
                <a:cs typeface="Carlito"/>
              </a:rPr>
              <a:t>by </a:t>
            </a:r>
            <a:r>
              <a:rPr sz="2400" b="1" spc="-7" dirty="0">
                <a:solidFill>
                  <a:srgbClr val="00B050"/>
                </a:solidFill>
                <a:cs typeface="Carlito"/>
              </a:rPr>
              <a:t>only </a:t>
            </a:r>
            <a:r>
              <a:rPr sz="2400" b="1" dirty="0">
                <a:solidFill>
                  <a:srgbClr val="00B050"/>
                </a:solidFill>
                <a:cs typeface="Carlito"/>
              </a:rPr>
              <a:t>one</a:t>
            </a:r>
            <a:r>
              <a:rPr sz="2400" b="1" spc="-60" dirty="0">
                <a:solidFill>
                  <a:srgbClr val="00B050"/>
                </a:solidFill>
                <a:cs typeface="Carlito"/>
              </a:rPr>
              <a:t> </a:t>
            </a:r>
            <a:r>
              <a:rPr sz="2400" b="1" spc="-7" dirty="0">
                <a:solidFill>
                  <a:srgbClr val="00B050"/>
                </a:solidFill>
                <a:cs typeface="Carlito"/>
              </a:rPr>
              <a:t>miner</a:t>
            </a:r>
            <a:endParaRPr sz="2400" dirty="0">
              <a:cs typeface="Carlito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C344DF-F555-4B0A-BEB2-D334FE330DEB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Consensus in a Bitcoin Network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7B657AB-1E3F-4FC4-AF07-225110B56DC6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8D706FAA-CCDA-488B-A4CF-036834A410D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6550299-A4B9-4799-B4B8-0F0625FF2EA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00110" y="2290840"/>
            <a:ext cx="1142153" cy="2274147"/>
            <a:chOff x="182879" y="868680"/>
            <a:chExt cx="856615" cy="1705610"/>
          </a:xfrm>
        </p:grpSpPr>
        <p:sp>
          <p:nvSpPr>
            <p:cNvPr id="4" name="object 4"/>
            <p:cNvSpPr/>
            <p:nvPr/>
          </p:nvSpPr>
          <p:spPr>
            <a:xfrm>
              <a:off x="182879" y="868680"/>
              <a:ext cx="856488" cy="1620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79614" y="911352"/>
              <a:ext cx="94221" cy="94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36219" y="2419134"/>
              <a:ext cx="737616" cy="154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28599" y="89535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2885" y="2433079"/>
            <a:ext cx="46905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x4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x5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19614" y="2290840"/>
            <a:ext cx="1148080" cy="2274147"/>
            <a:chOff x="1397508" y="868680"/>
            <a:chExt cx="861060" cy="1705610"/>
          </a:xfrm>
        </p:grpSpPr>
        <p:sp>
          <p:nvSpPr>
            <p:cNvPr id="11" name="object 11"/>
            <p:cNvSpPr/>
            <p:nvPr/>
          </p:nvSpPr>
          <p:spPr>
            <a:xfrm>
              <a:off x="1402080" y="868680"/>
              <a:ext cx="856488" cy="1620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7508" y="911352"/>
              <a:ext cx="853440" cy="16626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7800" y="89535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7800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41407" y="2433079"/>
            <a:ext cx="62399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77045" algn="just">
              <a:spcBef>
                <a:spcPts val="133"/>
              </a:spcBef>
            </a:pPr>
            <a:r>
              <a:rPr sz="2400" b="1" spc="-33" dirty="0">
                <a:latin typeface="Carlito"/>
                <a:cs typeface="Carlito"/>
              </a:rPr>
              <a:t>Tx6  Tx7  Tx8  Tx9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30989" y="2296937"/>
            <a:ext cx="1148080" cy="2158153"/>
            <a:chOff x="2606039" y="873252"/>
            <a:chExt cx="861060" cy="1618615"/>
          </a:xfrm>
        </p:grpSpPr>
        <p:sp>
          <p:nvSpPr>
            <p:cNvPr id="17" name="object 17"/>
            <p:cNvSpPr/>
            <p:nvPr/>
          </p:nvSpPr>
          <p:spPr>
            <a:xfrm>
              <a:off x="2609087" y="873252"/>
              <a:ext cx="857999" cy="16184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606039" y="1053084"/>
              <a:ext cx="853439" cy="13883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655569" y="89916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655569" y="89916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751666" y="2621039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4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66910" y="3024916"/>
            <a:ext cx="2217419" cy="558800"/>
            <a:chOff x="982980" y="1419237"/>
            <a:chExt cx="1663064" cy="419100"/>
          </a:xfrm>
        </p:grpSpPr>
        <p:sp>
          <p:nvSpPr>
            <p:cNvPr id="23" name="object 23"/>
            <p:cNvSpPr/>
            <p:nvPr/>
          </p:nvSpPr>
          <p:spPr>
            <a:xfrm>
              <a:off x="1011555" y="1504949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29729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4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2188844" y="1504949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47458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965395" y="1965720"/>
            <a:ext cx="5857240" cy="2160693"/>
            <a:chOff x="3681844" y="624840"/>
            <a:chExt cx="4392930" cy="1620520"/>
          </a:xfrm>
        </p:grpSpPr>
        <p:sp>
          <p:nvSpPr>
            <p:cNvPr id="28" name="object 28"/>
            <p:cNvSpPr/>
            <p:nvPr/>
          </p:nvSpPr>
          <p:spPr>
            <a:xfrm>
              <a:off x="3681844" y="759574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036819" y="624840"/>
              <a:ext cx="856488" cy="1620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5032247" y="804672"/>
              <a:ext cx="853439" cy="13883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5082539" y="65151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5082539" y="65151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657454" y="713854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907475" y="4676408"/>
            <a:ext cx="3046307" cy="2158153"/>
            <a:chOff x="6638404" y="2657855"/>
            <a:chExt cx="2284730" cy="1618615"/>
          </a:xfrm>
        </p:grpSpPr>
        <p:sp>
          <p:nvSpPr>
            <p:cNvPr id="35" name="object 35"/>
            <p:cNvSpPr/>
            <p:nvPr/>
          </p:nvSpPr>
          <p:spPr>
            <a:xfrm>
              <a:off x="6638404" y="2738257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8065007" y="2657855"/>
              <a:ext cx="857999" cy="16184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8061959" y="2837687"/>
              <a:ext cx="853440" cy="138836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8111489" y="2683535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8111489" y="2683535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987626" y="2290839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9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768974" y="1975879"/>
            <a:ext cx="1148080" cy="2160693"/>
            <a:chOff x="8034528" y="632459"/>
            <a:chExt cx="861060" cy="1620520"/>
          </a:xfrm>
        </p:grpSpPr>
        <p:sp>
          <p:nvSpPr>
            <p:cNvPr id="42" name="object 42"/>
            <p:cNvSpPr/>
            <p:nvPr/>
          </p:nvSpPr>
          <p:spPr>
            <a:xfrm>
              <a:off x="8034528" y="632459"/>
              <a:ext cx="861060" cy="16200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0990666" y="2483880"/>
            <a:ext cx="623993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026226" y="5000207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2716" y="4621544"/>
            <a:ext cx="6073140" cy="150639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400" b="1" u="heavy" spc="-13" dirty="0">
                <a:uFill>
                  <a:solidFill>
                    <a:srgbClr val="000000"/>
                  </a:solidFill>
                </a:uFill>
                <a:cs typeface="Carlito"/>
              </a:rPr>
              <a:t>Observation </a:t>
            </a:r>
            <a:r>
              <a:rPr sz="2400" b="1" u="heavy" spc="-7" dirty="0">
                <a:uFill>
                  <a:solidFill>
                    <a:srgbClr val="000000"/>
                  </a:solidFill>
                </a:uFill>
                <a:cs typeface="Carlito"/>
              </a:rPr>
              <a:t>-</a:t>
            </a:r>
            <a:r>
              <a:rPr sz="2400" b="1" u="heavy" spc="33" dirty="0">
                <a:uFill>
                  <a:solidFill>
                    <a:srgbClr val="000000"/>
                  </a:solidFill>
                </a:uFill>
                <a:cs typeface="Carlito"/>
              </a:rPr>
              <a:t> </a:t>
            </a:r>
            <a:r>
              <a:rPr sz="2400" b="1" u="heavy" spc="-7" dirty="0">
                <a:uFill>
                  <a:solidFill>
                    <a:srgbClr val="000000"/>
                  </a:solidFill>
                </a:uFill>
                <a:cs typeface="Carlito"/>
              </a:rPr>
              <a:t>2:</a:t>
            </a:r>
            <a:endParaRPr sz="2400" dirty="0">
              <a:cs typeface="Carlito"/>
            </a:endParaRPr>
          </a:p>
          <a:p>
            <a:pPr marL="626518" indent="-609585">
              <a:spcBef>
                <a:spcPts val="40"/>
              </a:spcBef>
              <a:buFont typeface="Arial"/>
              <a:buChar char="•"/>
              <a:tabLst>
                <a:tab pos="625671" algn="l"/>
                <a:tab pos="626518" algn="l"/>
              </a:tabLst>
            </a:pPr>
            <a:r>
              <a:rPr sz="2400" b="1" spc="-7" dirty="0">
                <a:solidFill>
                  <a:srgbClr val="00B050"/>
                </a:solidFill>
                <a:cs typeface="Carlito"/>
              </a:rPr>
              <a:t>The </a:t>
            </a:r>
            <a:r>
              <a:rPr sz="2400" b="1" spc="-13" dirty="0">
                <a:solidFill>
                  <a:srgbClr val="00B050"/>
                </a:solidFill>
                <a:cs typeface="Carlito"/>
              </a:rPr>
              <a:t>protocol </a:t>
            </a:r>
            <a:r>
              <a:rPr sz="2400" b="1" spc="-7" dirty="0">
                <a:solidFill>
                  <a:srgbClr val="00B050"/>
                </a:solidFill>
                <a:cs typeface="Carlito"/>
              </a:rPr>
              <a:t>can </a:t>
            </a:r>
            <a:r>
              <a:rPr sz="2400" b="1" spc="-13" dirty="0">
                <a:solidFill>
                  <a:srgbClr val="00B050"/>
                </a:solidFill>
                <a:cs typeface="Carlito"/>
              </a:rPr>
              <a:t>work </a:t>
            </a:r>
            <a:r>
              <a:rPr sz="2400" b="1" spc="-7" dirty="0">
                <a:solidFill>
                  <a:srgbClr val="00B050"/>
                </a:solidFill>
                <a:cs typeface="Carlito"/>
              </a:rPr>
              <a:t>in</a:t>
            </a:r>
            <a:r>
              <a:rPr sz="2400" b="1" spc="-100" dirty="0">
                <a:solidFill>
                  <a:srgbClr val="00B050"/>
                </a:solidFill>
                <a:cs typeface="Carlito"/>
              </a:rPr>
              <a:t> </a:t>
            </a:r>
            <a:r>
              <a:rPr sz="2400" b="1" spc="-13" dirty="0">
                <a:solidFill>
                  <a:srgbClr val="00B050"/>
                </a:solidFill>
                <a:cs typeface="Carlito"/>
              </a:rPr>
              <a:t>rounds</a:t>
            </a:r>
            <a:endParaRPr lang="en-US" sz="2400" b="1" spc="-13" dirty="0">
              <a:solidFill>
                <a:srgbClr val="00B050"/>
              </a:solidFill>
              <a:cs typeface="Carlito"/>
            </a:endParaRPr>
          </a:p>
          <a:p>
            <a:pPr marL="626518" indent="-609585">
              <a:spcBef>
                <a:spcPts val="133"/>
              </a:spcBef>
              <a:buFont typeface="Arial"/>
              <a:buChar char="•"/>
              <a:tabLst>
                <a:tab pos="625671" algn="l"/>
                <a:tab pos="626518" algn="l"/>
              </a:tabLst>
            </a:pPr>
            <a:r>
              <a:rPr lang="en-US" sz="2400" b="1" spc="-13" dirty="0">
                <a:solidFill>
                  <a:srgbClr val="00B050"/>
                </a:solidFill>
                <a:cs typeface="Carlito"/>
              </a:rPr>
              <a:t>Broadcast </a:t>
            </a:r>
            <a:r>
              <a:rPr lang="en-US" sz="2400" b="1" spc="-7" dirty="0">
                <a:solidFill>
                  <a:srgbClr val="00B050"/>
                </a:solidFill>
                <a:cs typeface="Carlito"/>
              </a:rPr>
              <a:t>the </a:t>
            </a:r>
            <a:r>
              <a:rPr lang="en-US" sz="2400" b="1" spc="-13" dirty="0">
                <a:solidFill>
                  <a:srgbClr val="00B050"/>
                </a:solidFill>
                <a:cs typeface="Carlito"/>
              </a:rPr>
              <a:t>accepted </a:t>
            </a:r>
            <a:r>
              <a:rPr lang="en-US" sz="2400" b="1" dirty="0">
                <a:solidFill>
                  <a:srgbClr val="00B050"/>
                </a:solidFill>
                <a:cs typeface="Carlito"/>
              </a:rPr>
              <a:t>block </a:t>
            </a:r>
            <a:r>
              <a:rPr lang="en-US" sz="2400" b="1" spc="-20" dirty="0">
                <a:solidFill>
                  <a:srgbClr val="00B050"/>
                </a:solidFill>
                <a:cs typeface="Carlito"/>
              </a:rPr>
              <a:t>to </a:t>
            </a:r>
            <a:r>
              <a:rPr lang="en-US" sz="2400" b="1" spc="-7" dirty="0">
                <a:solidFill>
                  <a:srgbClr val="00B050"/>
                </a:solidFill>
                <a:cs typeface="Carlito"/>
              </a:rPr>
              <a:t>the</a:t>
            </a:r>
            <a:r>
              <a:rPr lang="en-US" sz="2400" b="1" spc="-27" dirty="0">
                <a:solidFill>
                  <a:srgbClr val="00B050"/>
                </a:solidFill>
                <a:cs typeface="Carlito"/>
              </a:rPr>
              <a:t> </a:t>
            </a:r>
            <a:r>
              <a:rPr lang="en-US" sz="2400" b="1" spc="-13" dirty="0">
                <a:solidFill>
                  <a:srgbClr val="00B050"/>
                </a:solidFill>
                <a:cs typeface="Carlito"/>
              </a:rPr>
              <a:t>peers</a:t>
            </a:r>
            <a:endParaRPr lang="en-US" sz="2400" dirty="0">
              <a:cs typeface="Carlito"/>
            </a:endParaRPr>
          </a:p>
          <a:p>
            <a:pPr marL="626518" indent="-609585">
              <a:buFont typeface="Arial"/>
              <a:buChar char="•"/>
              <a:tabLst>
                <a:tab pos="625671" algn="l"/>
                <a:tab pos="626518" algn="l"/>
              </a:tabLst>
            </a:pPr>
            <a:r>
              <a:rPr lang="en-US" sz="2400" b="1" spc="-7" dirty="0">
                <a:solidFill>
                  <a:srgbClr val="00B050"/>
                </a:solidFill>
                <a:cs typeface="Carlito"/>
              </a:rPr>
              <a:t>Collect the </a:t>
            </a:r>
            <a:r>
              <a:rPr lang="en-US" sz="2400" b="1" spc="-13" dirty="0">
                <a:solidFill>
                  <a:srgbClr val="00B050"/>
                </a:solidFill>
                <a:cs typeface="Carlito"/>
              </a:rPr>
              <a:t>next </a:t>
            </a:r>
            <a:r>
              <a:rPr lang="en-US" sz="2400" b="1" spc="-7" dirty="0">
                <a:solidFill>
                  <a:srgbClr val="00B050"/>
                </a:solidFill>
                <a:cs typeface="Carlito"/>
              </a:rPr>
              <a:t>set </a:t>
            </a:r>
            <a:r>
              <a:rPr lang="en-US" sz="2400" b="1" dirty="0">
                <a:solidFill>
                  <a:srgbClr val="00B050"/>
                </a:solidFill>
                <a:cs typeface="Carlito"/>
              </a:rPr>
              <a:t>of </a:t>
            </a:r>
            <a:r>
              <a:rPr lang="en-US" sz="2400" b="1" spc="-13" dirty="0">
                <a:solidFill>
                  <a:srgbClr val="00B050"/>
                </a:solidFill>
                <a:cs typeface="Carlito"/>
              </a:rPr>
              <a:t>transactions</a:t>
            </a:r>
            <a:endParaRPr lang="en-US" sz="2400" dirty="0">
              <a:cs typeface="Carlito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7098BF-6857-40C9-8515-FEC779ADD960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Consensus in a Bitcoin Network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098F3E-97E1-4D29-83D8-0768A2B4A7B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D9F5BC55-D658-427A-80E9-AEA383F68C5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69A9F3A-A24D-4053-A2B9-FE52CBBA427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Distributed Consensus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03331" y="1690015"/>
            <a:ext cx="1142153" cy="2274147"/>
            <a:chOff x="182879" y="868680"/>
            <a:chExt cx="856615" cy="1705610"/>
          </a:xfrm>
        </p:grpSpPr>
        <p:sp>
          <p:nvSpPr>
            <p:cNvPr id="4" name="object 4"/>
            <p:cNvSpPr/>
            <p:nvPr/>
          </p:nvSpPr>
          <p:spPr>
            <a:xfrm>
              <a:off x="182879" y="868680"/>
              <a:ext cx="856488" cy="1620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79614" y="911352"/>
              <a:ext cx="94221" cy="94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36219" y="2419134"/>
              <a:ext cx="737616" cy="154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28599" y="89535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6106" y="1832254"/>
            <a:ext cx="46905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x4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x5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22835" y="1690015"/>
            <a:ext cx="1148080" cy="2274147"/>
            <a:chOff x="1397508" y="868680"/>
            <a:chExt cx="861060" cy="1705610"/>
          </a:xfrm>
        </p:grpSpPr>
        <p:sp>
          <p:nvSpPr>
            <p:cNvPr id="11" name="object 11"/>
            <p:cNvSpPr/>
            <p:nvPr/>
          </p:nvSpPr>
          <p:spPr>
            <a:xfrm>
              <a:off x="1402080" y="868680"/>
              <a:ext cx="856488" cy="1620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7508" y="911352"/>
              <a:ext cx="853440" cy="16626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7800" y="89535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7800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44628" y="1832254"/>
            <a:ext cx="62399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77045" algn="just">
              <a:spcBef>
                <a:spcPts val="133"/>
              </a:spcBef>
            </a:pPr>
            <a:r>
              <a:rPr sz="2400" b="1" spc="-33" dirty="0">
                <a:latin typeface="Carlito"/>
                <a:cs typeface="Carlito"/>
              </a:rPr>
              <a:t>Tx6  Tx7  Tx8  Tx9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34210" y="1696112"/>
            <a:ext cx="1148080" cy="2158153"/>
            <a:chOff x="2606039" y="873252"/>
            <a:chExt cx="861060" cy="1618615"/>
          </a:xfrm>
        </p:grpSpPr>
        <p:sp>
          <p:nvSpPr>
            <p:cNvPr id="17" name="object 17"/>
            <p:cNvSpPr/>
            <p:nvPr/>
          </p:nvSpPr>
          <p:spPr>
            <a:xfrm>
              <a:off x="2609087" y="873252"/>
              <a:ext cx="857999" cy="16184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606039" y="1053084"/>
              <a:ext cx="853439" cy="13883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655569" y="89916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655569" y="89916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54887" y="2020214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4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70131" y="2424091"/>
            <a:ext cx="2217419" cy="558800"/>
            <a:chOff x="982980" y="1419237"/>
            <a:chExt cx="1663064" cy="419100"/>
          </a:xfrm>
        </p:grpSpPr>
        <p:sp>
          <p:nvSpPr>
            <p:cNvPr id="23" name="object 23"/>
            <p:cNvSpPr/>
            <p:nvPr/>
          </p:nvSpPr>
          <p:spPr>
            <a:xfrm>
              <a:off x="1011555" y="1504949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29729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4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2188844" y="1504949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47458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871866" y="1644972"/>
            <a:ext cx="5857240" cy="2160693"/>
            <a:chOff x="3681844" y="624840"/>
            <a:chExt cx="4392930" cy="1620520"/>
          </a:xfrm>
        </p:grpSpPr>
        <p:sp>
          <p:nvSpPr>
            <p:cNvPr id="28" name="object 28"/>
            <p:cNvSpPr/>
            <p:nvPr/>
          </p:nvSpPr>
          <p:spPr>
            <a:xfrm>
              <a:off x="3681844" y="759574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036819" y="624840"/>
              <a:ext cx="856488" cy="1620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5032247" y="804672"/>
              <a:ext cx="853439" cy="13883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5082539" y="65151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5082539" y="65151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657454" y="713854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810697" y="4004464"/>
            <a:ext cx="3009900" cy="2158153"/>
            <a:chOff x="6638404" y="2604516"/>
            <a:chExt cx="2257425" cy="1618615"/>
          </a:xfrm>
        </p:grpSpPr>
        <p:sp>
          <p:nvSpPr>
            <p:cNvPr id="35" name="object 35"/>
            <p:cNvSpPr/>
            <p:nvPr/>
          </p:nvSpPr>
          <p:spPr>
            <a:xfrm>
              <a:off x="6638404" y="2738257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8039099" y="2604516"/>
              <a:ext cx="856488" cy="16184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8034527" y="2784348"/>
              <a:ext cx="853440" cy="13883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8084819" y="2630195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8084819" y="2630195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890847" y="1690014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9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659519" y="1963680"/>
            <a:ext cx="1148080" cy="1362162"/>
            <a:chOff x="8034528" y="632459"/>
            <a:chExt cx="861060" cy="1620520"/>
          </a:xfrm>
        </p:grpSpPr>
        <p:sp>
          <p:nvSpPr>
            <p:cNvPr id="42" name="object 42"/>
            <p:cNvSpPr/>
            <p:nvPr/>
          </p:nvSpPr>
          <p:spPr>
            <a:xfrm>
              <a:off x="8034528" y="632459"/>
              <a:ext cx="861060" cy="16200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0881211" y="2200748"/>
            <a:ext cx="623993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893887" y="4328262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7981" y="4056104"/>
            <a:ext cx="1800013" cy="38557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400" b="1" u="heavy" spc="-13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Solution: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1491" y="4378689"/>
            <a:ext cx="7727526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26518" marR="570639" indent="-609585">
              <a:spcBef>
                <a:spcPts val="133"/>
              </a:spcBef>
              <a:buFont typeface="Arial"/>
              <a:buChar char="•"/>
              <a:tabLst>
                <a:tab pos="625671" algn="l"/>
                <a:tab pos="626518" algn="l"/>
              </a:tabLst>
            </a:pPr>
            <a:r>
              <a:rPr sz="2400" b="1" spc="-20" dirty="0">
                <a:solidFill>
                  <a:srgbClr val="00B050"/>
                </a:solidFill>
                <a:latin typeface="Carlito"/>
                <a:cs typeface="Carlito"/>
              </a:rPr>
              <a:t>Every </a:t>
            </a:r>
            <a:r>
              <a:rPr sz="2400" b="1" spc="-7" dirty="0">
                <a:solidFill>
                  <a:srgbClr val="00B050"/>
                </a:solidFill>
                <a:latin typeface="Carlito"/>
                <a:cs typeface="Carlito"/>
              </a:rPr>
              <a:t>miner </a:t>
            </a:r>
            <a:r>
              <a:rPr sz="2400" b="1" spc="-13" dirty="0">
                <a:solidFill>
                  <a:srgbClr val="00B050"/>
                </a:solidFill>
                <a:latin typeface="Carlito"/>
                <a:cs typeface="Carlito"/>
              </a:rPr>
              <a:t>independently </a:t>
            </a:r>
            <a:r>
              <a:rPr sz="2400" b="1" spc="-7" dirty="0">
                <a:solidFill>
                  <a:srgbClr val="00B050"/>
                </a:solidFill>
                <a:latin typeface="Carlito"/>
                <a:cs typeface="Carlito"/>
              </a:rPr>
              <a:t>tries </a:t>
            </a:r>
            <a:r>
              <a:rPr sz="2400" b="1" spc="-20" dirty="0">
                <a:solidFill>
                  <a:srgbClr val="00B050"/>
                </a:solidFill>
                <a:latin typeface="Carlito"/>
                <a:cs typeface="Carlito"/>
              </a:rPr>
              <a:t>to </a:t>
            </a:r>
            <a:r>
              <a:rPr sz="2400" b="1" spc="-7" dirty="0">
                <a:solidFill>
                  <a:srgbClr val="00B050"/>
                </a:solidFill>
                <a:latin typeface="Carlito"/>
                <a:cs typeface="Carlito"/>
              </a:rPr>
              <a:t>solve </a:t>
            </a:r>
            <a:r>
              <a:rPr sz="2400" b="1" dirty="0">
                <a:solidFill>
                  <a:srgbClr val="00B050"/>
                </a:solidFill>
                <a:latin typeface="Carlito"/>
                <a:cs typeface="Carlito"/>
              </a:rPr>
              <a:t>a  </a:t>
            </a:r>
            <a:r>
              <a:rPr sz="2400" b="1" spc="-7" dirty="0">
                <a:solidFill>
                  <a:srgbClr val="00B050"/>
                </a:solidFill>
                <a:latin typeface="Carlito"/>
                <a:cs typeface="Carlito"/>
              </a:rPr>
              <a:t>challenge</a:t>
            </a:r>
            <a:endParaRPr sz="2400" dirty="0">
              <a:latin typeface="Carlito"/>
              <a:cs typeface="Carlito"/>
            </a:endParaRPr>
          </a:p>
          <a:p>
            <a:pPr marL="626518" marR="6773" indent="-609585">
              <a:buFont typeface="Arial"/>
              <a:buChar char="•"/>
              <a:tabLst>
                <a:tab pos="625671" algn="l"/>
                <a:tab pos="626518" algn="l"/>
              </a:tabLst>
            </a:pPr>
            <a:r>
              <a:rPr sz="2400" b="1" spc="-7" dirty="0">
                <a:solidFill>
                  <a:srgbClr val="00B050"/>
                </a:solidFill>
                <a:latin typeface="Carlito"/>
                <a:cs typeface="Carlito"/>
              </a:rPr>
              <a:t>The </a:t>
            </a:r>
            <a:r>
              <a:rPr sz="2400" b="1" dirty="0">
                <a:solidFill>
                  <a:srgbClr val="00B050"/>
                </a:solidFill>
                <a:latin typeface="Carlito"/>
                <a:cs typeface="Carlito"/>
              </a:rPr>
              <a:t>block </a:t>
            </a:r>
            <a:r>
              <a:rPr sz="2400" b="1" spc="-7" dirty="0">
                <a:solidFill>
                  <a:srgbClr val="00B050"/>
                </a:solidFill>
                <a:latin typeface="Carlito"/>
                <a:cs typeface="Carlito"/>
              </a:rPr>
              <a:t>is </a:t>
            </a:r>
            <a:r>
              <a:rPr sz="2400" b="1" spc="-13" dirty="0">
                <a:solidFill>
                  <a:srgbClr val="00B050"/>
                </a:solidFill>
                <a:latin typeface="Carlito"/>
                <a:cs typeface="Carlito"/>
              </a:rPr>
              <a:t>accepted </a:t>
            </a:r>
            <a:r>
              <a:rPr sz="2400" b="1" spc="-20" dirty="0">
                <a:solidFill>
                  <a:srgbClr val="00B050"/>
                </a:solidFill>
                <a:latin typeface="Carlito"/>
                <a:cs typeface="Carlito"/>
              </a:rPr>
              <a:t>for </a:t>
            </a:r>
            <a:r>
              <a:rPr sz="2400" b="1" spc="-7" dirty="0">
                <a:solidFill>
                  <a:srgbClr val="00B050"/>
                </a:solidFill>
                <a:latin typeface="Carlito"/>
                <a:cs typeface="Carlito"/>
              </a:rPr>
              <a:t>the miner who can </a:t>
            </a:r>
            <a:r>
              <a:rPr sz="2400" b="1" spc="-7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rlito"/>
                <a:cs typeface="Carlito"/>
              </a:rPr>
              <a:t>prove first </a:t>
            </a:r>
            <a:r>
              <a:rPr sz="2400" b="1" spc="-13" dirty="0">
                <a:solidFill>
                  <a:srgbClr val="00B050"/>
                </a:solidFill>
                <a:latin typeface="Carlito"/>
                <a:cs typeface="Carlito"/>
              </a:rPr>
              <a:t>that </a:t>
            </a:r>
            <a:r>
              <a:rPr sz="2400" b="1" spc="-7" dirty="0">
                <a:solidFill>
                  <a:srgbClr val="00B050"/>
                </a:solidFill>
                <a:latin typeface="Carlito"/>
                <a:cs typeface="Carlito"/>
              </a:rPr>
              <a:t>the challenge has </a:t>
            </a:r>
            <a:r>
              <a:rPr sz="2400" b="1" dirty="0">
                <a:solidFill>
                  <a:srgbClr val="00B050"/>
                </a:solidFill>
                <a:latin typeface="Carlito"/>
                <a:cs typeface="Carlito"/>
              </a:rPr>
              <a:t>been</a:t>
            </a:r>
            <a:r>
              <a:rPr sz="2400" b="1" spc="7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2400" b="1" spc="-7" dirty="0">
                <a:solidFill>
                  <a:srgbClr val="00B050"/>
                </a:solidFill>
                <a:latin typeface="Carlito"/>
                <a:cs typeface="Carlito"/>
              </a:rPr>
              <a:t>solved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36211" y="3432455"/>
            <a:ext cx="1016000" cy="379591"/>
          </a:xfrm>
          <a:prstGeom prst="rect">
            <a:avLst/>
          </a:prstGeom>
          <a:solidFill>
            <a:srgbClr val="4F6228"/>
          </a:solidFill>
          <a:ln w="25400">
            <a:solidFill>
              <a:srgbClr val="385D8A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algn="ctr">
              <a:spcBef>
                <a:spcPts val="8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726575" y="3289446"/>
            <a:ext cx="1016000" cy="379591"/>
          </a:xfrm>
          <a:prstGeom prst="rect">
            <a:avLst/>
          </a:prstGeom>
          <a:solidFill>
            <a:srgbClr val="4F6228"/>
          </a:solidFill>
          <a:ln w="25400">
            <a:solidFill>
              <a:srgbClr val="385D8A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algn="ctr">
              <a:spcBef>
                <a:spcPts val="8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739250" y="6032805"/>
            <a:ext cx="1016000" cy="379591"/>
          </a:xfrm>
          <a:prstGeom prst="rect">
            <a:avLst/>
          </a:prstGeom>
          <a:solidFill>
            <a:srgbClr val="4F6228"/>
          </a:solidFill>
          <a:ln w="25400">
            <a:solidFill>
              <a:srgbClr val="385D8A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algn="ctr">
              <a:spcBef>
                <a:spcPts val="8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970201-E570-45D5-A424-1479DA661085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Consensus in a Bitcoin Network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492D113-72E7-458B-B8A9-A9F667F47C5B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85C60A6E-9C7D-4BD4-AE4C-9069BAC858F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E4F684C-FC60-49A6-8DD1-C042CC59F91D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17231" y="2037778"/>
            <a:ext cx="1142153" cy="2274147"/>
            <a:chOff x="182879" y="868680"/>
            <a:chExt cx="856615" cy="1705610"/>
          </a:xfrm>
        </p:grpSpPr>
        <p:sp>
          <p:nvSpPr>
            <p:cNvPr id="4" name="object 4"/>
            <p:cNvSpPr/>
            <p:nvPr/>
          </p:nvSpPr>
          <p:spPr>
            <a:xfrm>
              <a:off x="182879" y="868680"/>
              <a:ext cx="856488" cy="1620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79614" y="911352"/>
              <a:ext cx="94221" cy="94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36219" y="2419134"/>
              <a:ext cx="737616" cy="154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28599" y="89535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0006" y="2180017"/>
            <a:ext cx="46905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x4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x5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36735" y="2037778"/>
            <a:ext cx="1148080" cy="2274147"/>
            <a:chOff x="1397508" y="868680"/>
            <a:chExt cx="861060" cy="1705610"/>
          </a:xfrm>
        </p:grpSpPr>
        <p:sp>
          <p:nvSpPr>
            <p:cNvPr id="11" name="object 11"/>
            <p:cNvSpPr/>
            <p:nvPr/>
          </p:nvSpPr>
          <p:spPr>
            <a:xfrm>
              <a:off x="1402080" y="868680"/>
              <a:ext cx="856488" cy="1620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7508" y="911352"/>
              <a:ext cx="853440" cy="16626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7800" y="89535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7800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58528" y="2180017"/>
            <a:ext cx="62399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77045" algn="just">
              <a:spcBef>
                <a:spcPts val="133"/>
              </a:spcBef>
            </a:pPr>
            <a:r>
              <a:rPr sz="2400" b="1" spc="-33" dirty="0">
                <a:latin typeface="Carlito"/>
                <a:cs typeface="Carlito"/>
              </a:rPr>
              <a:t>Tx6  Tx7  Tx8  Tx9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48110" y="2043875"/>
            <a:ext cx="1148080" cy="2158153"/>
            <a:chOff x="2606039" y="873252"/>
            <a:chExt cx="861060" cy="1618615"/>
          </a:xfrm>
        </p:grpSpPr>
        <p:sp>
          <p:nvSpPr>
            <p:cNvPr id="17" name="object 17"/>
            <p:cNvSpPr/>
            <p:nvPr/>
          </p:nvSpPr>
          <p:spPr>
            <a:xfrm>
              <a:off x="2609087" y="873252"/>
              <a:ext cx="857999" cy="16184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606039" y="1053084"/>
              <a:ext cx="853439" cy="13883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655569" y="89916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655569" y="89916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68787" y="2367977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4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84032" y="1831343"/>
            <a:ext cx="9456420" cy="4701539"/>
            <a:chOff x="982980" y="713854"/>
            <a:chExt cx="7092315" cy="3526154"/>
          </a:xfrm>
        </p:grpSpPr>
        <p:sp>
          <p:nvSpPr>
            <p:cNvPr id="23" name="object 23"/>
            <p:cNvSpPr/>
            <p:nvPr/>
          </p:nvSpPr>
          <p:spPr>
            <a:xfrm>
              <a:off x="6657454" y="713854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11555" y="1504950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29729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4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188844" y="1504950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47458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163684" y="2822077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5624" y="2494788"/>
              <a:ext cx="856488" cy="162001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2576" y="2674620"/>
              <a:ext cx="853439" cy="13883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2371725" y="2521457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2371725" y="2521457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638404" y="2738257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90327" y="4531041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9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586095" y="2043875"/>
            <a:ext cx="1148080" cy="1839635"/>
            <a:chOff x="8034528" y="632459"/>
            <a:chExt cx="861060" cy="1620520"/>
          </a:xfrm>
        </p:grpSpPr>
        <p:sp>
          <p:nvSpPr>
            <p:cNvPr id="36" name="object 36"/>
            <p:cNvSpPr/>
            <p:nvPr/>
          </p:nvSpPr>
          <p:spPr>
            <a:xfrm>
              <a:off x="8034528" y="632459"/>
              <a:ext cx="861060" cy="16200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807787" y="2230818"/>
            <a:ext cx="623993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622670" y="4423346"/>
            <a:ext cx="1148080" cy="2158153"/>
            <a:chOff x="8061959" y="2657855"/>
            <a:chExt cx="861060" cy="1618615"/>
          </a:xfrm>
        </p:grpSpPr>
        <p:sp>
          <p:nvSpPr>
            <p:cNvPr id="41" name="object 41"/>
            <p:cNvSpPr/>
            <p:nvPr/>
          </p:nvSpPr>
          <p:spPr>
            <a:xfrm>
              <a:off x="8065007" y="2657855"/>
              <a:ext cx="857999" cy="16184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8061959" y="2837687"/>
              <a:ext cx="853440" cy="138836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8111489" y="2683535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8111489" y="2683535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0843347" y="4747145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635262" y="3322053"/>
            <a:ext cx="3297767" cy="2528147"/>
            <a:chOff x="4321403" y="1831886"/>
            <a:chExt cx="2473325" cy="1896110"/>
          </a:xfrm>
        </p:grpSpPr>
        <p:sp>
          <p:nvSpPr>
            <p:cNvPr id="47" name="object 47"/>
            <p:cNvSpPr/>
            <p:nvPr/>
          </p:nvSpPr>
          <p:spPr>
            <a:xfrm>
              <a:off x="4419600" y="3491242"/>
              <a:ext cx="2362200" cy="223520"/>
            </a:xfrm>
            <a:custGeom>
              <a:avLst/>
              <a:gdLst/>
              <a:ahLst/>
              <a:cxnLst/>
              <a:rect l="l" t="t" r="r" b="b"/>
              <a:pathLst>
                <a:path w="2362200" h="223520">
                  <a:moveTo>
                    <a:pt x="2250452" y="0"/>
                  </a:moveTo>
                  <a:lnTo>
                    <a:pt x="2250452" y="55879"/>
                  </a:lnTo>
                  <a:lnTo>
                    <a:pt x="0" y="55879"/>
                  </a:lnTo>
                  <a:lnTo>
                    <a:pt x="0" y="167627"/>
                  </a:lnTo>
                  <a:lnTo>
                    <a:pt x="2250452" y="167627"/>
                  </a:lnTo>
                  <a:lnTo>
                    <a:pt x="2250452" y="223507"/>
                  </a:lnTo>
                  <a:lnTo>
                    <a:pt x="2362200" y="111759"/>
                  </a:lnTo>
                  <a:lnTo>
                    <a:pt x="225045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4419600" y="3491242"/>
              <a:ext cx="2362200" cy="223520"/>
            </a:xfrm>
            <a:custGeom>
              <a:avLst/>
              <a:gdLst/>
              <a:ahLst/>
              <a:cxnLst/>
              <a:rect l="l" t="t" r="r" b="b"/>
              <a:pathLst>
                <a:path w="2362200" h="223520">
                  <a:moveTo>
                    <a:pt x="0" y="55879"/>
                  </a:moveTo>
                  <a:lnTo>
                    <a:pt x="2250452" y="55879"/>
                  </a:lnTo>
                  <a:lnTo>
                    <a:pt x="2250452" y="0"/>
                  </a:lnTo>
                  <a:lnTo>
                    <a:pt x="2362200" y="111759"/>
                  </a:lnTo>
                  <a:lnTo>
                    <a:pt x="2250452" y="223507"/>
                  </a:lnTo>
                  <a:lnTo>
                    <a:pt x="2250452" y="167627"/>
                  </a:lnTo>
                  <a:lnTo>
                    <a:pt x="0" y="167627"/>
                  </a:lnTo>
                  <a:lnTo>
                    <a:pt x="0" y="55879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4334103" y="1844586"/>
              <a:ext cx="2393950" cy="1560830"/>
            </a:xfrm>
            <a:custGeom>
              <a:avLst/>
              <a:gdLst/>
              <a:ahLst/>
              <a:cxnLst/>
              <a:rect l="l" t="t" r="r" b="b"/>
              <a:pathLst>
                <a:path w="2393950" h="1560829">
                  <a:moveTo>
                    <a:pt x="2254440" y="0"/>
                  </a:moveTo>
                  <a:lnTo>
                    <a:pt x="2281326" y="42837"/>
                  </a:lnTo>
                  <a:lnTo>
                    <a:pt x="0" y="1475130"/>
                  </a:lnTo>
                  <a:lnTo>
                    <a:pt x="53784" y="1560804"/>
                  </a:lnTo>
                  <a:lnTo>
                    <a:pt x="2335123" y="128511"/>
                  </a:lnTo>
                  <a:lnTo>
                    <a:pt x="2362022" y="171348"/>
                  </a:lnTo>
                  <a:lnTo>
                    <a:pt x="2393899" y="31889"/>
                  </a:lnTo>
                  <a:lnTo>
                    <a:pt x="225444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4334103" y="1844586"/>
              <a:ext cx="2393950" cy="1560830"/>
            </a:xfrm>
            <a:custGeom>
              <a:avLst/>
              <a:gdLst/>
              <a:ahLst/>
              <a:cxnLst/>
              <a:rect l="l" t="t" r="r" b="b"/>
              <a:pathLst>
                <a:path w="2393950" h="1560829">
                  <a:moveTo>
                    <a:pt x="0" y="1475130"/>
                  </a:moveTo>
                  <a:lnTo>
                    <a:pt x="2281326" y="42837"/>
                  </a:lnTo>
                  <a:lnTo>
                    <a:pt x="2254440" y="0"/>
                  </a:lnTo>
                  <a:lnTo>
                    <a:pt x="2393899" y="31889"/>
                  </a:lnTo>
                  <a:lnTo>
                    <a:pt x="2362022" y="171348"/>
                  </a:lnTo>
                  <a:lnTo>
                    <a:pt x="2335123" y="128511"/>
                  </a:lnTo>
                  <a:lnTo>
                    <a:pt x="53784" y="1560804"/>
                  </a:lnTo>
                  <a:lnTo>
                    <a:pt x="0" y="147513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4566081" y="2034324"/>
              <a:ext cx="1529181" cy="101737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054740" y="6316865"/>
            <a:ext cx="1016000" cy="379591"/>
          </a:xfrm>
          <a:prstGeom prst="rect">
            <a:avLst/>
          </a:prstGeom>
          <a:solidFill>
            <a:srgbClr val="4F6228"/>
          </a:solidFill>
          <a:ln w="25400">
            <a:solidFill>
              <a:srgbClr val="385D8A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68387">
              <a:spcBef>
                <a:spcPts val="80"/>
              </a:spcBef>
            </a:pPr>
            <a:r>
              <a:rPr sz="2400" b="1" spc="-13" dirty="0">
                <a:solidFill>
                  <a:srgbClr val="FFFFFF"/>
                </a:solidFill>
                <a:latin typeface="Carlito"/>
                <a:cs typeface="Carlito"/>
              </a:rPr>
              <a:t>SOL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637911" y="3809681"/>
            <a:ext cx="1016000" cy="379591"/>
          </a:xfrm>
          <a:prstGeom prst="rect">
            <a:avLst/>
          </a:prstGeom>
          <a:solidFill>
            <a:srgbClr val="4F6228"/>
          </a:solidFill>
          <a:ln w="25400">
            <a:solidFill>
              <a:srgbClr val="385D8A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algn="ctr">
              <a:spcBef>
                <a:spcPts val="8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688711" y="6478409"/>
            <a:ext cx="1016000" cy="379591"/>
          </a:xfrm>
          <a:prstGeom prst="rect">
            <a:avLst/>
          </a:prstGeom>
          <a:solidFill>
            <a:srgbClr val="4F6228"/>
          </a:solidFill>
          <a:ln w="25400">
            <a:solidFill>
              <a:srgbClr val="385D8A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algn="ctr">
              <a:spcBef>
                <a:spcPts val="8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154117" y="5747106"/>
            <a:ext cx="2382519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dirty="0">
                <a:latin typeface="Carlito"/>
                <a:cs typeface="Carlito"/>
              </a:rPr>
              <a:t>I </a:t>
            </a:r>
            <a:r>
              <a:rPr sz="2400" b="1" spc="-13" dirty="0">
                <a:latin typeface="Carlito"/>
                <a:cs typeface="Carlito"/>
              </a:rPr>
              <a:t>have </a:t>
            </a:r>
            <a:r>
              <a:rPr sz="2400" b="1" dirty="0">
                <a:latin typeface="Carlito"/>
                <a:cs typeface="Carlito"/>
              </a:rPr>
              <a:t>the</a:t>
            </a:r>
            <a:r>
              <a:rPr sz="2400" b="1" spc="-152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solution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35137" y="2140021"/>
            <a:ext cx="446616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400" b="1" spc="-7" dirty="0">
                <a:solidFill>
                  <a:srgbClr val="FF0000"/>
                </a:solidFill>
                <a:latin typeface="Carlito"/>
                <a:cs typeface="Carlito"/>
              </a:rPr>
              <a:t>Note: This</a:t>
            </a:r>
            <a:r>
              <a:rPr sz="2400" b="1" spc="-1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7" dirty="0">
                <a:solidFill>
                  <a:srgbClr val="FF0000"/>
                </a:solidFill>
                <a:latin typeface="Carlito"/>
                <a:cs typeface="Carlito"/>
              </a:rPr>
              <a:t>communication  can </a:t>
            </a:r>
            <a:r>
              <a:rPr sz="2400" b="1" spc="-13" dirty="0">
                <a:solidFill>
                  <a:srgbClr val="FF0000"/>
                </a:solidFill>
                <a:latin typeface="Carlito"/>
                <a:cs typeface="Carlito"/>
              </a:rPr>
              <a:t>work</a:t>
            </a:r>
            <a:r>
              <a:rPr sz="2400" b="1" spc="-93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7" dirty="0">
                <a:solidFill>
                  <a:srgbClr val="FF0000"/>
                </a:solidFill>
                <a:latin typeface="Carlito"/>
                <a:cs typeface="Carlito"/>
              </a:rPr>
              <a:t>asynchronously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FF27FF-7FAD-455C-9CBC-59A262680D5F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Consensus in a Bitcoin Network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FDEB66-F449-4D3D-8561-D50BEFF49E3A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ECB62C4A-F4B6-478C-85C1-934208EBE8E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EC947B8-E0E9-4169-9CCA-CA98B4F24A0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00989" y="2037778"/>
            <a:ext cx="1142153" cy="2274147"/>
            <a:chOff x="182879" y="868680"/>
            <a:chExt cx="856615" cy="1705610"/>
          </a:xfrm>
        </p:grpSpPr>
        <p:sp>
          <p:nvSpPr>
            <p:cNvPr id="4" name="object 4"/>
            <p:cNvSpPr/>
            <p:nvPr/>
          </p:nvSpPr>
          <p:spPr>
            <a:xfrm>
              <a:off x="182879" y="868680"/>
              <a:ext cx="856488" cy="1620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79614" y="911352"/>
              <a:ext cx="94221" cy="94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36219" y="2419134"/>
              <a:ext cx="737616" cy="154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28599" y="89535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3764" y="2180017"/>
            <a:ext cx="46905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x4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x5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20493" y="2037778"/>
            <a:ext cx="1148080" cy="2274147"/>
            <a:chOff x="1397508" y="868680"/>
            <a:chExt cx="861060" cy="1705610"/>
          </a:xfrm>
        </p:grpSpPr>
        <p:sp>
          <p:nvSpPr>
            <p:cNvPr id="11" name="object 11"/>
            <p:cNvSpPr/>
            <p:nvPr/>
          </p:nvSpPr>
          <p:spPr>
            <a:xfrm>
              <a:off x="1402080" y="868680"/>
              <a:ext cx="856488" cy="1620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7508" y="911352"/>
              <a:ext cx="853440" cy="16626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7800" y="89535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7800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42286" y="2180017"/>
            <a:ext cx="62399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77045" algn="just">
              <a:spcBef>
                <a:spcPts val="133"/>
              </a:spcBef>
            </a:pPr>
            <a:r>
              <a:rPr sz="2400" b="1" spc="-33" dirty="0">
                <a:latin typeface="Carlito"/>
                <a:cs typeface="Carlito"/>
              </a:rPr>
              <a:t>Tx6  Tx7  Tx8  Tx9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31868" y="2043875"/>
            <a:ext cx="1148080" cy="2158153"/>
            <a:chOff x="2606039" y="873252"/>
            <a:chExt cx="861060" cy="1618615"/>
          </a:xfrm>
        </p:grpSpPr>
        <p:sp>
          <p:nvSpPr>
            <p:cNvPr id="17" name="object 17"/>
            <p:cNvSpPr/>
            <p:nvPr/>
          </p:nvSpPr>
          <p:spPr>
            <a:xfrm>
              <a:off x="2609087" y="873252"/>
              <a:ext cx="857999" cy="16184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606039" y="1053084"/>
              <a:ext cx="853439" cy="13883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655569" y="89916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655569" y="89916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752545" y="2367977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4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67790" y="1831343"/>
            <a:ext cx="9456420" cy="4701539"/>
            <a:chOff x="982980" y="713854"/>
            <a:chExt cx="7092315" cy="3526154"/>
          </a:xfrm>
        </p:grpSpPr>
        <p:sp>
          <p:nvSpPr>
            <p:cNvPr id="23" name="object 23"/>
            <p:cNvSpPr/>
            <p:nvPr/>
          </p:nvSpPr>
          <p:spPr>
            <a:xfrm>
              <a:off x="6657454" y="713854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11555" y="1504950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29729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4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188844" y="1504950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47458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163684" y="2822077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5624" y="2494788"/>
              <a:ext cx="856488" cy="162001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2576" y="2674620"/>
              <a:ext cx="853439" cy="13883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2371725" y="2521457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2371725" y="2521457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638404" y="2738257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374085" y="4531041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9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769853" y="2043875"/>
            <a:ext cx="1148080" cy="1839635"/>
            <a:chOff x="8034528" y="632459"/>
            <a:chExt cx="861060" cy="1620520"/>
          </a:xfrm>
        </p:grpSpPr>
        <p:sp>
          <p:nvSpPr>
            <p:cNvPr id="36" name="object 36"/>
            <p:cNvSpPr/>
            <p:nvPr/>
          </p:nvSpPr>
          <p:spPr>
            <a:xfrm>
              <a:off x="8034528" y="632459"/>
              <a:ext cx="861060" cy="16200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991545" y="2230818"/>
            <a:ext cx="623993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806428" y="4423346"/>
            <a:ext cx="1148080" cy="2158153"/>
            <a:chOff x="8061959" y="2657855"/>
            <a:chExt cx="861060" cy="1618615"/>
          </a:xfrm>
        </p:grpSpPr>
        <p:sp>
          <p:nvSpPr>
            <p:cNvPr id="41" name="object 41"/>
            <p:cNvSpPr/>
            <p:nvPr/>
          </p:nvSpPr>
          <p:spPr>
            <a:xfrm>
              <a:off x="8065007" y="2657855"/>
              <a:ext cx="857999" cy="16184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8061959" y="2837687"/>
              <a:ext cx="853440" cy="138836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8111489" y="2683535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8111489" y="2683535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1027105" y="4747145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819020" y="3322053"/>
            <a:ext cx="3297767" cy="2528147"/>
            <a:chOff x="4321403" y="1831886"/>
            <a:chExt cx="2473325" cy="1896110"/>
          </a:xfrm>
        </p:grpSpPr>
        <p:sp>
          <p:nvSpPr>
            <p:cNvPr id="47" name="object 47"/>
            <p:cNvSpPr/>
            <p:nvPr/>
          </p:nvSpPr>
          <p:spPr>
            <a:xfrm>
              <a:off x="4419600" y="3491242"/>
              <a:ext cx="2362200" cy="223520"/>
            </a:xfrm>
            <a:custGeom>
              <a:avLst/>
              <a:gdLst/>
              <a:ahLst/>
              <a:cxnLst/>
              <a:rect l="l" t="t" r="r" b="b"/>
              <a:pathLst>
                <a:path w="2362200" h="223520">
                  <a:moveTo>
                    <a:pt x="2250452" y="0"/>
                  </a:moveTo>
                  <a:lnTo>
                    <a:pt x="2250452" y="55879"/>
                  </a:lnTo>
                  <a:lnTo>
                    <a:pt x="0" y="55879"/>
                  </a:lnTo>
                  <a:lnTo>
                    <a:pt x="0" y="167627"/>
                  </a:lnTo>
                  <a:lnTo>
                    <a:pt x="2250452" y="167627"/>
                  </a:lnTo>
                  <a:lnTo>
                    <a:pt x="2250452" y="223507"/>
                  </a:lnTo>
                  <a:lnTo>
                    <a:pt x="2362200" y="111759"/>
                  </a:lnTo>
                  <a:lnTo>
                    <a:pt x="225045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4419600" y="3491242"/>
              <a:ext cx="2362200" cy="223520"/>
            </a:xfrm>
            <a:custGeom>
              <a:avLst/>
              <a:gdLst/>
              <a:ahLst/>
              <a:cxnLst/>
              <a:rect l="l" t="t" r="r" b="b"/>
              <a:pathLst>
                <a:path w="2362200" h="223520">
                  <a:moveTo>
                    <a:pt x="0" y="55879"/>
                  </a:moveTo>
                  <a:lnTo>
                    <a:pt x="2250452" y="55879"/>
                  </a:lnTo>
                  <a:lnTo>
                    <a:pt x="2250452" y="0"/>
                  </a:lnTo>
                  <a:lnTo>
                    <a:pt x="2362200" y="111759"/>
                  </a:lnTo>
                  <a:lnTo>
                    <a:pt x="2250452" y="223507"/>
                  </a:lnTo>
                  <a:lnTo>
                    <a:pt x="2250452" y="167627"/>
                  </a:lnTo>
                  <a:lnTo>
                    <a:pt x="0" y="167627"/>
                  </a:lnTo>
                  <a:lnTo>
                    <a:pt x="0" y="55879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4334103" y="1844586"/>
              <a:ext cx="2393950" cy="1560830"/>
            </a:xfrm>
            <a:custGeom>
              <a:avLst/>
              <a:gdLst/>
              <a:ahLst/>
              <a:cxnLst/>
              <a:rect l="l" t="t" r="r" b="b"/>
              <a:pathLst>
                <a:path w="2393950" h="1560829">
                  <a:moveTo>
                    <a:pt x="2254440" y="0"/>
                  </a:moveTo>
                  <a:lnTo>
                    <a:pt x="2281326" y="42837"/>
                  </a:lnTo>
                  <a:lnTo>
                    <a:pt x="0" y="1475130"/>
                  </a:lnTo>
                  <a:lnTo>
                    <a:pt x="53784" y="1560804"/>
                  </a:lnTo>
                  <a:lnTo>
                    <a:pt x="2335123" y="128511"/>
                  </a:lnTo>
                  <a:lnTo>
                    <a:pt x="2362022" y="171348"/>
                  </a:lnTo>
                  <a:lnTo>
                    <a:pt x="2393899" y="31889"/>
                  </a:lnTo>
                  <a:lnTo>
                    <a:pt x="225444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4334103" y="1844586"/>
              <a:ext cx="2393950" cy="1560830"/>
            </a:xfrm>
            <a:custGeom>
              <a:avLst/>
              <a:gdLst/>
              <a:ahLst/>
              <a:cxnLst/>
              <a:rect l="l" t="t" r="r" b="b"/>
              <a:pathLst>
                <a:path w="2393950" h="1560829">
                  <a:moveTo>
                    <a:pt x="0" y="1475130"/>
                  </a:moveTo>
                  <a:lnTo>
                    <a:pt x="2281326" y="42837"/>
                  </a:lnTo>
                  <a:lnTo>
                    <a:pt x="2254440" y="0"/>
                  </a:lnTo>
                  <a:lnTo>
                    <a:pt x="2393899" y="31889"/>
                  </a:lnTo>
                  <a:lnTo>
                    <a:pt x="2362022" y="171348"/>
                  </a:lnTo>
                  <a:lnTo>
                    <a:pt x="2335123" y="128511"/>
                  </a:lnTo>
                  <a:lnTo>
                    <a:pt x="53784" y="1560804"/>
                  </a:lnTo>
                  <a:lnTo>
                    <a:pt x="0" y="147513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4566081" y="2034324"/>
              <a:ext cx="1529181" cy="101737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238498" y="6316865"/>
            <a:ext cx="1016000" cy="379591"/>
          </a:xfrm>
          <a:prstGeom prst="rect">
            <a:avLst/>
          </a:prstGeom>
          <a:solidFill>
            <a:srgbClr val="4F6228"/>
          </a:solidFill>
          <a:ln w="25400">
            <a:solidFill>
              <a:srgbClr val="385D8A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68387">
              <a:spcBef>
                <a:spcPts val="80"/>
              </a:spcBef>
            </a:pPr>
            <a:r>
              <a:rPr sz="2400" b="1" spc="-13" dirty="0">
                <a:solidFill>
                  <a:srgbClr val="FFFFFF"/>
                </a:solidFill>
                <a:latin typeface="Carlito"/>
                <a:cs typeface="Carlito"/>
              </a:rPr>
              <a:t>SOL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821669" y="3809681"/>
            <a:ext cx="1016000" cy="379591"/>
          </a:xfrm>
          <a:prstGeom prst="rect">
            <a:avLst/>
          </a:prstGeom>
          <a:solidFill>
            <a:srgbClr val="4F6228"/>
          </a:solidFill>
          <a:ln w="25400">
            <a:solidFill>
              <a:srgbClr val="385D8A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algn="ctr">
              <a:spcBef>
                <a:spcPts val="8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872469" y="6478409"/>
            <a:ext cx="1016000" cy="379591"/>
          </a:xfrm>
          <a:prstGeom prst="rect">
            <a:avLst/>
          </a:prstGeom>
          <a:solidFill>
            <a:srgbClr val="4F6228"/>
          </a:solidFill>
          <a:ln w="25400">
            <a:solidFill>
              <a:srgbClr val="385D8A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algn="ctr">
              <a:spcBef>
                <a:spcPts val="8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37875" y="5747106"/>
            <a:ext cx="2382519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dirty="0">
                <a:latin typeface="Carlito"/>
                <a:cs typeface="Carlito"/>
              </a:rPr>
              <a:t>I </a:t>
            </a:r>
            <a:r>
              <a:rPr sz="2400" b="1" spc="-13" dirty="0">
                <a:latin typeface="Carlito"/>
                <a:cs typeface="Carlito"/>
              </a:rPr>
              <a:t>have </a:t>
            </a:r>
            <a:r>
              <a:rPr sz="2400" b="1" dirty="0">
                <a:latin typeface="Carlito"/>
                <a:cs typeface="Carlito"/>
              </a:rPr>
              <a:t>the</a:t>
            </a:r>
            <a:r>
              <a:rPr sz="2400" b="1" spc="-152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solution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181853" y="1960562"/>
            <a:ext cx="1148080" cy="2160693"/>
            <a:chOff x="3843528" y="810768"/>
            <a:chExt cx="861060" cy="1620520"/>
          </a:xfrm>
        </p:grpSpPr>
        <p:sp>
          <p:nvSpPr>
            <p:cNvPr id="57" name="object 57"/>
            <p:cNvSpPr/>
            <p:nvPr/>
          </p:nvSpPr>
          <p:spPr>
            <a:xfrm>
              <a:off x="3848100" y="810768"/>
              <a:ext cx="856488" cy="16200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3843528" y="990600"/>
              <a:ext cx="853439" cy="13883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3893820" y="837323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3893820" y="837323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403545" y="2285529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9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588510" y="2746590"/>
            <a:ext cx="647700" cy="558800"/>
            <a:chOff x="3398520" y="1400289"/>
            <a:chExt cx="485775" cy="419100"/>
          </a:xfrm>
        </p:grpSpPr>
        <p:sp>
          <p:nvSpPr>
            <p:cNvPr id="63" name="object 63"/>
            <p:cNvSpPr/>
            <p:nvPr/>
          </p:nvSpPr>
          <p:spPr>
            <a:xfrm>
              <a:off x="3427095" y="1486001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3712832" y="1400289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8B43D18-64D1-4D84-9E12-7BB6BAE4C635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Consensus in a Bitcoin Network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CE9A6CF-FD77-4F98-B963-BACCEBD93ED3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a logo&#10;&#10;Description automatically generated">
            <a:extLst>
              <a:ext uri="{FF2B5EF4-FFF2-40B4-BE49-F238E27FC236}">
                <a16:creationId xmlns:a16="http://schemas.microsoft.com/office/drawing/2014/main" id="{660FE9CF-CAF4-439B-93C0-E21784B4694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4413351C-88EC-448B-8F57-F0CC4CAF9A77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00989" y="2037778"/>
            <a:ext cx="1142153" cy="2274147"/>
            <a:chOff x="182879" y="868680"/>
            <a:chExt cx="856615" cy="1705610"/>
          </a:xfrm>
        </p:grpSpPr>
        <p:sp>
          <p:nvSpPr>
            <p:cNvPr id="4" name="object 4"/>
            <p:cNvSpPr/>
            <p:nvPr/>
          </p:nvSpPr>
          <p:spPr>
            <a:xfrm>
              <a:off x="182879" y="868680"/>
              <a:ext cx="856488" cy="1620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79614" y="911352"/>
              <a:ext cx="94221" cy="94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36219" y="2419134"/>
              <a:ext cx="737616" cy="154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28599" y="89535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3764" y="2180017"/>
            <a:ext cx="46905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x4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x5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20493" y="2037778"/>
            <a:ext cx="1148080" cy="2274147"/>
            <a:chOff x="1397508" y="868680"/>
            <a:chExt cx="861060" cy="1705610"/>
          </a:xfrm>
        </p:grpSpPr>
        <p:sp>
          <p:nvSpPr>
            <p:cNvPr id="11" name="object 11"/>
            <p:cNvSpPr/>
            <p:nvPr/>
          </p:nvSpPr>
          <p:spPr>
            <a:xfrm>
              <a:off x="1402080" y="868680"/>
              <a:ext cx="856488" cy="1620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7508" y="911352"/>
              <a:ext cx="853440" cy="16626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7800" y="89535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7800" y="89535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42286" y="2180017"/>
            <a:ext cx="62399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77045" algn="just">
              <a:spcBef>
                <a:spcPts val="133"/>
              </a:spcBef>
            </a:pPr>
            <a:r>
              <a:rPr sz="2400" b="1" spc="-33" dirty="0">
                <a:latin typeface="Carlito"/>
                <a:cs typeface="Carlito"/>
              </a:rPr>
              <a:t>Tx6  Tx7  Tx8  Tx9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31868" y="2043875"/>
            <a:ext cx="1148080" cy="2158153"/>
            <a:chOff x="2606039" y="873252"/>
            <a:chExt cx="861060" cy="1618615"/>
          </a:xfrm>
        </p:grpSpPr>
        <p:sp>
          <p:nvSpPr>
            <p:cNvPr id="17" name="object 17"/>
            <p:cNvSpPr/>
            <p:nvPr/>
          </p:nvSpPr>
          <p:spPr>
            <a:xfrm>
              <a:off x="2609087" y="873252"/>
              <a:ext cx="857999" cy="16184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606039" y="1053084"/>
              <a:ext cx="853439" cy="13883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655569" y="899160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655569" y="89916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752545" y="2367977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3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4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67790" y="1831343"/>
            <a:ext cx="9456420" cy="4701539"/>
            <a:chOff x="982980" y="713854"/>
            <a:chExt cx="7092315" cy="3526154"/>
          </a:xfrm>
        </p:grpSpPr>
        <p:sp>
          <p:nvSpPr>
            <p:cNvPr id="23" name="object 23"/>
            <p:cNvSpPr/>
            <p:nvPr/>
          </p:nvSpPr>
          <p:spPr>
            <a:xfrm>
              <a:off x="6657454" y="713854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11555" y="1504950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29729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4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188844" y="1504950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474582" y="1419237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848100" y="810767"/>
              <a:ext cx="856488" cy="162001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843528" y="990600"/>
              <a:ext cx="853439" cy="13883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893819" y="837323"/>
              <a:ext cx="762000" cy="152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93819" y="837323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163684" y="2822077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908354" y="4423345"/>
            <a:ext cx="3046307" cy="2274147"/>
            <a:chOff x="6638404" y="2657855"/>
            <a:chExt cx="2284730" cy="1705610"/>
          </a:xfrm>
        </p:grpSpPr>
        <p:sp>
          <p:nvSpPr>
            <p:cNvPr id="34" name="object 34"/>
            <p:cNvSpPr/>
            <p:nvPr/>
          </p:nvSpPr>
          <p:spPr>
            <a:xfrm>
              <a:off x="6638404" y="2738257"/>
              <a:ext cx="1417320" cy="14173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8065007" y="2657855"/>
              <a:ext cx="857999" cy="16184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8061959" y="2700527"/>
              <a:ext cx="853440" cy="166268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8111489" y="2683535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8111489" y="2683535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403545" y="2285529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5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6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8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9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769853" y="1952877"/>
            <a:ext cx="1148080" cy="2044087"/>
            <a:chOff x="8034528" y="632459"/>
            <a:chExt cx="861060" cy="1705610"/>
          </a:xfrm>
        </p:grpSpPr>
        <p:sp>
          <p:nvSpPr>
            <p:cNvPr id="41" name="object 41"/>
            <p:cNvSpPr/>
            <p:nvPr/>
          </p:nvSpPr>
          <p:spPr>
            <a:xfrm>
              <a:off x="8039100" y="632459"/>
              <a:ext cx="856488" cy="1620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8034528" y="675131"/>
              <a:ext cx="853440" cy="16626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8084820" y="659129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1017672" y="2092849"/>
            <a:ext cx="623993" cy="15559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000" b="1" spc="-87" dirty="0">
                <a:latin typeface="Carlito"/>
                <a:cs typeface="Carlito"/>
              </a:rPr>
              <a:t>T</a:t>
            </a:r>
            <a:r>
              <a:rPr sz="2000" b="1" dirty="0">
                <a:latin typeface="Carlito"/>
                <a:cs typeface="Carlito"/>
              </a:rPr>
              <a:t>x</a:t>
            </a:r>
            <a:r>
              <a:rPr sz="2000" b="1" spc="-7" dirty="0">
                <a:latin typeface="Carlito"/>
                <a:cs typeface="Carlito"/>
              </a:rPr>
              <a:t>1</a:t>
            </a:r>
            <a:r>
              <a:rPr sz="2000" b="1" dirty="0">
                <a:latin typeface="Carlito"/>
                <a:cs typeface="Carlito"/>
              </a:rPr>
              <a:t>7  </a:t>
            </a:r>
            <a:r>
              <a:rPr sz="2000" b="1" spc="-87" dirty="0">
                <a:latin typeface="Carlito"/>
                <a:cs typeface="Carlito"/>
              </a:rPr>
              <a:t>T</a:t>
            </a:r>
            <a:r>
              <a:rPr sz="2000" b="1" dirty="0">
                <a:latin typeface="Carlito"/>
                <a:cs typeface="Carlito"/>
              </a:rPr>
              <a:t>x</a:t>
            </a:r>
            <a:r>
              <a:rPr sz="2000" b="1" spc="-7" dirty="0">
                <a:latin typeface="Carlito"/>
                <a:cs typeface="Carlito"/>
              </a:rPr>
              <a:t>2</a:t>
            </a:r>
            <a:r>
              <a:rPr sz="2000" b="1" dirty="0">
                <a:latin typeface="Carlito"/>
                <a:cs typeface="Carlito"/>
              </a:rPr>
              <a:t>0  </a:t>
            </a:r>
            <a:r>
              <a:rPr sz="2000" b="1" spc="-87" dirty="0">
                <a:latin typeface="Carlito"/>
                <a:cs typeface="Carlito"/>
              </a:rPr>
              <a:t>T</a:t>
            </a:r>
            <a:r>
              <a:rPr sz="2000" b="1" dirty="0">
                <a:latin typeface="Carlito"/>
                <a:cs typeface="Carlito"/>
              </a:rPr>
              <a:t>x</a:t>
            </a:r>
            <a:r>
              <a:rPr sz="2000" b="1" spc="-7" dirty="0">
                <a:latin typeface="Carlito"/>
                <a:cs typeface="Carlito"/>
              </a:rPr>
              <a:t>2</a:t>
            </a:r>
            <a:r>
              <a:rPr sz="2000" b="1" dirty="0">
                <a:latin typeface="Carlito"/>
                <a:cs typeface="Carlito"/>
              </a:rPr>
              <a:t>1  </a:t>
            </a:r>
            <a:r>
              <a:rPr sz="2000" b="1" spc="-87" dirty="0">
                <a:latin typeface="Carlito"/>
                <a:cs typeface="Carlito"/>
              </a:rPr>
              <a:t>T</a:t>
            </a:r>
            <a:r>
              <a:rPr sz="2000" b="1" dirty="0">
                <a:latin typeface="Carlito"/>
                <a:cs typeface="Carlito"/>
              </a:rPr>
              <a:t>x</a:t>
            </a:r>
            <a:r>
              <a:rPr sz="2000" b="1" spc="-7" dirty="0">
                <a:latin typeface="Carlito"/>
                <a:cs typeface="Carlito"/>
              </a:rPr>
              <a:t>2</a:t>
            </a:r>
            <a:r>
              <a:rPr sz="2000" b="1" dirty="0">
                <a:latin typeface="Carlito"/>
                <a:cs typeface="Carlito"/>
              </a:rPr>
              <a:t>2  </a:t>
            </a:r>
            <a:r>
              <a:rPr sz="2000" b="1" spc="-87" dirty="0">
                <a:latin typeface="Carlito"/>
                <a:cs typeface="Carlito"/>
              </a:rPr>
              <a:t>T</a:t>
            </a:r>
            <a:r>
              <a:rPr sz="2000" b="1" dirty="0">
                <a:latin typeface="Carlito"/>
                <a:cs typeface="Carlito"/>
              </a:rPr>
              <a:t>x</a:t>
            </a:r>
            <a:r>
              <a:rPr sz="2000" b="1" spc="-7" dirty="0">
                <a:latin typeface="Carlito"/>
                <a:cs typeface="Carlito"/>
              </a:rPr>
              <a:t>2</a:t>
            </a:r>
            <a:r>
              <a:rPr sz="2000" b="1" dirty="0">
                <a:latin typeface="Carlito"/>
                <a:cs typeface="Carlito"/>
              </a:rPr>
              <a:t>3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027105" y="4564265"/>
            <a:ext cx="623993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2</a:t>
            </a:r>
            <a:r>
              <a:rPr sz="2400" b="1" dirty="0">
                <a:latin typeface="Carlito"/>
                <a:cs typeface="Carlito"/>
              </a:rPr>
              <a:t>0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2</a:t>
            </a:r>
            <a:r>
              <a:rPr sz="2400" b="1" dirty="0">
                <a:latin typeface="Carlito"/>
                <a:cs typeface="Carlito"/>
              </a:rPr>
              <a:t>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2</a:t>
            </a:r>
            <a:r>
              <a:rPr sz="2400" b="1" dirty="0">
                <a:latin typeface="Carlito"/>
                <a:cs typeface="Carlito"/>
              </a:rPr>
              <a:t>2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2</a:t>
            </a:r>
            <a:r>
              <a:rPr sz="2400" b="1" dirty="0">
                <a:latin typeface="Carlito"/>
                <a:cs typeface="Carlito"/>
              </a:rPr>
              <a:t>3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238498" y="6316865"/>
            <a:ext cx="1016000" cy="426720"/>
          </a:xfrm>
          <a:custGeom>
            <a:avLst/>
            <a:gdLst/>
            <a:ahLst/>
            <a:cxnLst/>
            <a:rect l="l" t="t" r="r" b="b"/>
            <a:pathLst>
              <a:path w="762000" h="320039">
                <a:moveTo>
                  <a:pt x="762000" y="0"/>
                </a:moveTo>
                <a:lnTo>
                  <a:pt x="0" y="0"/>
                </a:lnTo>
                <a:lnTo>
                  <a:pt x="0" y="320040"/>
                </a:lnTo>
                <a:lnTo>
                  <a:pt x="762000" y="320040"/>
                </a:lnTo>
                <a:lnTo>
                  <a:pt x="762000" y="0"/>
                </a:lnTo>
                <a:close/>
              </a:path>
            </a:pathLst>
          </a:custGeom>
          <a:solidFill>
            <a:srgbClr val="4F622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8" name="object 48"/>
          <p:cNvSpPr txBox="1"/>
          <p:nvPr/>
        </p:nvSpPr>
        <p:spPr>
          <a:xfrm>
            <a:off x="3238498" y="6316865"/>
            <a:ext cx="1016000" cy="379591"/>
          </a:xfrm>
          <a:prstGeom prst="rect">
            <a:avLst/>
          </a:prstGeom>
          <a:ln w="25400">
            <a:solidFill>
              <a:srgbClr val="385D8A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algn="ctr">
              <a:spcBef>
                <a:spcPts val="8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821669" y="3809681"/>
            <a:ext cx="1016000" cy="379591"/>
          </a:xfrm>
          <a:prstGeom prst="rect">
            <a:avLst/>
          </a:prstGeom>
          <a:solidFill>
            <a:srgbClr val="4F6228"/>
          </a:solidFill>
          <a:ln w="25400">
            <a:solidFill>
              <a:srgbClr val="385D8A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algn="ctr">
              <a:spcBef>
                <a:spcPts val="8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872469" y="6478409"/>
            <a:ext cx="1016000" cy="379591"/>
          </a:xfrm>
          <a:prstGeom prst="rect">
            <a:avLst/>
          </a:prstGeom>
          <a:solidFill>
            <a:srgbClr val="4F6228"/>
          </a:solidFill>
          <a:ln w="25400">
            <a:solidFill>
              <a:srgbClr val="385D8A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algn="ctr">
              <a:spcBef>
                <a:spcPts val="8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?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174237" y="2746590"/>
            <a:ext cx="2062480" cy="3662680"/>
            <a:chOff x="2337816" y="1400289"/>
            <a:chExt cx="1546860" cy="2747010"/>
          </a:xfrm>
        </p:grpSpPr>
        <p:sp>
          <p:nvSpPr>
            <p:cNvPr id="52" name="object 52"/>
            <p:cNvSpPr/>
            <p:nvPr/>
          </p:nvSpPr>
          <p:spPr>
            <a:xfrm>
              <a:off x="3427094" y="1486001"/>
              <a:ext cx="314325" cy="304800"/>
            </a:xfrm>
            <a:custGeom>
              <a:avLst/>
              <a:gdLst/>
              <a:ahLst/>
              <a:cxnLst/>
              <a:rect l="l" t="t" r="r" b="b"/>
              <a:pathLst>
                <a:path w="314325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314325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3712832" y="1400289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0" y="0"/>
                  </a:moveTo>
                  <a:lnTo>
                    <a:pt x="12" y="171450"/>
                  </a:lnTo>
                  <a:lnTo>
                    <a:pt x="171462" y="85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2342388" y="2528316"/>
              <a:ext cx="856488" cy="16184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2337816" y="2708148"/>
              <a:ext cx="853439" cy="138836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2387917" y="2553995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635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62000" y="1524000"/>
                  </a:lnTo>
                  <a:lnTo>
                    <a:pt x="762000" y="12700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2387917" y="2553995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0"/>
                  </a:moveTo>
                  <a:lnTo>
                    <a:pt x="635000" y="0"/>
                  </a:lnTo>
                  <a:lnTo>
                    <a:pt x="762000" y="127000"/>
                  </a:lnTo>
                  <a:lnTo>
                    <a:pt x="762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395691" y="4574425"/>
            <a:ext cx="6239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1</a:t>
            </a:r>
            <a:r>
              <a:rPr sz="2400" b="1" dirty="0">
                <a:latin typeface="Carlito"/>
                <a:cs typeface="Carlito"/>
              </a:rPr>
              <a:t>7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2</a:t>
            </a:r>
            <a:r>
              <a:rPr sz="2400" b="1" dirty="0">
                <a:latin typeface="Carlito"/>
                <a:cs typeface="Carlito"/>
              </a:rPr>
              <a:t>0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2</a:t>
            </a:r>
            <a:r>
              <a:rPr sz="2400" b="1" dirty="0">
                <a:latin typeface="Carlito"/>
                <a:cs typeface="Carlito"/>
              </a:rPr>
              <a:t>1  </a:t>
            </a:r>
            <a:r>
              <a:rPr sz="2400" b="1" spc="-87" dirty="0">
                <a:latin typeface="Carlito"/>
                <a:cs typeface="Carlito"/>
              </a:rPr>
              <a:t>T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b="1" spc="-7" dirty="0">
                <a:latin typeface="Carlito"/>
                <a:cs typeface="Carlito"/>
              </a:rPr>
              <a:t>2</a:t>
            </a:r>
            <a:r>
              <a:rPr sz="2400" b="1" dirty="0">
                <a:latin typeface="Carlito"/>
                <a:cs typeface="Carlito"/>
              </a:rPr>
              <a:t>2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562869" y="2605111"/>
            <a:ext cx="2219113" cy="297175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400" b="1" spc="-7" dirty="0">
                <a:latin typeface="Carlito"/>
                <a:cs typeface="Carlito"/>
              </a:rPr>
              <a:t>Note: </a:t>
            </a:r>
            <a:r>
              <a:rPr sz="2400" b="1" spc="-13" dirty="0">
                <a:latin typeface="Carlito"/>
                <a:cs typeface="Carlito"/>
              </a:rPr>
              <a:t>Everyone  </a:t>
            </a:r>
            <a:r>
              <a:rPr sz="2400" b="1" spc="-7" dirty="0">
                <a:latin typeface="Carlito"/>
                <a:cs typeface="Carlito"/>
              </a:rPr>
              <a:t>can </a:t>
            </a:r>
            <a:r>
              <a:rPr sz="2400" b="1" dirty="0">
                <a:latin typeface="Carlito"/>
                <a:cs typeface="Carlito"/>
              </a:rPr>
              <a:t>see </a:t>
            </a:r>
            <a:r>
              <a:rPr sz="2400" b="1" spc="-7" dirty="0">
                <a:latin typeface="Carlito"/>
                <a:cs typeface="Carlito"/>
              </a:rPr>
              <a:t>that</a:t>
            </a:r>
            <a:r>
              <a:rPr sz="2400" b="1" spc="-133" dirty="0">
                <a:latin typeface="Carlito"/>
                <a:cs typeface="Carlito"/>
              </a:rPr>
              <a:t> </a:t>
            </a:r>
            <a:r>
              <a:rPr sz="2400" b="1" spc="-27" dirty="0">
                <a:latin typeface="Carlito"/>
                <a:cs typeface="Carlito"/>
              </a:rPr>
              <a:t>Tx18 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27" dirty="0">
                <a:latin typeface="Carlito"/>
                <a:cs typeface="Carlito"/>
              </a:rPr>
              <a:t>Tx19 </a:t>
            </a:r>
            <a:r>
              <a:rPr sz="2400" b="1" spc="-13" dirty="0">
                <a:latin typeface="Carlito"/>
                <a:cs typeface="Carlito"/>
              </a:rPr>
              <a:t>have  </a:t>
            </a:r>
            <a:r>
              <a:rPr sz="2400" b="1" dirty="0">
                <a:latin typeface="Carlito"/>
                <a:cs typeface="Carlito"/>
              </a:rPr>
              <a:t>been </a:t>
            </a:r>
            <a:r>
              <a:rPr sz="2400" b="1" spc="-13" dirty="0">
                <a:latin typeface="Carlito"/>
                <a:cs typeface="Carlito"/>
              </a:rPr>
              <a:t>committed,  </a:t>
            </a:r>
            <a:r>
              <a:rPr sz="2400" b="1" dirty="0">
                <a:latin typeface="Carlito"/>
                <a:cs typeface="Carlito"/>
              </a:rPr>
              <a:t>but </a:t>
            </a:r>
            <a:r>
              <a:rPr sz="2400" b="1" spc="-27" dirty="0">
                <a:latin typeface="Carlito"/>
                <a:cs typeface="Carlito"/>
              </a:rPr>
              <a:t>Tx17 </a:t>
            </a:r>
            <a:r>
              <a:rPr sz="2400" b="1" dirty="0">
                <a:latin typeface="Carlito"/>
                <a:cs typeface="Carlito"/>
              </a:rPr>
              <a:t>has not  been </a:t>
            </a:r>
            <a:r>
              <a:rPr sz="2400" b="1" spc="-13" dirty="0">
                <a:latin typeface="Carlito"/>
                <a:cs typeface="Carlito"/>
              </a:rPr>
              <a:t>committed.  </a:t>
            </a:r>
            <a:r>
              <a:rPr sz="2400" b="1" dirty="0">
                <a:solidFill>
                  <a:srgbClr val="002060"/>
                </a:solidFill>
                <a:latin typeface="Carlito"/>
                <a:cs typeface="Carlito"/>
              </a:rPr>
              <a:t>Include </a:t>
            </a:r>
            <a:r>
              <a:rPr sz="2400" b="1" spc="-7" dirty="0">
                <a:solidFill>
                  <a:srgbClr val="002060"/>
                </a:solidFill>
                <a:latin typeface="Carlito"/>
                <a:cs typeface="Carlito"/>
              </a:rPr>
              <a:t>that </a:t>
            </a:r>
            <a:r>
              <a:rPr sz="2400" b="1" dirty="0">
                <a:solidFill>
                  <a:srgbClr val="002060"/>
                </a:solidFill>
                <a:latin typeface="Carlito"/>
                <a:cs typeface="Carlito"/>
              </a:rPr>
              <a:t>in  the </a:t>
            </a:r>
            <a:r>
              <a:rPr sz="2400" b="1" spc="-7" dirty="0">
                <a:solidFill>
                  <a:srgbClr val="002060"/>
                </a:solidFill>
                <a:latin typeface="Carlito"/>
                <a:cs typeface="Carlito"/>
              </a:rPr>
              <a:t>next</a:t>
            </a:r>
            <a:r>
              <a:rPr sz="2400" b="1" spc="-73" dirty="0">
                <a:solidFill>
                  <a:srgbClr val="002060"/>
                </a:solidFill>
                <a:latin typeface="Carlito"/>
                <a:cs typeface="Carlito"/>
              </a:rPr>
              <a:t> </a:t>
            </a:r>
            <a:r>
              <a:rPr sz="2400" b="1" spc="-7" dirty="0">
                <a:solidFill>
                  <a:srgbClr val="002060"/>
                </a:solidFill>
                <a:latin typeface="Carlito"/>
                <a:cs typeface="Carlito"/>
              </a:rPr>
              <a:t>round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BEED3A-2D78-4D5F-BDDB-3F3EABE69FD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Consensus in a Bitcoin Network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8D5022F-7C71-46B8-BAEB-6FA443C8AB7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74CAEB84-E1B6-43A9-A000-0DB2257C076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852AE717-15CD-455F-B0C0-43B2F27DC60F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6BEED3A-2D78-4D5F-BDDB-3F3EABE69FD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Supplementary readings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8D5022F-7C71-46B8-BAEB-6FA443C8AB7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74CAEB84-E1B6-43A9-A000-0DB2257C0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852AE717-15CD-455F-B0C0-43B2F27DC60F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D25D64-0F97-47AC-AA96-143A6E825FDF}"/>
              </a:ext>
            </a:extLst>
          </p:cNvPr>
          <p:cNvSpPr txBox="1"/>
          <p:nvPr/>
        </p:nvSpPr>
        <p:spPr>
          <a:xfrm>
            <a:off x="317564" y="1868853"/>
            <a:ext cx="7293057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https://ieeexplore.ieee.org/document/8893063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https://ieeexplore.ieee.org/document/8741353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https://ieeexplore.ieee.org/document/8812863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570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sunithar@pes.edu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6557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721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Learning Content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8F21950-0CD3-423E-AE73-6A25B7E0A30F}"/>
              </a:ext>
            </a:extLst>
          </p:cNvPr>
          <p:cNvSpPr txBox="1">
            <a:spLocks/>
          </p:cNvSpPr>
          <p:nvPr/>
        </p:nvSpPr>
        <p:spPr>
          <a:xfrm>
            <a:off x="408248" y="1499902"/>
            <a:ext cx="8300052" cy="4585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3212F"/>
                </a:solidFill>
              </a:rPr>
              <a:t>Learn about the need of consensus, properties and implementation example in bitcoin cryptocurrency.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716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Distributed Consensus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8F21950-0CD3-423E-AE73-6A25B7E0A30F}"/>
              </a:ext>
            </a:extLst>
          </p:cNvPr>
          <p:cNvSpPr txBox="1">
            <a:spLocks/>
          </p:cNvSpPr>
          <p:nvPr/>
        </p:nvSpPr>
        <p:spPr>
          <a:xfrm>
            <a:off x="408248" y="1499903"/>
            <a:ext cx="8300052" cy="1842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4121" marR="6773" indent="-457189" algn="just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dirty="0">
                <a:solidFill>
                  <a:schemeClr val="tx1"/>
                </a:solidFill>
                <a:cs typeface="Liberation Sans Narrow"/>
              </a:rPr>
              <a:t>A </a:t>
            </a:r>
            <a:r>
              <a:rPr lang="en-US" sz="2400" spc="-7" dirty="0">
                <a:solidFill>
                  <a:schemeClr val="tx1"/>
                </a:solidFill>
                <a:cs typeface="Liberation Sans Narrow"/>
              </a:rPr>
              <a:t>procedure to reach in a  common agreement in a  distributed or decentralized  multi-agent</a:t>
            </a:r>
            <a:r>
              <a:rPr lang="en-US" sz="2400" spc="27" dirty="0">
                <a:solidFill>
                  <a:schemeClr val="tx1"/>
                </a:solidFill>
                <a:cs typeface="Liberation Sans Narrow"/>
              </a:rPr>
              <a:t> </a:t>
            </a:r>
            <a:r>
              <a:rPr lang="en-US" sz="2400" spc="-7" dirty="0">
                <a:solidFill>
                  <a:schemeClr val="tx1"/>
                </a:solidFill>
                <a:cs typeface="Liberation Sans Narrow"/>
              </a:rPr>
              <a:t>platform.</a:t>
            </a:r>
          </a:p>
          <a:p>
            <a:pPr marL="474121" marR="6773" indent="-457189" algn="just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solidFill>
                  <a:schemeClr val="tx1"/>
                </a:solidFill>
                <a:cs typeface="Liberation Sans Narrow"/>
              </a:rPr>
              <a:t>Important for a message  passing</a:t>
            </a:r>
            <a:r>
              <a:rPr lang="en-US" sz="2400" spc="60" dirty="0">
                <a:solidFill>
                  <a:schemeClr val="tx1"/>
                </a:solidFill>
                <a:cs typeface="Liberation Sans Narrow"/>
              </a:rPr>
              <a:t> </a:t>
            </a:r>
            <a:r>
              <a:rPr lang="en-US" sz="2400" spc="-7" dirty="0">
                <a:solidFill>
                  <a:schemeClr val="tx1"/>
                </a:solidFill>
                <a:cs typeface="Liberation Sans Narrow"/>
              </a:rPr>
              <a:t>system</a:t>
            </a:r>
            <a:endParaRPr lang="en-US" sz="2400" dirty="0">
              <a:solidFill>
                <a:schemeClr val="tx1"/>
              </a:solidFill>
              <a:cs typeface="Liberation Sans Narrow"/>
            </a:endParaRPr>
          </a:p>
          <a:p>
            <a:pPr marL="474121" marR="6773" indent="-457189" algn="just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endParaRPr lang="en-US" sz="2400" dirty="0">
              <a:solidFill>
                <a:schemeClr val="tx1"/>
              </a:solidFill>
              <a:cs typeface="Liberation Sans Narrow"/>
            </a:endParaRPr>
          </a:p>
        </p:txBody>
      </p:sp>
      <p:grpSp>
        <p:nvGrpSpPr>
          <p:cNvPr id="21" name="object 5">
            <a:extLst>
              <a:ext uri="{FF2B5EF4-FFF2-40B4-BE49-F238E27FC236}">
                <a16:creationId xmlns:a16="http://schemas.microsoft.com/office/drawing/2014/main" id="{AAF752CB-DB76-4287-B87B-5BB3725ECFF2}"/>
              </a:ext>
            </a:extLst>
          </p:cNvPr>
          <p:cNvGrpSpPr/>
          <p:nvPr/>
        </p:nvGrpSpPr>
        <p:grpSpPr>
          <a:xfrm>
            <a:off x="631873" y="2504048"/>
            <a:ext cx="7020951" cy="4467789"/>
            <a:chOff x="3870007" y="495300"/>
            <a:chExt cx="5059680" cy="3967479"/>
          </a:xfrm>
        </p:grpSpPr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0EB9C3D7-2D1C-4C6C-A276-0081EDF04EE7}"/>
                </a:ext>
              </a:extLst>
            </p:cNvPr>
            <p:cNvSpPr/>
            <p:nvPr/>
          </p:nvSpPr>
          <p:spPr>
            <a:xfrm>
              <a:off x="5643562" y="495300"/>
              <a:ext cx="1504950" cy="1504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7">
              <a:extLst>
                <a:ext uri="{FF2B5EF4-FFF2-40B4-BE49-F238E27FC236}">
                  <a16:creationId xmlns:a16="http://schemas.microsoft.com/office/drawing/2014/main" id="{219B277E-58D0-4400-BD08-9C314655D405}"/>
                </a:ext>
              </a:extLst>
            </p:cNvPr>
            <p:cNvSpPr/>
            <p:nvPr/>
          </p:nvSpPr>
          <p:spPr>
            <a:xfrm>
              <a:off x="3870007" y="1562112"/>
              <a:ext cx="1504950" cy="15049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25" name="object 8">
              <a:extLst>
                <a:ext uri="{FF2B5EF4-FFF2-40B4-BE49-F238E27FC236}">
                  <a16:creationId xmlns:a16="http://schemas.microsoft.com/office/drawing/2014/main" id="{17591534-83DF-42BF-A63D-A1F0147038D6}"/>
                </a:ext>
              </a:extLst>
            </p:cNvPr>
            <p:cNvSpPr/>
            <p:nvPr/>
          </p:nvSpPr>
          <p:spPr>
            <a:xfrm>
              <a:off x="5643562" y="2957512"/>
              <a:ext cx="1504950" cy="1504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9">
              <a:extLst>
                <a:ext uri="{FF2B5EF4-FFF2-40B4-BE49-F238E27FC236}">
                  <a16:creationId xmlns:a16="http://schemas.microsoft.com/office/drawing/2014/main" id="{23D7C5FC-BF81-4830-8D90-90F9137DCD19}"/>
                </a:ext>
              </a:extLst>
            </p:cNvPr>
            <p:cNvSpPr/>
            <p:nvPr/>
          </p:nvSpPr>
          <p:spPr>
            <a:xfrm>
              <a:off x="7424737" y="1554480"/>
              <a:ext cx="1504950" cy="1504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7" name="object 10">
            <a:extLst>
              <a:ext uri="{FF2B5EF4-FFF2-40B4-BE49-F238E27FC236}">
                <a16:creationId xmlns:a16="http://schemas.microsoft.com/office/drawing/2014/main" id="{1BFADC9D-A360-498D-AE0E-765841298EF9}"/>
              </a:ext>
            </a:extLst>
          </p:cNvPr>
          <p:cNvSpPr txBox="1"/>
          <p:nvPr/>
        </p:nvSpPr>
        <p:spPr>
          <a:xfrm>
            <a:off x="4823593" y="6036129"/>
            <a:ext cx="1152536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100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3200" b="1" spc="-40" dirty="0">
                <a:solidFill>
                  <a:srgbClr val="FF0000"/>
                </a:solidFill>
                <a:latin typeface="Carlito"/>
                <a:cs typeface="Carlito"/>
              </a:rPr>
              <a:t>tt</a:t>
            </a:r>
            <a:r>
              <a:rPr sz="3200" b="1" dirty="0">
                <a:solidFill>
                  <a:srgbClr val="FF0000"/>
                </a:solidFill>
                <a:latin typeface="Carlito"/>
                <a:cs typeface="Carlito"/>
              </a:rPr>
              <a:t>ack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9B0F9B2C-01CA-4B1E-869C-AC67E92F3788}"/>
              </a:ext>
            </a:extLst>
          </p:cNvPr>
          <p:cNvSpPr txBox="1"/>
          <p:nvPr/>
        </p:nvSpPr>
        <p:spPr>
          <a:xfrm>
            <a:off x="7290582" y="4297974"/>
            <a:ext cx="1152536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100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3200" b="1" spc="-40" dirty="0">
                <a:solidFill>
                  <a:srgbClr val="FF0000"/>
                </a:solidFill>
                <a:latin typeface="Carlito"/>
                <a:cs typeface="Carlito"/>
              </a:rPr>
              <a:t>tt</a:t>
            </a:r>
            <a:r>
              <a:rPr sz="3200" b="1" dirty="0">
                <a:solidFill>
                  <a:srgbClr val="FF0000"/>
                </a:solidFill>
                <a:latin typeface="Carlito"/>
                <a:cs typeface="Carlito"/>
              </a:rPr>
              <a:t>ack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C7DE745A-1B38-4601-B2C3-76A22D58F8E4}"/>
              </a:ext>
            </a:extLst>
          </p:cNvPr>
          <p:cNvSpPr txBox="1"/>
          <p:nvPr/>
        </p:nvSpPr>
        <p:spPr>
          <a:xfrm>
            <a:off x="4832534" y="2962120"/>
            <a:ext cx="1152536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100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3200" b="1" spc="-40" dirty="0">
                <a:solidFill>
                  <a:srgbClr val="FF0000"/>
                </a:solidFill>
                <a:latin typeface="Carlito"/>
                <a:cs typeface="Carlito"/>
              </a:rPr>
              <a:t>tt</a:t>
            </a:r>
            <a:r>
              <a:rPr sz="3200" b="1" dirty="0">
                <a:solidFill>
                  <a:srgbClr val="FF0000"/>
                </a:solidFill>
                <a:latin typeface="Carlito"/>
                <a:cs typeface="Carlito"/>
              </a:rPr>
              <a:t>ack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9EB45721-A63F-47F0-988F-8AC6BA7DA45D}"/>
              </a:ext>
            </a:extLst>
          </p:cNvPr>
          <p:cNvSpPr txBox="1"/>
          <p:nvPr/>
        </p:nvSpPr>
        <p:spPr>
          <a:xfrm>
            <a:off x="2564629" y="4444260"/>
            <a:ext cx="133757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47" dirty="0">
                <a:solidFill>
                  <a:srgbClr val="00B050"/>
                </a:solidFill>
                <a:latin typeface="Carlito"/>
                <a:cs typeface="Carlito"/>
              </a:rPr>
              <a:t>R</a:t>
            </a:r>
            <a:r>
              <a:rPr sz="3200" b="1" spc="-13" dirty="0">
                <a:solidFill>
                  <a:srgbClr val="00B050"/>
                </a:solidFill>
                <a:latin typeface="Carlito"/>
                <a:cs typeface="Carlito"/>
              </a:rPr>
              <a:t>e</a:t>
            </a:r>
            <a:r>
              <a:rPr sz="3200" b="1" spc="-7" dirty="0">
                <a:solidFill>
                  <a:srgbClr val="00B050"/>
                </a:solidFill>
                <a:latin typeface="Carlito"/>
                <a:cs typeface="Carlito"/>
              </a:rPr>
              <a:t>t</a:t>
            </a:r>
            <a:r>
              <a:rPr sz="3200" b="1" spc="-40" dirty="0">
                <a:solidFill>
                  <a:srgbClr val="00B050"/>
                </a:solidFill>
                <a:latin typeface="Carlito"/>
                <a:cs typeface="Carlito"/>
              </a:rPr>
              <a:t>r</a:t>
            </a:r>
            <a:r>
              <a:rPr sz="3200" b="1" dirty="0">
                <a:solidFill>
                  <a:srgbClr val="00B050"/>
                </a:solidFill>
                <a:latin typeface="Carlito"/>
                <a:cs typeface="Carlito"/>
              </a:rPr>
              <a:t>e</a:t>
            </a:r>
            <a:r>
              <a:rPr sz="3200" b="1" spc="-33" dirty="0">
                <a:solidFill>
                  <a:srgbClr val="00B050"/>
                </a:solidFill>
                <a:latin typeface="Carlito"/>
                <a:cs typeface="Carlito"/>
              </a:rPr>
              <a:t>a</a:t>
            </a:r>
            <a:r>
              <a:rPr sz="3200" b="1" dirty="0">
                <a:solidFill>
                  <a:srgbClr val="00B050"/>
                </a:solidFill>
                <a:latin typeface="Carlito"/>
                <a:cs typeface="Carlito"/>
              </a:rPr>
              <a:t>t</a:t>
            </a:r>
            <a:endParaRPr sz="3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094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Why Consensus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8F21950-0CD3-423E-AE73-6A25B7E0A30F}"/>
              </a:ext>
            </a:extLst>
          </p:cNvPr>
          <p:cNvSpPr txBox="1">
            <a:spLocks/>
          </p:cNvSpPr>
          <p:nvPr/>
        </p:nvSpPr>
        <p:spPr>
          <a:xfrm>
            <a:off x="408248" y="1499902"/>
            <a:ext cx="7999758" cy="4706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4121" indent="-457189">
              <a:spcBef>
                <a:spcPts val="90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3200" spc="-7" dirty="0">
                <a:solidFill>
                  <a:schemeClr val="accent1"/>
                </a:solidFill>
                <a:cs typeface="Liberation Sans Narrow"/>
              </a:rPr>
              <a:t>Reliability</a:t>
            </a:r>
            <a:r>
              <a:rPr lang="en-US" sz="3200" spc="-7" dirty="0">
                <a:solidFill>
                  <a:schemeClr val="tx1"/>
                </a:solidFill>
                <a:cs typeface="Liberation Sans Narrow"/>
              </a:rPr>
              <a:t> and </a:t>
            </a:r>
            <a:r>
              <a:rPr lang="en-US" sz="3200" spc="-7" dirty="0">
                <a:solidFill>
                  <a:schemeClr val="accent1"/>
                </a:solidFill>
                <a:cs typeface="Liberation Sans Narrow"/>
              </a:rPr>
              <a:t>fault tolerance </a:t>
            </a:r>
            <a:r>
              <a:rPr lang="en-US" sz="3200" spc="-7" dirty="0">
                <a:solidFill>
                  <a:schemeClr val="tx1"/>
                </a:solidFill>
                <a:cs typeface="Liberation Sans Narrow"/>
              </a:rPr>
              <a:t>in a distributed</a:t>
            </a:r>
            <a:r>
              <a:rPr lang="en-US" sz="3200" spc="293" dirty="0">
                <a:solidFill>
                  <a:schemeClr val="tx1"/>
                </a:solidFill>
                <a:cs typeface="Liberation Sans Narrow"/>
              </a:rPr>
              <a:t> </a:t>
            </a:r>
            <a:r>
              <a:rPr lang="en-US" sz="3200" spc="-7" dirty="0">
                <a:solidFill>
                  <a:schemeClr val="tx1"/>
                </a:solidFill>
                <a:cs typeface="Liberation Sans Narrow"/>
              </a:rPr>
              <a:t>system</a:t>
            </a:r>
            <a:endParaRPr lang="en-US" sz="3200" dirty="0">
              <a:solidFill>
                <a:schemeClr val="tx1"/>
              </a:solidFill>
              <a:cs typeface="Liberation Sans Narrow"/>
            </a:endParaRPr>
          </a:p>
          <a:p>
            <a:pPr marL="1008355" lvl="1" indent="-382684">
              <a:spcBef>
                <a:spcPts val="767"/>
              </a:spcBef>
              <a:buFont typeface="Arial"/>
              <a:buChar char="–"/>
              <a:tabLst>
                <a:tab pos="1009201" algn="l"/>
              </a:tabLst>
            </a:pPr>
            <a:r>
              <a:rPr lang="en-US" sz="3200" spc="-7" dirty="0">
                <a:cs typeface="Liberation Sans Narrow"/>
              </a:rPr>
              <a:t>Ensure correct operations in the presence of faulty</a:t>
            </a:r>
            <a:r>
              <a:rPr lang="en-US" sz="3200" spc="280" dirty="0">
                <a:cs typeface="Liberation Sans Narrow"/>
              </a:rPr>
              <a:t> </a:t>
            </a:r>
            <a:r>
              <a:rPr lang="en-US" sz="3200" spc="-7" dirty="0">
                <a:cs typeface="Liberation Sans Narrow"/>
              </a:rPr>
              <a:t>individuals</a:t>
            </a:r>
            <a:endParaRPr lang="en-US" sz="3200" dirty="0">
              <a:cs typeface="Liberation Sans Narrow"/>
            </a:endParaRPr>
          </a:p>
          <a:p>
            <a:pPr lvl="1">
              <a:spcBef>
                <a:spcPts val="20"/>
              </a:spcBef>
              <a:buFont typeface="Arial"/>
              <a:buChar char="–"/>
            </a:pPr>
            <a:endParaRPr lang="en-US" sz="4667" dirty="0">
              <a:cs typeface="Liberation Sans Narrow"/>
            </a:endParaRPr>
          </a:p>
          <a:p>
            <a:pPr marL="474121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sz="3200" spc="-7" dirty="0">
                <a:solidFill>
                  <a:schemeClr val="tx1"/>
                </a:solidFill>
                <a:cs typeface="Liberation Sans Narrow"/>
              </a:rPr>
              <a:t>Example:</a:t>
            </a:r>
            <a:endParaRPr lang="en-US" sz="3200" dirty="0">
              <a:solidFill>
                <a:schemeClr val="tx1"/>
              </a:solidFill>
              <a:cs typeface="Liberation Sans Narrow"/>
            </a:endParaRPr>
          </a:p>
          <a:p>
            <a:pPr marL="1008355" lvl="1" indent="-382684">
              <a:spcBef>
                <a:spcPts val="767"/>
              </a:spcBef>
              <a:buFont typeface="Arial"/>
              <a:buChar char="–"/>
              <a:tabLst>
                <a:tab pos="1009201" algn="l"/>
              </a:tabLst>
            </a:pPr>
            <a:r>
              <a:rPr lang="en-US" sz="3200" spc="-7" dirty="0">
                <a:cs typeface="Liberation Sans Narrow"/>
              </a:rPr>
              <a:t>Commit a transaction in a</a:t>
            </a:r>
            <a:r>
              <a:rPr lang="en-US" sz="3200" spc="100" dirty="0">
                <a:cs typeface="Liberation Sans Narrow"/>
              </a:rPr>
              <a:t> </a:t>
            </a:r>
            <a:r>
              <a:rPr lang="en-US" sz="3200" spc="-7" dirty="0">
                <a:cs typeface="Liberation Sans Narrow"/>
              </a:rPr>
              <a:t>database</a:t>
            </a:r>
            <a:endParaRPr lang="en-US" sz="3200" dirty="0">
              <a:cs typeface="Liberation Sans Narrow"/>
            </a:endParaRPr>
          </a:p>
          <a:p>
            <a:pPr marL="1008355" lvl="1" indent="-382684">
              <a:spcBef>
                <a:spcPts val="773"/>
              </a:spcBef>
              <a:buFont typeface="Arial"/>
              <a:buChar char="–"/>
              <a:tabLst>
                <a:tab pos="1009201" algn="l"/>
              </a:tabLst>
            </a:pPr>
            <a:r>
              <a:rPr lang="en-US" sz="3200" spc="-7" dirty="0">
                <a:cs typeface="Liberation Sans Narrow"/>
              </a:rPr>
              <a:t>State machine</a:t>
            </a:r>
            <a:r>
              <a:rPr lang="en-US" sz="3200" spc="60" dirty="0">
                <a:cs typeface="Liberation Sans Narrow"/>
              </a:rPr>
              <a:t> </a:t>
            </a:r>
            <a:r>
              <a:rPr lang="en-US" sz="3200" spc="-7" dirty="0">
                <a:cs typeface="Liberation Sans Narrow"/>
              </a:rPr>
              <a:t>replication</a:t>
            </a:r>
            <a:endParaRPr lang="en-US" sz="3200" dirty="0">
              <a:cs typeface="Liberation Sans Narrow"/>
            </a:endParaRPr>
          </a:p>
          <a:p>
            <a:pPr marL="1008355" lvl="1" indent="-382684">
              <a:spcBef>
                <a:spcPts val="767"/>
              </a:spcBef>
              <a:buFont typeface="Arial"/>
              <a:buChar char="–"/>
              <a:tabLst>
                <a:tab pos="1009201" algn="l"/>
              </a:tabLst>
            </a:pPr>
            <a:r>
              <a:rPr lang="en-US" sz="3200" spc="-7" dirty="0">
                <a:cs typeface="Liberation Sans Narrow"/>
              </a:rPr>
              <a:t>Clock</a:t>
            </a:r>
            <a:r>
              <a:rPr lang="en-US" sz="3200" spc="27" dirty="0">
                <a:cs typeface="Liberation Sans Narrow"/>
              </a:rPr>
              <a:t> </a:t>
            </a:r>
            <a:r>
              <a:rPr lang="en-US" sz="3200" spc="-7" dirty="0">
                <a:cs typeface="Liberation Sans Narrow"/>
              </a:rPr>
              <a:t>synchronization</a:t>
            </a:r>
            <a:endParaRPr lang="en-US" sz="3200" dirty="0"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141814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Why Consensus Can be Difficult in Certain Scenarios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0E2D9F9-DD94-4361-95E9-D969F1FAC523}"/>
              </a:ext>
            </a:extLst>
          </p:cNvPr>
          <p:cNvSpPr txBox="1"/>
          <p:nvPr/>
        </p:nvSpPr>
        <p:spPr>
          <a:xfrm>
            <a:off x="371881" y="1535449"/>
            <a:ext cx="8603308" cy="8788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800" spc="-7" dirty="0">
                <a:cs typeface="Liberation Sans Narrow"/>
              </a:rPr>
              <a:t>Consider a message passing system, and a general behaves</a:t>
            </a:r>
            <a:r>
              <a:rPr sz="2800" spc="393" dirty="0">
                <a:cs typeface="Liberation Sans Narrow"/>
              </a:rPr>
              <a:t> </a:t>
            </a:r>
            <a:r>
              <a:rPr sz="2800" spc="-7" dirty="0">
                <a:cs typeface="Liberation Sans Narrow"/>
              </a:rPr>
              <a:t>maliciously</a:t>
            </a:r>
            <a:endParaRPr sz="2800" dirty="0">
              <a:cs typeface="Liberation Sans Narrow"/>
            </a:endParaRPr>
          </a:p>
        </p:txBody>
      </p:sp>
      <p:grpSp>
        <p:nvGrpSpPr>
          <p:cNvPr id="14" name="object 4">
            <a:extLst>
              <a:ext uri="{FF2B5EF4-FFF2-40B4-BE49-F238E27FC236}">
                <a16:creationId xmlns:a16="http://schemas.microsoft.com/office/drawing/2014/main" id="{38AC38F7-90CC-4007-B0DC-298DAAD2808D}"/>
              </a:ext>
            </a:extLst>
          </p:cNvPr>
          <p:cNvGrpSpPr/>
          <p:nvPr/>
        </p:nvGrpSpPr>
        <p:grpSpPr>
          <a:xfrm>
            <a:off x="998639" y="2035234"/>
            <a:ext cx="6746240" cy="4781972"/>
            <a:chOff x="1681162" y="900112"/>
            <a:chExt cx="5059680" cy="3586479"/>
          </a:xfrm>
        </p:grpSpPr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FC94430A-E5B1-4FEA-AA85-E787B429D62C}"/>
                </a:ext>
              </a:extLst>
            </p:cNvPr>
            <p:cNvSpPr/>
            <p:nvPr/>
          </p:nvSpPr>
          <p:spPr>
            <a:xfrm>
              <a:off x="1681162" y="1966912"/>
              <a:ext cx="1504950" cy="1504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F2EF2495-BA8C-4C32-8EF9-22D44FDF982D}"/>
                </a:ext>
              </a:extLst>
            </p:cNvPr>
            <p:cNvSpPr/>
            <p:nvPr/>
          </p:nvSpPr>
          <p:spPr>
            <a:xfrm>
              <a:off x="3454717" y="2981325"/>
              <a:ext cx="1504950" cy="1504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8932BE7A-9F5F-4BE4-8955-978C13ABA22C}"/>
                </a:ext>
              </a:extLst>
            </p:cNvPr>
            <p:cNvSpPr/>
            <p:nvPr/>
          </p:nvSpPr>
          <p:spPr>
            <a:xfrm>
              <a:off x="5235892" y="1959305"/>
              <a:ext cx="1504950" cy="15049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45224603-C756-4F8C-85B0-71ECF1ACB33D}"/>
                </a:ext>
              </a:extLst>
            </p:cNvPr>
            <p:cNvSpPr/>
            <p:nvPr/>
          </p:nvSpPr>
          <p:spPr>
            <a:xfrm>
              <a:off x="4572000" y="3013748"/>
              <a:ext cx="1219200" cy="10870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0D718F4C-9BE3-4A63-ACD6-682B22ACA4FD}"/>
                </a:ext>
              </a:extLst>
            </p:cNvPr>
            <p:cNvSpPr/>
            <p:nvPr/>
          </p:nvSpPr>
          <p:spPr>
            <a:xfrm>
              <a:off x="3454717" y="900112"/>
              <a:ext cx="1504950" cy="1504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EAAE84D0-2200-4885-9EC7-1B5BECB26BFC}"/>
                </a:ext>
              </a:extLst>
            </p:cNvPr>
            <p:cNvSpPr/>
            <p:nvPr/>
          </p:nvSpPr>
          <p:spPr>
            <a:xfrm>
              <a:off x="4536414" y="1630502"/>
              <a:ext cx="1178585" cy="12777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5D718EAC-D30F-4956-B448-3B188B6E54E1}"/>
                </a:ext>
              </a:extLst>
            </p:cNvPr>
            <p:cNvSpPr/>
            <p:nvPr/>
          </p:nvSpPr>
          <p:spPr>
            <a:xfrm>
              <a:off x="2813177" y="1561465"/>
              <a:ext cx="1145146" cy="12424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12">
              <a:extLst>
                <a:ext uri="{FF2B5EF4-FFF2-40B4-BE49-F238E27FC236}">
                  <a16:creationId xmlns:a16="http://schemas.microsoft.com/office/drawing/2014/main" id="{F39275E7-35C4-46DA-B857-235C04E731C5}"/>
                </a:ext>
              </a:extLst>
            </p:cNvPr>
            <p:cNvSpPr/>
            <p:nvPr/>
          </p:nvSpPr>
          <p:spPr>
            <a:xfrm>
              <a:off x="2682824" y="2880728"/>
              <a:ext cx="1175943" cy="12498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2870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Types of Faults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7" name="object 2">
            <a:extLst>
              <a:ext uri="{FF2B5EF4-FFF2-40B4-BE49-F238E27FC236}">
                <a16:creationId xmlns:a16="http://schemas.microsoft.com/office/drawing/2014/main" id="{E6EE9284-9A8F-4058-8474-6206F751B4B0}"/>
              </a:ext>
            </a:extLst>
          </p:cNvPr>
          <p:cNvSpPr txBox="1"/>
          <p:nvPr/>
        </p:nvSpPr>
        <p:spPr>
          <a:xfrm>
            <a:off x="76200" y="1684746"/>
            <a:ext cx="8716108" cy="39540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2">
              <a:spcBef>
                <a:spcPts val="133"/>
              </a:spcBef>
              <a:tabLst>
                <a:tab pos="473275" algn="l"/>
                <a:tab pos="474121" algn="l"/>
              </a:tabLst>
            </a:pPr>
            <a:r>
              <a:rPr sz="2400" spc="-7" dirty="0">
                <a:cs typeface="Liberation Sans Narrow"/>
              </a:rPr>
              <a:t>There can be various types of faults in a distributed</a:t>
            </a:r>
            <a:r>
              <a:rPr sz="2400" spc="305" dirty="0">
                <a:cs typeface="Liberation Sans Narrow"/>
              </a:rPr>
              <a:t> </a:t>
            </a:r>
            <a:r>
              <a:rPr sz="2400" spc="-7" dirty="0">
                <a:cs typeface="Liberation Sans Narrow"/>
              </a:rPr>
              <a:t>system.</a:t>
            </a:r>
            <a:endParaRPr lang="en-US" sz="2400" spc="-7" dirty="0">
              <a:cs typeface="Liberation Sans Narrow"/>
            </a:endParaRPr>
          </a:p>
          <a:p>
            <a:pPr marL="16932">
              <a:spcBef>
                <a:spcPts val="133"/>
              </a:spcBef>
              <a:tabLst>
                <a:tab pos="473275" algn="l"/>
                <a:tab pos="474121" algn="l"/>
              </a:tabLst>
            </a:pPr>
            <a:endParaRPr sz="2400" dirty="0">
              <a:cs typeface="Liberation Sans Narrow"/>
            </a:endParaRPr>
          </a:p>
          <a:p>
            <a:pPr marL="1388521" marR="6773" lvl="2" indent="-457189">
              <a:lnSpc>
                <a:spcPts val="3440"/>
              </a:lnSpc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spc="-7" dirty="0">
                <a:cs typeface="Liberation Sans Narrow"/>
              </a:rPr>
              <a:t>Crash Fault: </a:t>
            </a:r>
            <a:r>
              <a:rPr sz="2400" dirty="0">
                <a:cs typeface="Liberation Sans Narrow"/>
              </a:rPr>
              <a:t>A </a:t>
            </a:r>
            <a:r>
              <a:rPr sz="2400" spc="-7" dirty="0">
                <a:cs typeface="Liberation Sans Narrow"/>
              </a:rPr>
              <a:t>node suddenly crashes or becomes unavailable in the  middle of a</a:t>
            </a:r>
            <a:r>
              <a:rPr sz="2400" spc="67" dirty="0">
                <a:cs typeface="Liberation Sans Narrow"/>
              </a:rPr>
              <a:t> </a:t>
            </a:r>
            <a:r>
              <a:rPr sz="2400" spc="-7" dirty="0">
                <a:cs typeface="Liberation Sans Narrow"/>
              </a:rPr>
              <a:t>communication</a:t>
            </a:r>
            <a:r>
              <a:rPr lang="en-US" sz="2400" spc="-7" dirty="0">
                <a:cs typeface="Liberation Sans Narrow"/>
              </a:rPr>
              <a:t>.</a:t>
            </a:r>
            <a:endParaRPr sz="2400" dirty="0">
              <a:cs typeface="Liberation Sans Narrow"/>
            </a:endParaRPr>
          </a:p>
          <a:p>
            <a:pPr lvl="2">
              <a:spcBef>
                <a:spcPts val="53"/>
              </a:spcBef>
            </a:pPr>
            <a:endParaRPr sz="3600" dirty="0">
              <a:cs typeface="Liberation Sans Narrow"/>
            </a:endParaRPr>
          </a:p>
          <a:p>
            <a:pPr marL="1388521" marR="321725" lvl="2" indent="-457189">
              <a:lnSpc>
                <a:spcPts val="3440"/>
              </a:lnSpc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spc="-7" dirty="0">
                <a:cs typeface="Liberation Sans Narrow"/>
              </a:rPr>
              <a:t>Network or Partitioned Faults: </a:t>
            </a:r>
            <a:r>
              <a:rPr sz="2400" dirty="0">
                <a:cs typeface="Liberation Sans Narrow"/>
              </a:rPr>
              <a:t>A </a:t>
            </a:r>
            <a:r>
              <a:rPr sz="2400" spc="-7" dirty="0">
                <a:cs typeface="Liberation Sans Narrow"/>
              </a:rPr>
              <a:t>network fault </a:t>
            </a:r>
            <a:r>
              <a:rPr lang="en-US" sz="2400" spc="-7" dirty="0">
                <a:cs typeface="Liberation Sans Narrow"/>
              </a:rPr>
              <a:t>occurs </a:t>
            </a:r>
            <a:r>
              <a:rPr sz="2400" spc="-7" dirty="0">
                <a:cs typeface="Liberation Sans Narrow"/>
              </a:rPr>
              <a:t>and the network gets</a:t>
            </a:r>
            <a:r>
              <a:rPr sz="2400" spc="147" dirty="0">
                <a:cs typeface="Liberation Sans Narrow"/>
              </a:rPr>
              <a:t> </a:t>
            </a:r>
            <a:r>
              <a:rPr sz="2400" spc="-7" dirty="0">
                <a:cs typeface="Liberation Sans Narrow"/>
              </a:rPr>
              <a:t>partitioned</a:t>
            </a:r>
            <a:r>
              <a:rPr lang="en-US" sz="2400" spc="-7" dirty="0">
                <a:cs typeface="Liberation Sans Narrow"/>
              </a:rPr>
              <a:t>.</a:t>
            </a:r>
            <a:endParaRPr sz="2400" dirty="0">
              <a:cs typeface="Liberation Sans Narrow"/>
            </a:endParaRPr>
          </a:p>
          <a:p>
            <a:pPr lvl="2">
              <a:spcBef>
                <a:spcPts val="60"/>
              </a:spcBef>
            </a:pPr>
            <a:endParaRPr sz="3200" dirty="0">
              <a:cs typeface="Liberation Sans Narrow"/>
            </a:endParaRPr>
          </a:p>
          <a:p>
            <a:pPr marL="1388521" lvl="2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spc="-7" dirty="0">
                <a:cs typeface="Liberation Sans Narrow"/>
              </a:rPr>
              <a:t>Byzantine Faults: </a:t>
            </a:r>
            <a:r>
              <a:rPr sz="2400" dirty="0">
                <a:cs typeface="Liberation Sans Narrow"/>
              </a:rPr>
              <a:t>A </a:t>
            </a:r>
            <a:r>
              <a:rPr sz="2400" spc="-7" dirty="0">
                <a:cs typeface="Liberation Sans Narrow"/>
              </a:rPr>
              <a:t>node starts behaving</a:t>
            </a:r>
            <a:r>
              <a:rPr sz="2400" spc="13" dirty="0">
                <a:cs typeface="Liberation Sans Narrow"/>
              </a:rPr>
              <a:t> </a:t>
            </a:r>
            <a:r>
              <a:rPr sz="2400" spc="-7" dirty="0">
                <a:cs typeface="Liberation Sans Narrow"/>
              </a:rPr>
              <a:t>maliciously</a:t>
            </a:r>
            <a:r>
              <a:rPr lang="en-US" sz="2400" spc="-7" dirty="0">
                <a:cs typeface="Liberation Sans Narrow"/>
              </a:rPr>
              <a:t>.</a:t>
            </a:r>
            <a:endParaRPr sz="2400" dirty="0"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183202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Distributed Consensus Properties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282B7E44-1FF4-4A97-9F52-380979DC158B}"/>
              </a:ext>
            </a:extLst>
          </p:cNvPr>
          <p:cNvSpPr txBox="1"/>
          <p:nvPr/>
        </p:nvSpPr>
        <p:spPr>
          <a:xfrm>
            <a:off x="261828" y="1688101"/>
            <a:ext cx="9133449" cy="4031873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74121" marR="883898" indent="-457189" algn="just">
              <a:lnSpc>
                <a:spcPts val="3173"/>
              </a:lnSpc>
              <a:spcBef>
                <a:spcPts val="52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spc="-20" dirty="0">
                <a:cs typeface="Liberation Sans Narrow"/>
              </a:rPr>
              <a:t>Termination</a:t>
            </a:r>
            <a:r>
              <a:rPr sz="2400" spc="-20" dirty="0">
                <a:cs typeface="Liberation Sans Narrow"/>
              </a:rPr>
              <a:t>: </a:t>
            </a:r>
            <a:r>
              <a:rPr sz="2400" spc="-7" dirty="0">
                <a:cs typeface="Liberation Sans Narrow"/>
              </a:rPr>
              <a:t>Every </a:t>
            </a:r>
            <a:r>
              <a:rPr sz="2400" spc="-13" dirty="0">
                <a:cs typeface="Liberation Sans Narrow"/>
              </a:rPr>
              <a:t>correct individual decides some value at </a:t>
            </a:r>
            <a:r>
              <a:rPr sz="2400" spc="-7" dirty="0">
                <a:cs typeface="Liberation Sans Narrow"/>
              </a:rPr>
              <a:t>the </a:t>
            </a:r>
            <a:r>
              <a:rPr sz="2400" spc="-13" dirty="0">
                <a:cs typeface="Liberation Sans Narrow"/>
              </a:rPr>
              <a:t>end of </a:t>
            </a:r>
            <a:r>
              <a:rPr sz="2400" spc="-7" dirty="0">
                <a:cs typeface="Liberation Sans Narrow"/>
              </a:rPr>
              <a:t>the  </a:t>
            </a:r>
            <a:r>
              <a:rPr sz="2400" spc="-13" dirty="0">
                <a:cs typeface="Liberation Sans Narrow"/>
              </a:rPr>
              <a:t>consensus</a:t>
            </a:r>
            <a:r>
              <a:rPr sz="2400" spc="7" dirty="0">
                <a:cs typeface="Liberation Sans Narrow"/>
              </a:rPr>
              <a:t> </a:t>
            </a:r>
            <a:r>
              <a:rPr sz="2400" spc="-13" dirty="0">
                <a:cs typeface="Liberation Sans Narrow"/>
              </a:rPr>
              <a:t>protocol</a:t>
            </a:r>
            <a:r>
              <a:rPr lang="en-US" sz="2400" spc="-13" dirty="0">
                <a:cs typeface="Liberation Sans Narrow"/>
              </a:rPr>
              <a:t>.</a:t>
            </a:r>
            <a:endParaRPr sz="2400" dirty="0">
              <a:cs typeface="Liberation Sans Narrow"/>
            </a:endParaRPr>
          </a:p>
          <a:p>
            <a:pPr algn="just">
              <a:spcBef>
                <a:spcPts val="53"/>
              </a:spcBef>
              <a:buFont typeface="Arial"/>
              <a:buChar char="•"/>
            </a:pPr>
            <a:endParaRPr sz="2400" dirty="0">
              <a:cs typeface="Liberation Sans Narrow"/>
            </a:endParaRPr>
          </a:p>
          <a:p>
            <a:pPr marL="474121" marR="6773" indent="-457189" algn="just">
              <a:lnSpc>
                <a:spcPts val="3173"/>
              </a:lnSpc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spc="-20" dirty="0">
                <a:cs typeface="Liberation Sans Narrow"/>
              </a:rPr>
              <a:t>Validity: </a:t>
            </a:r>
            <a:r>
              <a:rPr sz="2400" spc="-7" dirty="0">
                <a:cs typeface="Liberation Sans Narrow"/>
              </a:rPr>
              <a:t>If </a:t>
            </a:r>
            <a:r>
              <a:rPr sz="2400" spc="-13" dirty="0">
                <a:cs typeface="Liberation Sans Narrow"/>
              </a:rPr>
              <a:t>all </a:t>
            </a:r>
            <a:r>
              <a:rPr sz="2400" spc="-7" dirty="0">
                <a:cs typeface="Liberation Sans Narrow"/>
              </a:rPr>
              <a:t>the </a:t>
            </a:r>
            <a:r>
              <a:rPr sz="2400" spc="-13" dirty="0">
                <a:cs typeface="Liberation Sans Narrow"/>
              </a:rPr>
              <a:t>individuals proposes </a:t>
            </a:r>
            <a:r>
              <a:rPr sz="2400" spc="-7" dirty="0">
                <a:cs typeface="Liberation Sans Narrow"/>
              </a:rPr>
              <a:t>the same </a:t>
            </a:r>
            <a:r>
              <a:rPr sz="2400" spc="-13" dirty="0">
                <a:cs typeface="Liberation Sans Narrow"/>
              </a:rPr>
              <a:t>value, then all </a:t>
            </a:r>
            <a:r>
              <a:rPr sz="2400" spc="-7" dirty="0">
                <a:cs typeface="Liberation Sans Narrow"/>
              </a:rPr>
              <a:t>correct </a:t>
            </a:r>
            <a:r>
              <a:rPr sz="2400" spc="-13" dirty="0">
                <a:cs typeface="Liberation Sans Narrow"/>
              </a:rPr>
              <a:t>individuals  decide </a:t>
            </a:r>
            <a:r>
              <a:rPr sz="2400" spc="-7" dirty="0">
                <a:cs typeface="Liberation Sans Narrow"/>
              </a:rPr>
              <a:t>on </a:t>
            </a:r>
            <a:r>
              <a:rPr sz="2400" spc="-13" dirty="0">
                <a:cs typeface="Liberation Sans Narrow"/>
              </a:rPr>
              <a:t>that</a:t>
            </a:r>
            <a:r>
              <a:rPr sz="2400" spc="20" dirty="0">
                <a:cs typeface="Liberation Sans Narrow"/>
              </a:rPr>
              <a:t> </a:t>
            </a:r>
            <a:r>
              <a:rPr sz="2400" spc="-13" dirty="0">
                <a:cs typeface="Liberation Sans Narrow"/>
              </a:rPr>
              <a:t>value</a:t>
            </a:r>
            <a:r>
              <a:rPr lang="en-US" sz="2400" spc="-13" dirty="0">
                <a:cs typeface="Liberation Sans Narrow"/>
              </a:rPr>
              <a:t>.</a:t>
            </a:r>
            <a:endParaRPr sz="2400" dirty="0">
              <a:cs typeface="Liberation Sans Narrow"/>
            </a:endParaRPr>
          </a:p>
          <a:p>
            <a:pPr algn="just">
              <a:spcBef>
                <a:spcPts val="53"/>
              </a:spcBef>
              <a:buFont typeface="Arial"/>
              <a:buChar char="•"/>
            </a:pPr>
            <a:endParaRPr sz="2400" dirty="0">
              <a:cs typeface="Liberation Sans Narrow"/>
            </a:endParaRPr>
          </a:p>
          <a:p>
            <a:pPr marL="474121" marR="491901" indent="-457189" algn="just">
              <a:lnSpc>
                <a:spcPts val="3173"/>
              </a:lnSpc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spc="-7" dirty="0">
                <a:cs typeface="Liberation Sans Narrow"/>
              </a:rPr>
              <a:t>Integrity: </a:t>
            </a:r>
            <a:r>
              <a:rPr sz="2400" spc="-13" dirty="0">
                <a:cs typeface="Liberation Sans Narrow"/>
              </a:rPr>
              <a:t>Every </a:t>
            </a:r>
            <a:r>
              <a:rPr sz="2400" spc="-7" dirty="0">
                <a:cs typeface="Liberation Sans Narrow"/>
              </a:rPr>
              <a:t>correct </a:t>
            </a:r>
            <a:r>
              <a:rPr sz="2400" spc="-13" dirty="0">
                <a:cs typeface="Liberation Sans Narrow"/>
              </a:rPr>
              <a:t>individual decides </a:t>
            </a:r>
            <a:r>
              <a:rPr sz="2400" spc="-7" dirty="0">
                <a:cs typeface="Liberation Sans Narrow"/>
              </a:rPr>
              <a:t>at most </a:t>
            </a:r>
            <a:r>
              <a:rPr sz="2400" spc="-13" dirty="0">
                <a:cs typeface="Liberation Sans Narrow"/>
              </a:rPr>
              <a:t>one value, and </a:t>
            </a:r>
            <a:r>
              <a:rPr sz="2400" spc="-7" dirty="0">
                <a:cs typeface="Liberation Sans Narrow"/>
              </a:rPr>
              <a:t>the </a:t>
            </a:r>
            <a:r>
              <a:rPr sz="2400" spc="-13" dirty="0">
                <a:cs typeface="Liberation Sans Narrow"/>
              </a:rPr>
              <a:t>decided  value </a:t>
            </a:r>
            <a:r>
              <a:rPr sz="2400" spc="-7" dirty="0">
                <a:cs typeface="Liberation Sans Narrow"/>
              </a:rPr>
              <a:t>must </a:t>
            </a:r>
            <a:r>
              <a:rPr sz="2400" spc="-13" dirty="0">
                <a:cs typeface="Liberation Sans Narrow"/>
              </a:rPr>
              <a:t>be proposed by some</a:t>
            </a:r>
            <a:r>
              <a:rPr sz="2400" spc="87" dirty="0">
                <a:cs typeface="Liberation Sans Narrow"/>
              </a:rPr>
              <a:t> </a:t>
            </a:r>
            <a:r>
              <a:rPr sz="2400" spc="-13" dirty="0">
                <a:cs typeface="Liberation Sans Narrow"/>
              </a:rPr>
              <a:t>individuals</a:t>
            </a:r>
            <a:r>
              <a:rPr lang="en-US" sz="2400" spc="-13" dirty="0">
                <a:cs typeface="Liberation Sans Narrow"/>
              </a:rPr>
              <a:t>.</a:t>
            </a:r>
            <a:endParaRPr sz="2400" dirty="0">
              <a:cs typeface="Liberation Sans Narrow"/>
            </a:endParaRPr>
          </a:p>
          <a:p>
            <a:pPr algn="just">
              <a:spcBef>
                <a:spcPts val="33"/>
              </a:spcBef>
              <a:buFont typeface="Arial"/>
              <a:buChar char="•"/>
            </a:pPr>
            <a:endParaRPr sz="2400" dirty="0">
              <a:cs typeface="Liberation Sans Narrow"/>
            </a:endParaRPr>
          </a:p>
          <a:p>
            <a:pPr marL="474121" indent="-457189" algn="just">
              <a:spcBef>
                <a:spcPts val="7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spc="-13" dirty="0">
                <a:cs typeface="Liberation Sans Narrow"/>
              </a:rPr>
              <a:t>Agreement: </a:t>
            </a:r>
            <a:r>
              <a:rPr sz="2400" spc="-13" dirty="0">
                <a:cs typeface="Liberation Sans Narrow"/>
              </a:rPr>
              <a:t>Every </a:t>
            </a:r>
            <a:r>
              <a:rPr sz="2400" spc="-7" dirty="0">
                <a:cs typeface="Liberation Sans Narrow"/>
              </a:rPr>
              <a:t>correct </a:t>
            </a:r>
            <a:r>
              <a:rPr sz="2400" spc="-13" dirty="0">
                <a:cs typeface="Liberation Sans Narrow"/>
              </a:rPr>
              <a:t>individual must agree </a:t>
            </a:r>
            <a:r>
              <a:rPr sz="2400" spc="-7" dirty="0">
                <a:cs typeface="Liberation Sans Narrow"/>
              </a:rPr>
              <a:t>on the </a:t>
            </a:r>
            <a:r>
              <a:rPr sz="2400" spc="-13" dirty="0">
                <a:cs typeface="Liberation Sans Narrow"/>
              </a:rPr>
              <a:t>same</a:t>
            </a:r>
            <a:r>
              <a:rPr sz="2400" spc="152" dirty="0">
                <a:cs typeface="Liberation Sans Narrow"/>
              </a:rPr>
              <a:t> </a:t>
            </a:r>
            <a:r>
              <a:rPr sz="2400" spc="-13" dirty="0">
                <a:cs typeface="Liberation Sans Narrow"/>
              </a:rPr>
              <a:t>value</a:t>
            </a:r>
            <a:r>
              <a:rPr lang="en-US" sz="2400" spc="-13" dirty="0">
                <a:cs typeface="Liberation Sans Narrow"/>
              </a:rPr>
              <a:t>.</a:t>
            </a:r>
            <a:endParaRPr sz="2400" dirty="0"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287178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Correctness of a Distributed Consensus Protocol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09726-5DD7-4E23-99FA-A82D952360C9}"/>
              </a:ext>
            </a:extLst>
          </p:cNvPr>
          <p:cNvSpPr/>
          <p:nvPr/>
        </p:nvSpPr>
        <p:spPr>
          <a:xfrm>
            <a:off x="-8308" y="1329777"/>
            <a:ext cx="813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537C57BF-38A3-42F4-BCE1-E62274B0A1B6}"/>
              </a:ext>
            </a:extLst>
          </p:cNvPr>
          <p:cNvSpPr txBox="1"/>
          <p:nvPr/>
        </p:nvSpPr>
        <p:spPr>
          <a:xfrm>
            <a:off x="153518" y="1447260"/>
            <a:ext cx="7977518" cy="3101704"/>
          </a:xfrm>
          <a:prstGeom prst="rect">
            <a:avLst/>
          </a:prstGeom>
        </p:spPr>
        <p:txBody>
          <a:bodyPr vert="horz" wrap="square" lIns="0" tIns="112607" rIns="0" bIns="0" rtlCol="0">
            <a:spAutoFit/>
          </a:bodyPr>
          <a:lstStyle/>
          <a:p>
            <a:pPr marL="474121" indent="-457189">
              <a:spcBef>
                <a:spcPts val="887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spc="-7" dirty="0">
                <a:cs typeface="Liberation Sans Narrow"/>
              </a:rPr>
              <a:t>Safety: </a:t>
            </a:r>
            <a:r>
              <a:rPr sz="2400" spc="-7" dirty="0">
                <a:cs typeface="Liberation Sans Narrow"/>
              </a:rPr>
              <a:t>Correct individuals must not agree on an incorrect</a:t>
            </a:r>
            <a:r>
              <a:rPr sz="2400" spc="300" dirty="0">
                <a:cs typeface="Liberation Sans Narrow"/>
              </a:rPr>
              <a:t> </a:t>
            </a:r>
            <a:r>
              <a:rPr sz="2400" spc="-7" dirty="0">
                <a:cs typeface="Liberation Sans Narrow"/>
              </a:rPr>
              <a:t>value</a:t>
            </a:r>
            <a:endParaRPr sz="2400" dirty="0">
              <a:cs typeface="Liberation Sans Narrow"/>
            </a:endParaRPr>
          </a:p>
          <a:p>
            <a:pPr marL="1008355" lvl="1" indent="-382684">
              <a:spcBef>
                <a:spcPts val="747"/>
              </a:spcBef>
              <a:buFont typeface="Arial"/>
              <a:buChar char="–"/>
              <a:tabLst>
                <a:tab pos="1009201" algn="l"/>
              </a:tabLst>
            </a:pPr>
            <a:r>
              <a:rPr sz="2400" spc="-7" dirty="0">
                <a:cs typeface="Liberation Sans Narrow"/>
              </a:rPr>
              <a:t>Nothing bad</a:t>
            </a:r>
            <a:r>
              <a:rPr sz="2400" spc="80" dirty="0">
                <a:cs typeface="Liberation Sans Narrow"/>
              </a:rPr>
              <a:t> </a:t>
            </a:r>
            <a:r>
              <a:rPr sz="2400" spc="-13" dirty="0">
                <a:cs typeface="Liberation Sans Narrow"/>
              </a:rPr>
              <a:t>happend</a:t>
            </a:r>
            <a:endParaRPr sz="2400" dirty="0">
              <a:cs typeface="Liberation Sans Narrow"/>
            </a:endParaRPr>
          </a:p>
          <a:p>
            <a:pPr lvl="1">
              <a:spcBef>
                <a:spcPts val="27"/>
              </a:spcBef>
              <a:buFont typeface="Arial"/>
              <a:buChar char="–"/>
            </a:pPr>
            <a:endParaRPr sz="2400" dirty="0">
              <a:cs typeface="Liberation Sans Narrow"/>
            </a:endParaRPr>
          </a:p>
          <a:p>
            <a:pPr marL="474121" marR="6773" indent="-457189">
              <a:lnSpc>
                <a:spcPts val="3827"/>
              </a:lnSpc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spc="-7" dirty="0">
                <a:cs typeface="Liberation Sans Narrow"/>
              </a:rPr>
              <a:t>Liveliness </a:t>
            </a:r>
            <a:r>
              <a:rPr sz="2400" spc="-7" dirty="0">
                <a:cs typeface="Liberation Sans Narrow"/>
              </a:rPr>
              <a:t>(or </a:t>
            </a:r>
            <a:r>
              <a:rPr sz="2400" b="1" spc="-7" dirty="0">
                <a:cs typeface="Liberation Sans Narrow"/>
              </a:rPr>
              <a:t>Liveness</a:t>
            </a:r>
            <a:r>
              <a:rPr sz="2400" spc="-7" dirty="0">
                <a:cs typeface="Liberation Sans Narrow"/>
              </a:rPr>
              <a:t>)</a:t>
            </a:r>
            <a:r>
              <a:rPr sz="2400" b="1" spc="-7" dirty="0">
                <a:cs typeface="Liberation Sans Narrow"/>
              </a:rPr>
              <a:t>: </a:t>
            </a:r>
            <a:r>
              <a:rPr sz="2400" spc="-7" dirty="0">
                <a:cs typeface="Liberation Sans Narrow"/>
              </a:rPr>
              <a:t>Every correct value must be accepted  eventually</a:t>
            </a:r>
            <a:endParaRPr sz="2400" dirty="0">
              <a:cs typeface="Liberation Sans Narrow"/>
            </a:endParaRPr>
          </a:p>
          <a:p>
            <a:pPr marL="1008355" lvl="1" indent="-382684">
              <a:spcBef>
                <a:spcPts val="640"/>
              </a:spcBef>
              <a:buFont typeface="Arial"/>
              <a:buChar char="–"/>
              <a:tabLst>
                <a:tab pos="1009201" algn="l"/>
              </a:tabLst>
            </a:pPr>
            <a:r>
              <a:rPr sz="2400" spc="-7" dirty="0">
                <a:cs typeface="Liberation Sans Narrow"/>
              </a:rPr>
              <a:t>Something good eventually</a:t>
            </a:r>
            <a:r>
              <a:rPr sz="2400" spc="167" dirty="0">
                <a:cs typeface="Liberation Sans Narrow"/>
              </a:rPr>
              <a:t> </a:t>
            </a:r>
            <a:r>
              <a:rPr sz="2400" spc="-13" dirty="0">
                <a:cs typeface="Liberation Sans Narrow"/>
              </a:rPr>
              <a:t>happens</a:t>
            </a:r>
            <a:endParaRPr sz="2400" dirty="0"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2466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1067</Words>
  <Application>Microsoft Office PowerPoint</Application>
  <PresentationFormat>Widescreen</PresentationFormat>
  <Paragraphs>245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Carlito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55</cp:revision>
  <dcterms:created xsi:type="dcterms:W3CDTF">2020-06-03T14:19:11Z</dcterms:created>
  <dcterms:modified xsi:type="dcterms:W3CDTF">2020-08-04T09:51:39Z</dcterms:modified>
</cp:coreProperties>
</file>