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7" r:id="rId2"/>
    <p:sldId id="358" r:id="rId3"/>
    <p:sldId id="460" r:id="rId4"/>
    <p:sldId id="461" r:id="rId5"/>
    <p:sldId id="462" r:id="rId6"/>
    <p:sldId id="463" r:id="rId7"/>
    <p:sldId id="464" r:id="rId8"/>
    <p:sldId id="466" r:id="rId9"/>
    <p:sldId id="465" r:id="rId10"/>
    <p:sldId id="467" r:id="rId11"/>
    <p:sldId id="468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143B7-AC90-4533-8B37-C2A58D9F5BBD}"/>
              </a:ext>
            </a:extLst>
          </p:cNvPr>
          <p:cNvSpPr/>
          <p:nvPr/>
        </p:nvSpPr>
        <p:spPr>
          <a:xfrm>
            <a:off x="4842326" y="2423460"/>
            <a:ext cx="6758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marR="107524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The client waits for </a:t>
            </a:r>
            <a:r>
              <a:rPr lang="en-IN" sz="2400" spc="-880" dirty="0">
                <a:cs typeface="Cambria Math"/>
              </a:rPr>
              <a:t>𝑓</a:t>
            </a:r>
            <a:r>
              <a:rPr lang="en-IN" sz="2400" spc="80" dirty="0">
                <a:cs typeface="Cambria Math"/>
              </a:rPr>
              <a:t> </a:t>
            </a:r>
            <a:r>
              <a:rPr lang="en-IN" sz="2400" dirty="0">
                <a:cs typeface="Cambria Math"/>
              </a:rPr>
              <a:t>+ 1 </a:t>
            </a:r>
            <a:r>
              <a:rPr lang="en-IN" sz="2400" spc="-7" dirty="0">
                <a:cs typeface="Arial Narrow"/>
              </a:rPr>
              <a:t>replies from  different backups with the same</a:t>
            </a:r>
            <a:r>
              <a:rPr lang="en-IN" sz="2400" spc="14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result</a:t>
            </a:r>
            <a:endParaRPr lang="en-IN" sz="2400" dirty="0">
              <a:cs typeface="Arial Narrow"/>
            </a:endParaRPr>
          </a:p>
          <a:p>
            <a:pPr marL="1134505" marR="6773" indent="-507987">
              <a:tabLst>
                <a:tab pos="1133658" algn="l"/>
              </a:tabLst>
            </a:pPr>
            <a:r>
              <a:rPr lang="en-IN" sz="2400" spc="-7" dirty="0">
                <a:cs typeface="Arial"/>
              </a:rPr>
              <a:t>–	</a:t>
            </a:r>
            <a:r>
              <a:rPr lang="en-IN" sz="2400" spc="-880" dirty="0">
                <a:cs typeface="Cambria Math"/>
              </a:rPr>
              <a:t>𝑓             	</a:t>
            </a:r>
            <a:r>
              <a:rPr lang="en-IN" sz="2400" spc="113" dirty="0">
                <a:cs typeface="Cambria Math"/>
              </a:rPr>
              <a:t> </a:t>
            </a:r>
            <a:r>
              <a:rPr lang="en-IN" sz="2400" spc="-7" dirty="0">
                <a:cs typeface="Arial Narrow"/>
              </a:rPr>
              <a:t>is the maximum number of faulty  replicas that can be</a:t>
            </a:r>
            <a:r>
              <a:rPr lang="en-IN" sz="2400" spc="10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tolerated</a:t>
            </a: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AEC4FC9-E510-459D-BDC8-110F1E8C45B9}"/>
              </a:ext>
            </a:extLst>
          </p:cNvPr>
          <p:cNvSpPr/>
          <p:nvPr/>
        </p:nvSpPr>
        <p:spPr>
          <a:xfrm>
            <a:off x="286645" y="1525015"/>
            <a:ext cx="4910585" cy="3968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70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Algorithm- Reference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Lamport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Leslie, Robert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Shostak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and Marshall Pease. "The Byzantine generals problem." ACM Transactions on Programming Languages and Systems (TOPLAS) 4.3 (1982): 382-401.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Castro, Miguel, and Barbara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Liskov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. "Practical Byzantine fault tolerance." OSDI. Vol. 99. 1999.</a:t>
            </a:r>
          </a:p>
        </p:txBody>
      </p:sp>
    </p:spTree>
    <p:extLst>
      <p:ext uri="{BB962C8B-B14F-4D97-AF65-F5344CB8AC3E}">
        <p14:creationId xmlns:p14="http://schemas.microsoft.com/office/powerpoint/2010/main" val="15204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86885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Algorithms: PBFT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450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Lamport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Shostak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-Pease</a:t>
            </a:r>
            <a:r>
              <a:rPr lang="en-IN" sz="2400" b="1" spc="-6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E419B-1984-4CE6-B0A2-C51065A94C07}"/>
              </a:ext>
            </a:extLst>
          </p:cNvPr>
          <p:cNvSpPr/>
          <p:nvPr/>
        </p:nvSpPr>
        <p:spPr>
          <a:xfrm>
            <a:off x="621394" y="1974648"/>
            <a:ext cx="7500729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Why</a:t>
            </a:r>
            <a:r>
              <a:rPr lang="en-IN" sz="2400" spc="13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Practical</a:t>
            </a:r>
            <a:r>
              <a:rPr lang="en-IN" sz="2400" spc="-7" dirty="0">
                <a:cs typeface="Arial Narrow"/>
              </a:rPr>
              <a:t>?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Ensures safety over an asynchronous network (not</a:t>
            </a:r>
            <a:r>
              <a:rPr lang="en-IN" sz="2400" spc="272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liveness!)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Byzantine</a:t>
            </a:r>
            <a:r>
              <a:rPr lang="en-IN" sz="2400" spc="6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Failure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Low</a:t>
            </a:r>
            <a:r>
              <a:rPr lang="en-IN" sz="2400" spc="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overhead</a:t>
            </a:r>
            <a:endParaRPr lang="en-IN" sz="2400" dirty="0">
              <a:cs typeface="Arial Narrow"/>
            </a:endParaRPr>
          </a:p>
          <a:p>
            <a:pPr marL="524920" indent="-507987">
              <a:lnSpc>
                <a:spcPts val="3833"/>
              </a:lnSpc>
              <a:spcBef>
                <a:spcPts val="1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b="1" spc="-7" dirty="0">
                <a:cs typeface="Arial Narrow"/>
              </a:rPr>
              <a:t>Real</a:t>
            </a:r>
            <a:r>
              <a:rPr lang="en-IN" sz="2400" b="1" spc="33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Applications</a:t>
            </a:r>
            <a:endParaRPr lang="en-IN" sz="2400" dirty="0">
              <a:cs typeface="Arial Narrow"/>
            </a:endParaRPr>
          </a:p>
          <a:p>
            <a:pPr marL="1134505" lvl="1" indent="-507987">
              <a:lnSpc>
                <a:spcPts val="3833"/>
              </a:lnSpc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 err="1">
                <a:cs typeface="Arial Narrow"/>
              </a:rPr>
              <a:t>Tendermint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IBM's </a:t>
            </a:r>
            <a:r>
              <a:rPr lang="en-IN" sz="2400" spc="-7" dirty="0" err="1">
                <a:cs typeface="Arial Narrow"/>
              </a:rPr>
              <a:t>Openchain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 err="1">
                <a:cs typeface="Arial Narrow"/>
              </a:rPr>
              <a:t>ErisDB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Hyperledger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74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5258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Practical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Byzantine Fault Tolerant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BAF39C7-668D-4E45-9386-144AE2AC3CBD}"/>
              </a:ext>
            </a:extLst>
          </p:cNvPr>
          <p:cNvSpPr/>
          <p:nvPr/>
        </p:nvSpPr>
        <p:spPr>
          <a:xfrm>
            <a:off x="201855" y="2148453"/>
            <a:ext cx="5258042" cy="434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2F8A5-CF76-44D4-AE01-A05D66FF0EF8}"/>
              </a:ext>
            </a:extLst>
          </p:cNvPr>
          <p:cNvSpPr/>
          <p:nvPr/>
        </p:nvSpPr>
        <p:spPr>
          <a:xfrm>
            <a:off x="5243744" y="196395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Asynchronous distributed</a:t>
            </a:r>
            <a:r>
              <a:rPr lang="en-IN" sz="2400" spc="8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system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delay, out of order</a:t>
            </a:r>
            <a:r>
              <a:rPr lang="en-IN" sz="2400" spc="6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message</a:t>
            </a:r>
            <a:endParaRPr lang="en-IN" sz="2400" dirty="0">
              <a:cs typeface="Arial Narrow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Byzantine failure</a:t>
            </a:r>
            <a:r>
              <a:rPr lang="en-IN" sz="2400" spc="10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handling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arbitrary node</a:t>
            </a:r>
            <a:r>
              <a:rPr lang="en-IN" sz="2400" spc="20" dirty="0">
                <a:cs typeface="Arial Narrow"/>
              </a:rPr>
              <a:t> </a:t>
            </a:r>
            <a:r>
              <a:rPr lang="en-IN" sz="2400" spc="-7" dirty="0" err="1">
                <a:cs typeface="Arial Narrow"/>
              </a:rPr>
              <a:t>behavior</a:t>
            </a:r>
            <a:endParaRPr lang="en-IN" sz="2400" dirty="0">
              <a:cs typeface="Arial Narrow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Privacy</a:t>
            </a:r>
            <a:endParaRPr lang="en-IN" sz="2400" dirty="0">
              <a:cs typeface="Arial Narrow"/>
            </a:endParaRPr>
          </a:p>
          <a:p>
            <a:pPr marL="1134505" marR="853419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tamper-proof message,  authentication</a:t>
            </a:r>
            <a:endParaRPr lang="en-IN"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653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5258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Practical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Byzantine Fault Tolerant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F1522-7CD8-4C7C-AA2A-E9892CFB7097}"/>
              </a:ext>
            </a:extLst>
          </p:cNvPr>
          <p:cNvSpPr/>
          <p:nvPr/>
        </p:nvSpPr>
        <p:spPr>
          <a:xfrm>
            <a:off x="598883" y="1946890"/>
            <a:ext cx="72914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dirty="0">
                <a:cs typeface="Arial Narrow"/>
              </a:rPr>
              <a:t>A </a:t>
            </a:r>
            <a:r>
              <a:rPr lang="en-IN" sz="2400" spc="-7" dirty="0">
                <a:cs typeface="Arial Narrow"/>
              </a:rPr>
              <a:t>state machine is replicated across different</a:t>
            </a:r>
            <a:r>
              <a:rPr lang="en-IN" sz="2400" spc="227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nodes</a:t>
            </a:r>
            <a:endParaRPr lang="en-IN" sz="2400" dirty="0">
              <a:cs typeface="Arial Narrow"/>
            </a:endParaRPr>
          </a:p>
          <a:p>
            <a:pPr>
              <a:spcBef>
                <a:spcPts val="27"/>
              </a:spcBef>
              <a:buFont typeface="Arial"/>
              <a:buChar char="•"/>
            </a:pPr>
            <a:endParaRPr lang="en-IN" sz="2400" dirty="0">
              <a:cs typeface="Times New Roman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587" dirty="0">
                <a:cs typeface="Cambria Math"/>
              </a:rPr>
              <a:t>3𝑓 </a:t>
            </a:r>
            <a:r>
              <a:rPr lang="en-IN" sz="2400" dirty="0">
                <a:cs typeface="Cambria Math"/>
              </a:rPr>
              <a:t>+ 1 </a:t>
            </a:r>
            <a:r>
              <a:rPr lang="en-IN" sz="2400" spc="-7" dirty="0">
                <a:cs typeface="Arial Narrow"/>
              </a:rPr>
              <a:t>replicas are there where </a:t>
            </a:r>
            <a:r>
              <a:rPr lang="en-IN" sz="2400" spc="-880" dirty="0">
                <a:cs typeface="Cambria Math"/>
              </a:rPr>
              <a:t>𝑓              	</a:t>
            </a:r>
            <a:r>
              <a:rPr lang="en-IN" sz="2400" spc="-7" dirty="0">
                <a:cs typeface="Arial Narrow"/>
              </a:rPr>
              <a:t>is the number of faulty</a:t>
            </a:r>
            <a:r>
              <a:rPr lang="en-IN" sz="2400" spc="2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replicas</a:t>
            </a:r>
            <a:endParaRPr lang="en-IN" sz="2400" dirty="0">
              <a:cs typeface="Arial Narrow"/>
            </a:endParaRPr>
          </a:p>
          <a:p>
            <a:pPr>
              <a:spcBef>
                <a:spcPts val="47"/>
              </a:spcBef>
              <a:buFont typeface="Arial"/>
              <a:buChar char="•"/>
            </a:pPr>
            <a:endParaRPr lang="en-IN" sz="2400" dirty="0">
              <a:cs typeface="Times New Roman"/>
            </a:endParaRPr>
          </a:p>
          <a:p>
            <a:pPr marL="524920" indent="-507987">
              <a:spcBef>
                <a:spcPts val="7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The replicas move through a successions of configurations, known</a:t>
            </a:r>
            <a:r>
              <a:rPr lang="en-IN" sz="2400" spc="42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as</a:t>
            </a:r>
            <a:endParaRPr lang="en-IN" sz="2400" dirty="0">
              <a:cs typeface="Arial Narrow"/>
            </a:endParaRPr>
          </a:p>
          <a:p>
            <a:pPr marL="524920"/>
            <a:r>
              <a:rPr lang="en-IN" sz="2400" i="1" spc="-7" dirty="0">
                <a:cs typeface="Arial Narrow"/>
              </a:rPr>
              <a:t>views</a:t>
            </a:r>
            <a:endParaRPr lang="en-IN" sz="2400" dirty="0">
              <a:cs typeface="Arial Narrow"/>
            </a:endParaRPr>
          </a:p>
          <a:p>
            <a:pPr>
              <a:spcBef>
                <a:spcPts val="27"/>
              </a:spcBef>
            </a:pPr>
            <a:endParaRPr lang="en-IN" sz="2400" dirty="0">
              <a:cs typeface="Times New Roman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One replica in a </a:t>
            </a:r>
            <a:r>
              <a:rPr lang="en-IN" sz="2400" i="1" spc="-7" dirty="0">
                <a:cs typeface="Arial Narrow"/>
              </a:rPr>
              <a:t>view </a:t>
            </a:r>
            <a:r>
              <a:rPr lang="en-IN" sz="2400" spc="-7" dirty="0">
                <a:cs typeface="Arial Narrow"/>
              </a:rPr>
              <a:t>is </a:t>
            </a:r>
            <a:r>
              <a:rPr lang="en-IN" sz="2400" i="1" spc="-7" dirty="0">
                <a:cs typeface="Arial Narrow"/>
              </a:rPr>
              <a:t>primary </a:t>
            </a:r>
            <a:r>
              <a:rPr lang="en-IN" sz="2400" spc="-7" dirty="0">
                <a:cs typeface="Arial Narrow"/>
              </a:rPr>
              <a:t>and others are</a:t>
            </a:r>
            <a:r>
              <a:rPr lang="en-IN" sz="2400" spc="233" dirty="0">
                <a:cs typeface="Arial Narrow"/>
              </a:rPr>
              <a:t> </a:t>
            </a:r>
            <a:r>
              <a:rPr lang="en-IN" sz="2400" i="1" spc="-7" dirty="0">
                <a:cs typeface="Arial Narrow"/>
              </a:rPr>
              <a:t>backups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73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5258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Practical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Byzantine Fault Tolerant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EFE21-AB03-4958-96C4-C31CED10801A}"/>
              </a:ext>
            </a:extLst>
          </p:cNvPr>
          <p:cNvSpPr/>
          <p:nvPr/>
        </p:nvSpPr>
        <p:spPr>
          <a:xfrm>
            <a:off x="834886" y="2164838"/>
            <a:ext cx="7456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Views </a:t>
            </a:r>
            <a:r>
              <a:rPr lang="en-IN" sz="2400" dirty="0">
                <a:cs typeface="Arial Narrow"/>
              </a:rPr>
              <a:t>are </a:t>
            </a:r>
            <a:r>
              <a:rPr lang="en-IN" sz="2400" spc="-7" dirty="0">
                <a:cs typeface="Arial Narrow"/>
              </a:rPr>
              <a:t>changed when a </a:t>
            </a:r>
            <a:r>
              <a:rPr lang="en-IN" sz="2400" i="1" spc="-7" dirty="0">
                <a:cs typeface="Arial Narrow"/>
              </a:rPr>
              <a:t>primary </a:t>
            </a:r>
            <a:r>
              <a:rPr lang="en-IN" sz="2400" spc="-7" dirty="0">
                <a:cs typeface="Arial Narrow"/>
              </a:rPr>
              <a:t>is detected as</a:t>
            </a:r>
            <a:r>
              <a:rPr lang="en-IN" sz="2400" spc="25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faulty</a:t>
            </a:r>
            <a:endParaRPr lang="en-IN" sz="2400" dirty="0">
              <a:cs typeface="Arial Narrow"/>
            </a:endParaRPr>
          </a:p>
          <a:p>
            <a:pPr>
              <a:spcBef>
                <a:spcPts val="27"/>
              </a:spcBef>
              <a:buFont typeface="Arial"/>
              <a:buChar char="•"/>
            </a:pPr>
            <a:endParaRPr lang="en-IN" sz="2400" dirty="0">
              <a:cs typeface="Times New Roman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Every view is identified by a unique integer number</a:t>
            </a:r>
            <a:r>
              <a:rPr lang="en-IN" sz="2400" spc="287" dirty="0">
                <a:cs typeface="Arial Narrow"/>
              </a:rPr>
              <a:t> </a:t>
            </a:r>
            <a:r>
              <a:rPr lang="en-IN" sz="2400" spc="-873" dirty="0">
                <a:cs typeface="Cambria Math"/>
              </a:rPr>
              <a:t>𝑣𝑣</a:t>
            </a:r>
            <a:endParaRPr lang="en-IN" sz="2400" dirty="0">
              <a:cs typeface="Cambria Math"/>
            </a:endParaRPr>
          </a:p>
          <a:p>
            <a:pPr>
              <a:spcBef>
                <a:spcPts val="47"/>
              </a:spcBef>
              <a:buFont typeface="Arial"/>
              <a:buChar char="•"/>
            </a:pPr>
            <a:endParaRPr lang="en-IN" sz="2400" dirty="0">
              <a:cs typeface="Times New Roman"/>
            </a:endParaRPr>
          </a:p>
          <a:p>
            <a:pPr marL="524920" indent="-507987">
              <a:spcBef>
                <a:spcPts val="7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Only the messages from the current views are</a:t>
            </a:r>
            <a:r>
              <a:rPr lang="en-IN" sz="2400" spc="21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accepted</a:t>
            </a:r>
            <a:endParaRPr lang="en-IN"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38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E714844-0C8C-4BB4-9282-8205B72A27FF}"/>
              </a:ext>
            </a:extLst>
          </p:cNvPr>
          <p:cNvSpPr/>
          <p:nvPr/>
        </p:nvSpPr>
        <p:spPr>
          <a:xfrm>
            <a:off x="332817" y="2286555"/>
            <a:ext cx="4419591" cy="180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B9F3D-F465-48C6-B9E9-F09C1559EB77}"/>
              </a:ext>
            </a:extLst>
          </p:cNvPr>
          <p:cNvSpPr/>
          <p:nvPr/>
        </p:nvSpPr>
        <p:spPr>
          <a:xfrm>
            <a:off x="4842325" y="239622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4920" marR="6773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dirty="0">
                <a:cs typeface="Arial Narrow"/>
              </a:rPr>
              <a:t>A </a:t>
            </a:r>
            <a:r>
              <a:rPr lang="en-IN" sz="2400" spc="-7" dirty="0">
                <a:cs typeface="Arial Narrow"/>
              </a:rPr>
              <a:t>client sends a request to invoke a  service operation to the</a:t>
            </a:r>
            <a:r>
              <a:rPr lang="en-IN" sz="2400" spc="10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primary</a:t>
            </a:r>
            <a:endParaRPr lang="en-IN" sz="2400" dirty="0">
              <a:cs typeface="Arial Narro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6A292-CF6D-49C4-8731-F46A6C3C1173}"/>
              </a:ext>
            </a:extLst>
          </p:cNvPr>
          <p:cNvSpPr/>
          <p:nvPr/>
        </p:nvSpPr>
        <p:spPr>
          <a:xfrm>
            <a:off x="702366" y="5494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b="1" dirty="0"/>
              <a:t>Courtesy: </a:t>
            </a:r>
            <a:r>
              <a:rPr lang="en-IN" b="1" spc="-7" dirty="0">
                <a:cs typeface="Arial Narrow"/>
              </a:rPr>
              <a:t>Castro, Miguel, and Barbara </a:t>
            </a:r>
            <a:r>
              <a:rPr lang="en-IN" b="1" spc="-7" dirty="0" err="1">
                <a:cs typeface="Arial Narrow"/>
              </a:rPr>
              <a:t>Liskov</a:t>
            </a:r>
            <a:r>
              <a:rPr lang="en-IN" b="1" spc="-7" dirty="0">
                <a:cs typeface="Arial Narrow"/>
              </a:rPr>
              <a:t>. "Practical Byzantine fault tolerance." OSDI. Vol. 99.</a:t>
            </a:r>
            <a:r>
              <a:rPr lang="en-IN" b="1" spc="-13" dirty="0">
                <a:cs typeface="Arial Narrow"/>
              </a:rPr>
              <a:t> </a:t>
            </a:r>
            <a:r>
              <a:rPr lang="en-IN" b="1" spc="-7" dirty="0">
                <a:cs typeface="Arial Narrow"/>
              </a:rPr>
              <a:t>1999.</a:t>
            </a:r>
            <a:endParaRPr lang="en-IN" b="1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449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4C6EEA8-2DDF-4D36-9D9F-94EDDAB08C93}"/>
              </a:ext>
            </a:extLst>
          </p:cNvPr>
          <p:cNvSpPr/>
          <p:nvPr/>
        </p:nvSpPr>
        <p:spPr>
          <a:xfrm>
            <a:off x="209584" y="2239790"/>
            <a:ext cx="4632742" cy="3537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143B7-AC90-4533-8B37-C2A58D9F5BBD}"/>
              </a:ext>
            </a:extLst>
          </p:cNvPr>
          <p:cNvSpPr/>
          <p:nvPr/>
        </p:nvSpPr>
        <p:spPr>
          <a:xfrm>
            <a:off x="4842326" y="2423460"/>
            <a:ext cx="7012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4920" marR="6773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The primary multicasts the request to  the</a:t>
            </a:r>
            <a:r>
              <a:rPr lang="en-IN" sz="2400" spc="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backups</a:t>
            </a:r>
            <a:endParaRPr lang="en-IN"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579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Practical Byzantine Fault Tolerant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143B7-AC90-4533-8B37-C2A58D9F5BBD}"/>
              </a:ext>
            </a:extLst>
          </p:cNvPr>
          <p:cNvSpPr/>
          <p:nvPr/>
        </p:nvSpPr>
        <p:spPr>
          <a:xfrm>
            <a:off x="4842326" y="2423460"/>
            <a:ext cx="6758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marR="6773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Backups execute the request and send  a reply to the</a:t>
            </a:r>
            <a:r>
              <a:rPr lang="en-IN" sz="2400" spc="5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client</a:t>
            </a:r>
            <a:endParaRPr lang="en-IN" sz="2400" dirty="0">
              <a:cs typeface="Arial Narrow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ADFC28F-E214-4EC0-BFB3-A2A6F9B330F8}"/>
              </a:ext>
            </a:extLst>
          </p:cNvPr>
          <p:cNvSpPr/>
          <p:nvPr/>
        </p:nvSpPr>
        <p:spPr>
          <a:xfrm>
            <a:off x="251387" y="1513221"/>
            <a:ext cx="4910593" cy="260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311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385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276</cp:revision>
  <dcterms:created xsi:type="dcterms:W3CDTF">2020-06-03T14:19:11Z</dcterms:created>
  <dcterms:modified xsi:type="dcterms:W3CDTF">2020-09-22T06:51:40Z</dcterms:modified>
</cp:coreProperties>
</file>