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57" r:id="rId2"/>
    <p:sldId id="358" r:id="rId3"/>
    <p:sldId id="472" r:id="rId4"/>
    <p:sldId id="470" r:id="rId5"/>
    <p:sldId id="359" r:id="rId6"/>
    <p:sldId id="477" r:id="rId7"/>
    <p:sldId id="410" r:id="rId8"/>
    <p:sldId id="481" r:id="rId9"/>
    <p:sldId id="473" r:id="rId10"/>
    <p:sldId id="483" r:id="rId11"/>
    <p:sldId id="484" r:id="rId12"/>
    <p:sldId id="396" r:id="rId13"/>
    <p:sldId id="34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878" autoAdjust="0"/>
  </p:normalViewPr>
  <p:slideViewPr>
    <p:cSldViewPr snapToGrid="0">
      <p:cViewPr varScale="1">
        <p:scale>
          <a:sx n="64" d="100"/>
          <a:sy n="64" d="100"/>
        </p:scale>
        <p:origin x="900"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4BE8F-510B-4565-892C-D83A479A79F7}" type="datetimeFigureOut">
              <a:rPr lang="en-IN" smtClean="0"/>
              <a:t>09-11-2020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9A1CA-1CF4-4337-B32F-FE4CBF5214A0}" type="slidenum">
              <a:rPr lang="en-IN" smtClean="0"/>
              <a:t>‹#›</a:t>
            </a:fld>
            <a:endParaRPr lang="en-IN"/>
          </a:p>
        </p:txBody>
      </p:sp>
    </p:spTree>
    <p:extLst>
      <p:ext uri="{BB962C8B-B14F-4D97-AF65-F5344CB8AC3E}">
        <p14:creationId xmlns:p14="http://schemas.microsoft.com/office/powerpoint/2010/main" val="137643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Poppins"/>
              </a:rPr>
              <a:t>A smart contract, alternatively, can perform the same crowdfunding actions – sharing projects, setting goals, and collecting donations – but without a third party. Simply put, we can program a smart contract to execute all of these actions.</a:t>
            </a:r>
          </a:p>
          <a:p>
            <a:pPr algn="l"/>
            <a:r>
              <a:rPr lang="en-US" b="0" i="0" dirty="0">
                <a:solidFill>
                  <a:srgbClr val="000000"/>
                </a:solidFill>
                <a:effectLst/>
                <a:latin typeface="Poppins"/>
              </a:rPr>
              <a:t>More precisely, we can program a smart contract to receive funds until a goal is reached. If the project gets fully funded before the deadline, the money raised automatically goes to the product team. If the project fails, the money automatically goes back to supporters.</a:t>
            </a:r>
          </a:p>
          <a:p>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7</a:t>
            </a:fld>
            <a:endParaRPr lang="en-IN"/>
          </a:p>
        </p:txBody>
      </p:sp>
    </p:spTree>
    <p:extLst>
      <p:ext uri="{BB962C8B-B14F-4D97-AF65-F5344CB8AC3E}">
        <p14:creationId xmlns:p14="http://schemas.microsoft.com/office/powerpoint/2010/main" val="366381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9A1CA-1CF4-4337-B32F-FE4CBF5214A0}" type="slidenum">
              <a:rPr lang="en-IN" smtClean="0"/>
              <a:t>8</a:t>
            </a:fld>
            <a:endParaRPr lang="en-IN"/>
          </a:p>
        </p:txBody>
      </p:sp>
    </p:spTree>
    <p:extLst>
      <p:ext uri="{BB962C8B-B14F-4D97-AF65-F5344CB8AC3E}">
        <p14:creationId xmlns:p14="http://schemas.microsoft.com/office/powerpoint/2010/main" val="313935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Poppins"/>
            </a:endParaRPr>
          </a:p>
        </p:txBody>
      </p:sp>
      <p:sp>
        <p:nvSpPr>
          <p:cNvPr id="4" name="Slide Number Placeholder 3"/>
          <p:cNvSpPr>
            <a:spLocks noGrp="1"/>
          </p:cNvSpPr>
          <p:nvPr>
            <p:ph type="sldNum" sz="quarter" idx="5"/>
          </p:nvPr>
        </p:nvSpPr>
        <p:spPr/>
        <p:txBody>
          <a:bodyPr/>
          <a:lstStyle/>
          <a:p>
            <a:fld id="{5A19A1CA-1CF4-4337-B32F-FE4CBF5214A0}" type="slidenum">
              <a:rPr lang="en-IN" smtClean="0"/>
              <a:t>9</a:t>
            </a:fld>
            <a:endParaRPr lang="en-IN"/>
          </a:p>
        </p:txBody>
      </p:sp>
    </p:spTree>
    <p:extLst>
      <p:ext uri="{BB962C8B-B14F-4D97-AF65-F5344CB8AC3E}">
        <p14:creationId xmlns:p14="http://schemas.microsoft.com/office/powerpoint/2010/main" val="152831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Poppins"/>
            </a:endParaRPr>
          </a:p>
        </p:txBody>
      </p:sp>
      <p:sp>
        <p:nvSpPr>
          <p:cNvPr id="4" name="Slide Number Placeholder 3"/>
          <p:cNvSpPr>
            <a:spLocks noGrp="1"/>
          </p:cNvSpPr>
          <p:nvPr>
            <p:ph type="sldNum" sz="quarter" idx="5"/>
          </p:nvPr>
        </p:nvSpPr>
        <p:spPr/>
        <p:txBody>
          <a:bodyPr/>
          <a:lstStyle/>
          <a:p>
            <a:fld id="{5A19A1CA-1CF4-4337-B32F-FE4CBF5214A0}" type="slidenum">
              <a:rPr lang="en-IN" smtClean="0"/>
              <a:t>10</a:t>
            </a:fld>
            <a:endParaRPr lang="en-IN"/>
          </a:p>
        </p:txBody>
      </p:sp>
    </p:spTree>
    <p:extLst>
      <p:ext uri="{BB962C8B-B14F-4D97-AF65-F5344CB8AC3E}">
        <p14:creationId xmlns:p14="http://schemas.microsoft.com/office/powerpoint/2010/main" val="404181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Poppins"/>
              </a:rPr>
              <a:t>How a Smart Contract Works</a:t>
            </a:r>
          </a:p>
          <a:p>
            <a:pPr algn="l"/>
            <a:r>
              <a:rPr lang="en-US" b="0" i="0" dirty="0">
                <a:solidFill>
                  <a:srgbClr val="000000"/>
                </a:solidFill>
                <a:effectLst/>
                <a:latin typeface="Poppins"/>
              </a:rPr>
              <a:t>A smart contract is a program, or more simply put, code. The code behind a smart contract contains specific terms that are executed when triggered by specific agreed events.</a:t>
            </a:r>
          </a:p>
          <a:p>
            <a:pPr algn="l"/>
            <a:r>
              <a:rPr lang="en-US" b="0" i="0" dirty="0">
                <a:solidFill>
                  <a:srgbClr val="000000"/>
                </a:solidFill>
                <a:effectLst/>
                <a:latin typeface="Poppins"/>
              </a:rPr>
              <a:t>Let's consider an example of how a smart contract might work if Alice is renting an apartment in Los Angeles and Bob from New York is looking to rent an apartment for his journey there.</a:t>
            </a:r>
          </a:p>
          <a:p>
            <a:pPr algn="l"/>
            <a:r>
              <a:rPr lang="en-US" b="1" i="0" dirty="0">
                <a:solidFill>
                  <a:srgbClr val="000000"/>
                </a:solidFill>
                <a:effectLst/>
                <a:latin typeface="Poppins"/>
              </a:rPr>
              <a:t>A Logically Behaved Algorithm</a:t>
            </a:r>
          </a:p>
          <a:p>
            <a:pPr algn="l"/>
            <a:r>
              <a:rPr lang="en-US" b="0" i="0" dirty="0">
                <a:solidFill>
                  <a:srgbClr val="000000"/>
                </a:solidFill>
                <a:effectLst/>
                <a:latin typeface="Poppins"/>
              </a:rPr>
              <a:t>Typically, Alice and Bob would use some platform that unites hosts and guests to agree on renting. This kind of platform would serve as a third party and would certainly take responsibility for compliance with the agreed terms. However, both Alice and Bob would be charged a fee by the platform. Besides, if either of them failed to fulfill their commitment, dispute resolution may be time-consuming and require a detailed review.</a:t>
            </a:r>
          </a:p>
          <a:p>
            <a:pPr algn="l"/>
            <a:r>
              <a:rPr lang="en-US" b="0" i="0" dirty="0">
                <a:solidFill>
                  <a:srgbClr val="000000"/>
                </a:solidFill>
                <a:effectLst/>
                <a:latin typeface="Poppins"/>
              </a:rPr>
              <a:t>If Alice and Bob instead make an agreement using a smart contract, the smart contract will behave logically based on its algorithm and will guarantee that all the agreed terms and conditions are fulfilled. Immutability, which is in the DNA of a smart contract, won’t let Alice or Bob cheat.</a:t>
            </a:r>
          </a:p>
          <a:p>
            <a:pPr algn="l"/>
            <a:r>
              <a:rPr lang="en-US" b="0" i="0" dirty="0">
                <a:solidFill>
                  <a:srgbClr val="000000"/>
                </a:solidFill>
                <a:effectLst/>
                <a:latin typeface="Poppins"/>
              </a:rPr>
              <a:t>Thus, the following terms and events can be set out in a smart contract between Alice and Bob:</a:t>
            </a:r>
          </a:p>
          <a:p>
            <a:pPr algn="l">
              <a:buFont typeface="+mj-lt"/>
              <a:buAutoNum type="arabicPeriod"/>
            </a:pPr>
            <a:r>
              <a:rPr lang="en-US" b="0" i="0" dirty="0">
                <a:solidFill>
                  <a:srgbClr val="000000"/>
                </a:solidFill>
                <a:effectLst/>
                <a:latin typeface="Poppins"/>
              </a:rPr>
              <a:t>Independent storage is created, where both Alice and Bob can put value but can’t easily take out.</a:t>
            </a:r>
          </a:p>
          <a:p>
            <a:pPr algn="l">
              <a:buFont typeface="+mj-lt"/>
              <a:buAutoNum type="arabicPeriod"/>
            </a:pPr>
            <a:r>
              <a:rPr lang="en-US" b="0" i="0" dirty="0">
                <a:solidFill>
                  <a:srgbClr val="000000"/>
                </a:solidFill>
                <a:effectLst/>
                <a:latin typeface="Poppins"/>
              </a:rPr>
              <a:t>Bob puts money for rent in storage.</a:t>
            </a:r>
          </a:p>
          <a:p>
            <a:pPr algn="l">
              <a:buFont typeface="+mj-lt"/>
              <a:buAutoNum type="arabicPeriod"/>
            </a:pPr>
            <a:r>
              <a:rPr lang="en-US" b="0" i="0" dirty="0">
                <a:solidFill>
                  <a:srgbClr val="000000"/>
                </a:solidFill>
                <a:effectLst/>
                <a:latin typeface="Poppins"/>
              </a:rPr>
              <a:t>Alice puts the address and the code to her apartment in storage.</a:t>
            </a:r>
          </a:p>
          <a:p>
            <a:pPr algn="l">
              <a:buFont typeface="+mj-lt"/>
              <a:buAutoNum type="arabicPeriod"/>
            </a:pPr>
            <a:r>
              <a:rPr lang="en-US" b="0" i="0" dirty="0">
                <a:solidFill>
                  <a:srgbClr val="000000"/>
                </a:solidFill>
                <a:effectLst/>
                <a:latin typeface="Poppins"/>
              </a:rPr>
              <a:t>Alice gets payment confirmation and Bob receives the address and apartment code.</a:t>
            </a:r>
          </a:p>
          <a:p>
            <a:pPr algn="l">
              <a:buFont typeface="+mj-lt"/>
              <a:buAutoNum type="arabicPeriod"/>
            </a:pPr>
            <a:r>
              <a:rPr lang="en-US" b="0" i="0" dirty="0">
                <a:solidFill>
                  <a:srgbClr val="000000"/>
                </a:solidFill>
                <a:effectLst/>
                <a:latin typeface="Poppins"/>
              </a:rPr>
              <a:t>If Bob comes to LA and the address and code provided by Alice are right, Alice gets the payment.</a:t>
            </a:r>
          </a:p>
          <a:p>
            <a:pPr algn="l">
              <a:buFont typeface="+mj-lt"/>
              <a:buAutoNum type="arabicPeriod"/>
            </a:pPr>
            <a:r>
              <a:rPr lang="en-US" b="0" i="0" dirty="0">
                <a:solidFill>
                  <a:srgbClr val="000000"/>
                </a:solidFill>
                <a:effectLst/>
                <a:latin typeface="Poppins"/>
              </a:rPr>
              <a:t>If it appears that the address or code supplied by Alice are wrong, Bob gets his money back.</a:t>
            </a:r>
          </a:p>
          <a:p>
            <a:pPr algn="l">
              <a:buFont typeface="+mj-lt"/>
              <a:buAutoNum type="arabicPeriod"/>
            </a:pPr>
            <a:r>
              <a:rPr lang="en-US" b="0" i="0" dirty="0">
                <a:solidFill>
                  <a:srgbClr val="000000"/>
                </a:solidFill>
                <a:effectLst/>
                <a:latin typeface="Poppins"/>
              </a:rPr>
              <a:t>If Bob doesn’t come to LA, Alice gets her liquidated damages payment and Bob gets the rest of what he paid.</a:t>
            </a:r>
          </a:p>
          <a:p>
            <a:pPr algn="l">
              <a:buFont typeface="+mj-lt"/>
              <a:buAutoNum type="arabicPeriod"/>
            </a:pPr>
            <a:r>
              <a:rPr lang="en-US" b="0" i="0" dirty="0">
                <a:solidFill>
                  <a:srgbClr val="000000"/>
                </a:solidFill>
                <a:effectLst/>
                <a:latin typeface="Poppins"/>
              </a:rPr>
              <a:t>At the end of the agreement, the smart contract is considered fulfilled and remains stored in the blockchain network.</a:t>
            </a:r>
          </a:p>
          <a:p>
            <a:pPr algn="l"/>
            <a:r>
              <a:rPr lang="en-US" b="0" i="0" dirty="0">
                <a:solidFill>
                  <a:srgbClr val="000000"/>
                </a:solidFill>
                <a:effectLst/>
                <a:latin typeface="Poppins"/>
              </a:rPr>
              <a:t>This set of conditions and events represents the most basic one-time smart contract. Setting up terms in the code of a smart contract ensures satisfactory fulfillment.</a:t>
            </a:r>
          </a:p>
          <a:p>
            <a:pPr algn="l"/>
            <a:r>
              <a:rPr lang="en-US" b="0" i="0" dirty="0">
                <a:solidFill>
                  <a:srgbClr val="000000"/>
                </a:solidFill>
                <a:effectLst/>
                <a:latin typeface="Poppins"/>
              </a:rPr>
              <a:t>Overall contract fulfillment is guaranteed by the blockchain technology itself, as a complete copy of the blockchain is publicly stored by all network participants and the smart contract remains immutable.</a:t>
            </a:r>
          </a:p>
          <a:p>
            <a:pPr algn="l"/>
            <a:r>
              <a:rPr lang="en-US" b="1" i="0" dirty="0">
                <a:solidFill>
                  <a:srgbClr val="000000"/>
                </a:solidFill>
                <a:effectLst/>
                <a:latin typeface="Poppins"/>
              </a:rPr>
              <a:t>The Logic of the One-Size-Fits-All Smart Contract</a:t>
            </a:r>
          </a:p>
          <a:p>
            <a:pPr algn="l"/>
            <a:r>
              <a:rPr lang="en-US" b="0" i="0" dirty="0">
                <a:solidFill>
                  <a:srgbClr val="000000"/>
                </a:solidFill>
                <a:effectLst/>
                <a:latin typeface="Poppins"/>
              </a:rPr>
              <a:t>Once Alice generates a smart contract that automatically and transparently works for her when renting out her apartment to Bob, she might think about creating a universal agreement for all further renters so she doesn’t need to create a new smart contract for each new guest.</a:t>
            </a:r>
          </a:p>
          <a:p>
            <a:pPr algn="l"/>
            <a:r>
              <a:rPr lang="en-US" b="0" i="0" dirty="0">
                <a:solidFill>
                  <a:srgbClr val="000000"/>
                </a:solidFill>
                <a:effectLst/>
                <a:latin typeface="Poppins"/>
              </a:rPr>
              <a:t>With this universal agreement, anyone on the blockchain network can rent Alice’s apartment by following the algorithm above: the potential guest transfers rent payment, gets the address and apartment code, and then Alice gets her payment if everything works according to the contract terms for both sides.</a:t>
            </a:r>
          </a:p>
          <a:p>
            <a:pPr algn="l"/>
            <a:r>
              <a:rPr lang="en-US" b="0" i="0" dirty="0">
                <a:solidFill>
                  <a:srgbClr val="000000"/>
                </a:solidFill>
                <a:effectLst/>
                <a:latin typeface="Poppins"/>
              </a:rPr>
              <a:t>Moreover, smart contracts can be even more universal. We could program a smart contract to be used not only by Alice but by any person who wants to rent out his or her flat. And certainly, smart contracts can contain more specific conditions, such as automatically adjusted prices, discounts, partial payments, and nearly any other imaginable option.</a:t>
            </a:r>
          </a:p>
        </p:txBody>
      </p:sp>
      <p:sp>
        <p:nvSpPr>
          <p:cNvPr id="4" name="Slide Number Placeholder 3"/>
          <p:cNvSpPr>
            <a:spLocks noGrp="1"/>
          </p:cNvSpPr>
          <p:nvPr>
            <p:ph type="sldNum" sz="quarter" idx="5"/>
          </p:nvPr>
        </p:nvSpPr>
        <p:spPr/>
        <p:txBody>
          <a:bodyPr/>
          <a:lstStyle/>
          <a:p>
            <a:fld id="{5A19A1CA-1CF4-4337-B32F-FE4CBF5214A0}" type="slidenum">
              <a:rPr lang="en-IN" smtClean="0"/>
              <a:t>11</a:t>
            </a:fld>
            <a:endParaRPr lang="en-IN"/>
          </a:p>
        </p:txBody>
      </p:sp>
    </p:spTree>
    <p:extLst>
      <p:ext uri="{BB962C8B-B14F-4D97-AF65-F5344CB8AC3E}">
        <p14:creationId xmlns:p14="http://schemas.microsoft.com/office/powerpoint/2010/main" val="2949642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09-11-2020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thereum.org/en/developers/docs/smart-contract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ibm.com/blogs/blockchain/2018/07/what-are-smart-contracts-on-blockchai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344223"/>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425383" y="2755943"/>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425383" y="3188666"/>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425383" y="261612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algn="just"/>
            <a:r>
              <a:rPr lang="en-US" sz="2400" b="1" dirty="0">
                <a:solidFill>
                  <a:schemeClr val="accent2">
                    <a:lumMod val="75000"/>
                  </a:schemeClr>
                </a:solidFill>
              </a:rPr>
              <a:t>How a Smart Contract Works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1" name="TextBox 10">
            <a:extLst>
              <a:ext uri="{FF2B5EF4-FFF2-40B4-BE49-F238E27FC236}">
                <a16:creationId xmlns:a16="http://schemas.microsoft.com/office/drawing/2014/main" id="{7ADA5091-8999-46C9-965D-0881666ACD6B}"/>
              </a:ext>
            </a:extLst>
          </p:cNvPr>
          <p:cNvSpPr txBox="1"/>
          <p:nvPr/>
        </p:nvSpPr>
        <p:spPr>
          <a:xfrm>
            <a:off x="-8308" y="1583254"/>
            <a:ext cx="10321541" cy="5201424"/>
          </a:xfrm>
          <a:prstGeom prst="rect">
            <a:avLst/>
          </a:prstGeom>
          <a:noFill/>
        </p:spPr>
        <p:txBody>
          <a:bodyPr wrap="square">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the following terms and events can be set out in a smart contract between Alice and Bob:</a:t>
            </a:r>
          </a:p>
          <a:p>
            <a:endParaRPr lang="en-US" sz="2400" dirty="0">
              <a:solidFill>
                <a:schemeClr val="accent1">
                  <a:lumMod val="75000"/>
                </a:schemeClr>
              </a:solidFill>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Independent storage is created, where both Alice and Bob can put value but can’t easily take out.</a:t>
            </a:r>
          </a:p>
          <a:p>
            <a:pPr marL="457200" indent="-457200" algn="just">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Bob puts money for rent in storage.</a:t>
            </a:r>
          </a:p>
          <a:p>
            <a:pPr marL="457200" indent="-457200" algn="just">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Alice puts the address and the code to her apartment in storage.</a:t>
            </a:r>
          </a:p>
          <a:p>
            <a:pPr marL="457200" indent="-457200" algn="just">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Alice gets payment confirmation and Bob receives the address and apartment code.</a:t>
            </a:r>
          </a:p>
          <a:p>
            <a:pPr marL="457200" indent="-457200" algn="just">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If Bob comes to LA and the address and code provided by Alice are right, Alice gets the payment.</a:t>
            </a:r>
          </a:p>
          <a:p>
            <a:pPr marL="457200" indent="-457200" algn="just">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If it appears that the address or code supplied by Alice are wrong, Bob gets his money back.</a:t>
            </a:r>
          </a:p>
          <a:p>
            <a:pPr marL="457200" indent="-457200" algn="just">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If Bob doesn’t come to LA, Alice gets her liquidated damages payment and Bob gets the rest of what he paid.</a:t>
            </a:r>
          </a:p>
          <a:p>
            <a:pPr marL="457200" indent="-457200" algn="just">
              <a:buFont typeface="+mj-lt"/>
              <a:buAutoNum type="arabicPeriod"/>
            </a:pPr>
            <a:r>
              <a:rPr lang="en-US" sz="2000" dirty="0">
                <a:solidFill>
                  <a:schemeClr val="accent1">
                    <a:lumMod val="75000"/>
                  </a:schemeClr>
                </a:solidFill>
                <a:latin typeface="Arial" panose="020B0604020202020204" pitchFamily="34" charset="0"/>
                <a:cs typeface="Arial" panose="020B0604020202020204" pitchFamily="34" charset="0"/>
              </a:rPr>
              <a:t>At the end of the agreement, the smart contract is considered fulfilled and remains stored in the blockchain network.</a:t>
            </a:r>
          </a:p>
        </p:txBody>
      </p:sp>
    </p:spTree>
    <p:extLst>
      <p:ext uri="{BB962C8B-B14F-4D97-AF65-F5344CB8AC3E}">
        <p14:creationId xmlns:p14="http://schemas.microsoft.com/office/powerpoint/2010/main" val="191316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algn="just"/>
            <a:r>
              <a:rPr lang="en-US" sz="2400" b="1" dirty="0">
                <a:solidFill>
                  <a:schemeClr val="accent2">
                    <a:lumMod val="75000"/>
                  </a:schemeClr>
                </a:solidFill>
              </a:rPr>
              <a:t>How a Smart Contract Works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1" name="TextBox 10">
            <a:extLst>
              <a:ext uri="{FF2B5EF4-FFF2-40B4-BE49-F238E27FC236}">
                <a16:creationId xmlns:a16="http://schemas.microsoft.com/office/drawing/2014/main" id="{7ADA5091-8999-46C9-965D-0881666ACD6B}"/>
              </a:ext>
            </a:extLst>
          </p:cNvPr>
          <p:cNvSpPr txBox="1"/>
          <p:nvPr/>
        </p:nvSpPr>
        <p:spPr>
          <a:xfrm>
            <a:off x="-8308" y="1868853"/>
            <a:ext cx="8379945" cy="461665"/>
          </a:xfrm>
          <a:prstGeom prst="rect">
            <a:avLst/>
          </a:prstGeom>
          <a:noFill/>
        </p:spPr>
        <p:txBody>
          <a:bodyPr wrap="square">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The Logic of the One-Size-Fits-All Smart Contract</a:t>
            </a:r>
            <a:endParaRPr lang="en-US" sz="2000" dirty="0">
              <a:solidFill>
                <a:schemeClr val="accent1">
                  <a:lumMod val="75000"/>
                </a:schemeClr>
              </a:solidFill>
              <a:latin typeface="Arial" panose="020B0604020202020204" pitchFamily="34" charset="0"/>
              <a:cs typeface="Arial" panose="020B0604020202020204" pitchFamily="34" charset="0"/>
            </a:endParaRPr>
          </a:p>
        </p:txBody>
      </p:sp>
      <p:pic>
        <p:nvPicPr>
          <p:cNvPr id="4098" name="Picture 2" descr="One-Size-Fits-All Smart Contract">
            <a:extLst>
              <a:ext uri="{FF2B5EF4-FFF2-40B4-BE49-F238E27FC236}">
                <a16:creationId xmlns:a16="http://schemas.microsoft.com/office/drawing/2014/main" id="{54D39DD4-30C1-4A22-98E9-0D25894206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80" y="3085808"/>
            <a:ext cx="7333629" cy="351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70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3" name="Rectangle 2">
            <a:extLst>
              <a:ext uri="{FF2B5EF4-FFF2-40B4-BE49-F238E27FC236}">
                <a16:creationId xmlns:a16="http://schemas.microsoft.com/office/drawing/2014/main" id="{DA8A0D24-28F7-4CEE-ABDC-52827883B348}"/>
              </a:ext>
            </a:extLst>
          </p:cNvPr>
          <p:cNvSpPr/>
          <p:nvPr/>
        </p:nvSpPr>
        <p:spPr>
          <a:xfrm>
            <a:off x="503583" y="1675809"/>
            <a:ext cx="7500730" cy="1200329"/>
          </a:xfrm>
          <a:prstGeom prst="rect">
            <a:avLst/>
          </a:prstGeom>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sp>
        <p:nvSpPr>
          <p:cNvPr id="9" name="TextBox 8">
            <a:extLst>
              <a:ext uri="{FF2B5EF4-FFF2-40B4-BE49-F238E27FC236}">
                <a16:creationId xmlns:a16="http://schemas.microsoft.com/office/drawing/2014/main" id="{6CA08BFF-E21F-48C1-95B9-7DFED5C0CC92}"/>
              </a:ext>
            </a:extLst>
          </p:cNvPr>
          <p:cNvSpPr txBox="1"/>
          <p:nvPr/>
        </p:nvSpPr>
        <p:spPr>
          <a:xfrm>
            <a:off x="393110" y="1537309"/>
            <a:ext cx="8585997" cy="3046988"/>
          </a:xfrm>
          <a:prstGeom prst="rect">
            <a:avLst/>
          </a:prstGeom>
          <a:noFill/>
        </p:spPr>
        <p:txBody>
          <a:bodyPr wrap="square">
            <a:spAutoFit/>
          </a:bodyPr>
          <a:lstStyle/>
          <a:p>
            <a:pPr marL="285750" indent="-285750">
              <a:buFont typeface="Arial" panose="020B0604020202020204" pitchFamily="34" charset="0"/>
              <a:buChar char="•"/>
            </a:pPr>
            <a:r>
              <a:rPr lang="en-US" sz="3200" dirty="0">
                <a:hlinkClick r:id="rId3"/>
              </a:rPr>
              <a:t>https://</a:t>
            </a:r>
            <a:r>
              <a:rPr lang="en-US" sz="3200" dirty="0" err="1">
                <a:hlinkClick r:id="rId3"/>
              </a:rPr>
              <a:t>ethereum.org</a:t>
            </a:r>
            <a:r>
              <a:rPr lang="en-US" sz="3200" dirty="0">
                <a:hlinkClick r:id="rId3"/>
              </a:rPr>
              <a:t>/</a:t>
            </a:r>
            <a:r>
              <a:rPr lang="en-US" sz="3200" dirty="0" err="1">
                <a:hlinkClick r:id="rId3"/>
              </a:rPr>
              <a:t>en</a:t>
            </a:r>
            <a:r>
              <a:rPr lang="en-US" sz="3200" dirty="0">
                <a:hlinkClick r:id="rId3"/>
              </a:rPr>
              <a:t>/developers/docs/smart-contracts/</a:t>
            </a:r>
            <a:endParaRPr lang="en-US" sz="3200" dirty="0"/>
          </a:p>
          <a:p>
            <a:endParaRPr lang="en-US" sz="3200" dirty="0"/>
          </a:p>
          <a:p>
            <a:pPr marL="285750" indent="-285750">
              <a:buFont typeface="Arial" panose="020B0604020202020204" pitchFamily="34" charset="0"/>
              <a:buChar char="•"/>
            </a:pPr>
            <a:r>
              <a:rPr lang="en-US" sz="3200" dirty="0">
                <a:hlinkClick r:id="rId4"/>
              </a:rPr>
              <a:t>https://</a:t>
            </a:r>
            <a:r>
              <a:rPr lang="en-US" sz="3200" dirty="0" err="1">
                <a:hlinkClick r:id="rId4"/>
              </a:rPr>
              <a:t>www.ibm.com</a:t>
            </a:r>
            <a:r>
              <a:rPr lang="en-US" sz="3200" dirty="0">
                <a:hlinkClick r:id="rId4"/>
              </a:rPr>
              <a:t>/blogs/blockchain/2018/07/what-are-smart-contracts-on-blockchain/</a:t>
            </a:r>
            <a:endParaRPr lang="en-US" sz="3200" dirty="0"/>
          </a:p>
          <a:p>
            <a:endParaRPr lang="en-US" sz="3200" dirty="0"/>
          </a:p>
        </p:txBody>
      </p:sp>
    </p:spTree>
    <p:extLst>
      <p:ext uri="{BB962C8B-B14F-4D97-AF65-F5344CB8AC3E}">
        <p14:creationId xmlns:p14="http://schemas.microsoft.com/office/powerpoint/2010/main" val="421188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err="1"/>
              <a:t>sunithar@pes.edu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Prof.Sunitha</a:t>
            </a:r>
            <a:r>
              <a:rPr lang="en-US" sz="2400" b="1" dirty="0"/>
              <a:t>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6840" y="1349099"/>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Smart Contract</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What is Smart Contract?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141839" y="1435131"/>
            <a:ext cx="7999758" cy="436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57200" indent="-457200" algn="just">
              <a:lnSpc>
                <a:spcPct val="150000"/>
              </a:lnSpc>
              <a:buFont typeface="Arial" panose="020B0604020202020204" pitchFamily="34" charset="0"/>
              <a:buChar char="•"/>
            </a:pPr>
            <a:r>
              <a:rPr lang="en-US" altLang="en-US" sz="2400" dirty="0">
                <a:solidFill>
                  <a:schemeClr val="accent1">
                    <a:lumMod val="75000"/>
                  </a:schemeClr>
                </a:solidFill>
                <a:latin typeface="Arial" panose="020B0604020202020204" pitchFamily="34" charset="0"/>
                <a:cs typeface="Arial" panose="020B0604020202020204" pitchFamily="34" charset="0"/>
              </a:rPr>
              <a:t>A smart contract is similar to a contract in the physical world, but it’s digital and is represented by a tiny computer program stored inside a blockchain.</a:t>
            </a:r>
          </a:p>
          <a:p>
            <a:pPr algn="just">
              <a:lnSpc>
                <a:spcPct val="150000"/>
              </a:lnSpc>
            </a:pPr>
            <a:endParaRPr lang="en-US" altLang="en-US" sz="2400" dirty="0">
              <a:solidFill>
                <a:schemeClr val="accent1">
                  <a:lumMod val="75000"/>
                </a:schemeClr>
              </a:solidFill>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en-US" altLang="en-US" sz="2400" dirty="0">
                <a:solidFill>
                  <a:schemeClr val="accent1">
                    <a:lumMod val="75000"/>
                  </a:schemeClr>
                </a:solidFill>
                <a:latin typeface="Arial" panose="020B0604020202020204" pitchFamily="34" charset="0"/>
                <a:cs typeface="Arial" panose="020B0604020202020204" pitchFamily="34" charset="0"/>
              </a:rPr>
              <a:t>a smart contract is a piece of software that stores rules for negotiating the terms of an agreement, automatically verifies fulfillment, and then executes the agreed terms.</a:t>
            </a:r>
            <a:endParaRPr kumimoji="0" lang="en-GB" altLang="en-US" sz="240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75697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What’s the main idea of a smart contract?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9" name="TextBox 18">
            <a:extLst>
              <a:ext uri="{FF2B5EF4-FFF2-40B4-BE49-F238E27FC236}">
                <a16:creationId xmlns:a16="http://schemas.microsoft.com/office/drawing/2014/main" id="{0DE1E8B7-CA03-4C29-BF8C-C2ED4D9B4BCF}"/>
              </a:ext>
            </a:extLst>
          </p:cNvPr>
          <p:cNvSpPr txBox="1"/>
          <p:nvPr/>
        </p:nvSpPr>
        <p:spPr>
          <a:xfrm>
            <a:off x="317564" y="1868853"/>
            <a:ext cx="7732153" cy="3901837"/>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Smart contract are created by developers and enforced with Boolean logic, Mathematics and encryption.</a:t>
            </a:r>
          </a:p>
          <a:p>
            <a:pPr marL="457200" indent="-457200" algn="just">
              <a:lnSpc>
                <a:spcPct val="150000"/>
              </a:lnSpc>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smart contract removes reliance on a third party when establishing business relations, the parties making an agreement can transact directly with each other.</a:t>
            </a:r>
          </a:p>
        </p:txBody>
      </p:sp>
    </p:spTree>
    <p:extLst>
      <p:ext uri="{BB962C8B-B14F-4D97-AF65-F5344CB8AC3E}">
        <p14:creationId xmlns:p14="http://schemas.microsoft.com/office/powerpoint/2010/main" val="201301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Example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8" name="TextBox 27">
            <a:extLst>
              <a:ext uri="{FF2B5EF4-FFF2-40B4-BE49-F238E27FC236}">
                <a16:creationId xmlns:a16="http://schemas.microsoft.com/office/drawing/2014/main" id="{B56BE0A9-478D-48D9-BBF3-33266EE7A2EC}"/>
              </a:ext>
            </a:extLst>
          </p:cNvPr>
          <p:cNvSpPr txBox="1"/>
          <p:nvPr/>
        </p:nvSpPr>
        <p:spPr>
          <a:xfrm>
            <a:off x="237500" y="1513221"/>
            <a:ext cx="7652825" cy="5170646"/>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a crowdfunding platform where product teams share their projects and collect money from supporters until a goal is reached.</a:t>
            </a:r>
          </a:p>
          <a:p>
            <a:pPr algn="just"/>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If such a platform is centralized – like Kickstarter, for instance </a:t>
            </a:r>
          </a:p>
          <a:p>
            <a:pPr algn="just"/>
            <a:endParaRPr lang="en-US" sz="2400" dirty="0">
              <a:solidFill>
                <a:schemeClr val="accent1">
                  <a:lumMod val="75000"/>
                </a:schemeClr>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then it acts as a third party between product teams and supporters who donate their money. </a:t>
            </a:r>
          </a:p>
          <a:p>
            <a:pPr lvl="1" algn="just"/>
            <a:endParaRPr lang="en-US" sz="2400" dirty="0">
              <a:solidFill>
                <a:schemeClr val="accent1">
                  <a:lumMod val="7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This means both sides need to trust Kickstarter and, in fact, pay an additional fee to Kickstarter to serve as an intermediary.</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70080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Example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1026" name="Picture 2" descr="Centralized Platform">
            <a:extLst>
              <a:ext uri="{FF2B5EF4-FFF2-40B4-BE49-F238E27FC236}">
                <a16:creationId xmlns:a16="http://schemas.microsoft.com/office/drawing/2014/main" id="{BEEC0864-0B7F-4C34-A6D1-E1FEA77E9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968" y="1868853"/>
            <a:ext cx="6667500" cy="354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36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Example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2052" name="Picture 4" descr="Collecting Funds Through Smart Contract">
            <a:extLst>
              <a:ext uri="{FF2B5EF4-FFF2-40B4-BE49-F238E27FC236}">
                <a16:creationId xmlns:a16="http://schemas.microsoft.com/office/drawing/2014/main" id="{64978DC0-D3EC-4492-802E-C25E5A23E61F}"/>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15286" y="2052065"/>
            <a:ext cx="7512946" cy="371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50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Why Trust a Smart Contract?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6" name="Rectangle 2">
            <a:extLst>
              <a:ext uri="{FF2B5EF4-FFF2-40B4-BE49-F238E27FC236}">
                <a16:creationId xmlns:a16="http://schemas.microsoft.com/office/drawing/2014/main" id="{465EC14A-DF3F-4134-BE22-1E9EEB064E76}"/>
              </a:ext>
            </a:extLst>
          </p:cNvPr>
          <p:cNvSpPr>
            <a:spLocks noChangeArrowheads="1"/>
          </p:cNvSpPr>
          <p:nvPr/>
        </p:nvSpPr>
        <p:spPr bwMode="auto">
          <a:xfrm>
            <a:off x="243352" y="2265041"/>
            <a:ext cx="7796732" cy="15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57200" indent="-457200" algn="just">
              <a:lnSpc>
                <a:spcPct val="200000"/>
              </a:lnSpc>
              <a:buFont typeface="Arial" panose="020B0604020202020204" pitchFamily="34" charset="0"/>
              <a:buChar char="•"/>
            </a:pPr>
            <a:r>
              <a:rPr lang="en-IN" sz="2800" dirty="0">
                <a:solidFill>
                  <a:schemeClr val="accent1">
                    <a:lumMod val="75000"/>
                  </a:schemeClr>
                </a:solidFill>
                <a:latin typeface="Arial" panose="020B0604020202020204" pitchFamily="34" charset="0"/>
                <a:cs typeface="Arial" panose="020B0604020202020204" pitchFamily="34" charset="0"/>
              </a:rPr>
              <a:t>Immutable</a:t>
            </a:r>
          </a:p>
          <a:p>
            <a:pPr marL="457200" indent="-457200" algn="just">
              <a:lnSpc>
                <a:spcPct val="200000"/>
              </a:lnSpc>
              <a:buFont typeface="Arial" panose="020B0604020202020204" pitchFamily="34" charset="0"/>
              <a:buChar char="•"/>
            </a:pPr>
            <a:r>
              <a:rPr lang="en-GB" altLang="en-US" sz="2800" dirty="0">
                <a:solidFill>
                  <a:schemeClr val="accent1">
                    <a:lumMod val="75000"/>
                  </a:schemeClr>
                </a:solidFill>
                <a:latin typeface="Arial" panose="020B0604020202020204" pitchFamily="34" charset="0"/>
                <a:cs typeface="Arial" panose="020B0604020202020204" pitchFamily="34" charset="0"/>
              </a:rPr>
              <a:t>Distributed</a:t>
            </a:r>
            <a:endParaRPr kumimoji="0" lang="en-GB" altLang="en-US" sz="2800" i="0" u="none"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45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algn="just"/>
            <a:r>
              <a:rPr lang="en-US" sz="2400" b="1" dirty="0">
                <a:solidFill>
                  <a:schemeClr val="accent2">
                    <a:lumMod val="75000"/>
                  </a:schemeClr>
                </a:solidFill>
              </a:rPr>
              <a:t>How a Smart Contract Works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1" name="TextBox 10">
            <a:extLst>
              <a:ext uri="{FF2B5EF4-FFF2-40B4-BE49-F238E27FC236}">
                <a16:creationId xmlns:a16="http://schemas.microsoft.com/office/drawing/2014/main" id="{7ADA5091-8999-46C9-965D-0881666ACD6B}"/>
              </a:ext>
            </a:extLst>
          </p:cNvPr>
          <p:cNvSpPr txBox="1"/>
          <p:nvPr/>
        </p:nvSpPr>
        <p:spPr>
          <a:xfrm>
            <a:off x="-8308" y="1868853"/>
            <a:ext cx="8379945" cy="461665"/>
          </a:xfrm>
          <a:prstGeom prst="rect">
            <a:avLst/>
          </a:prstGeom>
          <a:noFill/>
        </p:spPr>
        <p:txBody>
          <a:bodyPr wrap="square">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A Logically Behaved Algorithm</a:t>
            </a:r>
            <a:endParaRPr lang="en-US" sz="2000" dirty="0">
              <a:solidFill>
                <a:schemeClr val="accent1">
                  <a:lumMod val="75000"/>
                </a:schemeClr>
              </a:solidFill>
              <a:latin typeface="Arial" panose="020B0604020202020204" pitchFamily="34" charset="0"/>
              <a:cs typeface="Arial" panose="020B0604020202020204" pitchFamily="34" charset="0"/>
            </a:endParaRPr>
          </a:p>
        </p:txBody>
      </p:sp>
      <p:pic>
        <p:nvPicPr>
          <p:cNvPr id="3074" name="Picture 2" descr="Exchanging Value Using Smart Contract">
            <a:extLst>
              <a:ext uri="{FF2B5EF4-FFF2-40B4-BE49-F238E27FC236}">
                <a16:creationId xmlns:a16="http://schemas.microsoft.com/office/drawing/2014/main" id="{0E5D2265-4CEB-454B-92A5-47ACD4E18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09" y="2528496"/>
            <a:ext cx="6667500" cy="346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091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5861</TotalTime>
  <Words>1165</Words>
  <Application>Microsoft Office PowerPoint</Application>
  <PresentationFormat>Widescreen</PresentationFormat>
  <Paragraphs>89</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381</cp:revision>
  <dcterms:created xsi:type="dcterms:W3CDTF">2020-06-03T14:19:11Z</dcterms:created>
  <dcterms:modified xsi:type="dcterms:W3CDTF">2020-11-09T17:26:14Z</dcterms:modified>
</cp:coreProperties>
</file>