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57" r:id="rId2"/>
    <p:sldId id="358" r:id="rId3"/>
    <p:sldId id="494" r:id="rId4"/>
    <p:sldId id="474" r:id="rId5"/>
    <p:sldId id="491" r:id="rId6"/>
    <p:sldId id="492" r:id="rId7"/>
    <p:sldId id="482" r:id="rId8"/>
    <p:sldId id="478" r:id="rId9"/>
    <p:sldId id="396" r:id="rId10"/>
    <p:sldId id="485" r:id="rId11"/>
    <p:sldId id="487" r:id="rId12"/>
    <p:sldId id="489" r:id="rId13"/>
    <p:sldId id="490" r:id="rId14"/>
    <p:sldId id="34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1" autoAdjust="0"/>
    <p:restoredTop sz="93878" autoAdjust="0"/>
  </p:normalViewPr>
  <p:slideViewPr>
    <p:cSldViewPr snapToGrid="0">
      <p:cViewPr varScale="1">
        <p:scale>
          <a:sx n="64" d="100"/>
          <a:sy n="64" d="100"/>
        </p:scale>
        <p:origin x="900" y="6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4BE8F-510B-4565-892C-D83A479A79F7}" type="datetimeFigureOut">
              <a:rPr lang="en-IN" smtClean="0"/>
              <a:t>09-11-2020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19A1CA-1CF4-4337-B32F-FE4CBF5214A0}" type="slidenum">
              <a:rPr lang="en-IN" smtClean="0"/>
              <a:t>‹#›</a:t>
            </a:fld>
            <a:endParaRPr lang="en-IN"/>
          </a:p>
        </p:txBody>
      </p:sp>
    </p:spTree>
    <p:extLst>
      <p:ext uri="{BB962C8B-B14F-4D97-AF65-F5344CB8AC3E}">
        <p14:creationId xmlns:p14="http://schemas.microsoft.com/office/powerpoint/2010/main" val="1376435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19A1CA-1CF4-4337-B32F-FE4CBF5214A0}" type="slidenum">
              <a:rPr lang="en-IN" smtClean="0"/>
              <a:t>4</a:t>
            </a:fld>
            <a:endParaRPr lang="en-IN"/>
          </a:p>
        </p:txBody>
      </p:sp>
    </p:spTree>
    <p:extLst>
      <p:ext uri="{BB962C8B-B14F-4D97-AF65-F5344CB8AC3E}">
        <p14:creationId xmlns:p14="http://schemas.microsoft.com/office/powerpoint/2010/main" val="3793976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19A1CA-1CF4-4337-B32F-FE4CBF5214A0}" type="slidenum">
              <a:rPr lang="en-IN" smtClean="0"/>
              <a:t>5</a:t>
            </a:fld>
            <a:endParaRPr lang="en-IN"/>
          </a:p>
        </p:txBody>
      </p:sp>
    </p:spTree>
    <p:extLst>
      <p:ext uri="{BB962C8B-B14F-4D97-AF65-F5344CB8AC3E}">
        <p14:creationId xmlns:p14="http://schemas.microsoft.com/office/powerpoint/2010/main" val="2381078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5A19A1CA-1CF4-4337-B32F-FE4CBF5214A0}" type="slidenum">
              <a:rPr lang="en-IN" smtClean="0"/>
              <a:t>6</a:t>
            </a:fld>
            <a:endParaRPr lang="en-IN"/>
          </a:p>
        </p:txBody>
      </p:sp>
    </p:spTree>
    <p:extLst>
      <p:ext uri="{BB962C8B-B14F-4D97-AF65-F5344CB8AC3E}">
        <p14:creationId xmlns:p14="http://schemas.microsoft.com/office/powerpoint/2010/main" val="2244261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19A1CA-1CF4-4337-B32F-FE4CBF5214A0}" type="slidenum">
              <a:rPr lang="en-IN" smtClean="0"/>
              <a:t>10</a:t>
            </a:fld>
            <a:endParaRPr lang="en-IN"/>
          </a:p>
        </p:txBody>
      </p:sp>
    </p:spTree>
    <p:extLst>
      <p:ext uri="{BB962C8B-B14F-4D97-AF65-F5344CB8AC3E}">
        <p14:creationId xmlns:p14="http://schemas.microsoft.com/office/powerpoint/2010/main" val="1564503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19A1CA-1CF4-4337-B32F-FE4CBF5214A0}" type="slidenum">
              <a:rPr lang="en-IN" smtClean="0"/>
              <a:t>11</a:t>
            </a:fld>
            <a:endParaRPr lang="en-IN"/>
          </a:p>
        </p:txBody>
      </p:sp>
    </p:spTree>
    <p:extLst>
      <p:ext uri="{BB962C8B-B14F-4D97-AF65-F5344CB8AC3E}">
        <p14:creationId xmlns:p14="http://schemas.microsoft.com/office/powerpoint/2010/main" val="3665237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09-11-2020</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thereum.org/en/developers/docs/smart-contracts/"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ibm.com/blogs/blockchain/2018/07/what-are-smart-contracts-on-blockchain/"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425383" y="1344223"/>
            <a:ext cx="7497214" cy="646331"/>
          </a:xfrm>
          <a:prstGeom prst="rect">
            <a:avLst/>
          </a:prstGeom>
        </p:spPr>
        <p:txBody>
          <a:bodyPr wrap="square">
            <a:spAutoFit/>
          </a:bodyPr>
          <a:lstStyle/>
          <a:p>
            <a:r>
              <a:rPr lang="en-US" sz="3600" b="1" dirty="0">
                <a:solidFill>
                  <a:schemeClr val="accent2">
                    <a:lumMod val="75000"/>
                  </a:schemeClr>
                </a:solidFill>
              </a:rPr>
              <a:t>Blockchain</a:t>
            </a:r>
          </a:p>
        </p:txBody>
      </p:sp>
      <p:sp>
        <p:nvSpPr>
          <p:cNvPr id="14" name="Rectangle 13">
            <a:extLst>
              <a:ext uri="{FF2B5EF4-FFF2-40B4-BE49-F238E27FC236}">
                <a16:creationId xmlns:a16="http://schemas.microsoft.com/office/drawing/2014/main" id="{585D8B7B-5B60-4808-A096-FB24198F96E9}"/>
              </a:ext>
            </a:extLst>
          </p:cNvPr>
          <p:cNvSpPr/>
          <p:nvPr/>
        </p:nvSpPr>
        <p:spPr>
          <a:xfrm>
            <a:off x="4425383" y="2755943"/>
            <a:ext cx="7497214" cy="461665"/>
          </a:xfrm>
          <a:prstGeom prst="rect">
            <a:avLst/>
          </a:prstGeom>
        </p:spPr>
        <p:txBody>
          <a:bodyPr wrap="square">
            <a:spAutoFit/>
          </a:bodyPr>
          <a:lstStyle/>
          <a:p>
            <a:r>
              <a:rPr lang="en-US" sz="2400" b="1" dirty="0"/>
              <a:t>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4425383" y="3188666"/>
            <a:ext cx="7497214" cy="461665"/>
          </a:xfrm>
          <a:prstGeom prst="rect">
            <a:avLst/>
          </a:prstGeom>
        </p:spPr>
        <p:txBody>
          <a:bodyPr wrap="square">
            <a:spAutoFit/>
          </a:bodyPr>
          <a:lstStyle/>
          <a:p>
            <a:r>
              <a:rPr lang="en-US" sz="2400" dirty="0"/>
              <a:t>Department of Computer Science and Engineering</a:t>
            </a:r>
            <a:endParaRPr lang="en-IN" sz="24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4425383" y="2616120"/>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9176854" cy="461665"/>
          </a:xfrm>
          <a:prstGeom prst="rect">
            <a:avLst/>
          </a:prstGeom>
        </p:spPr>
        <p:txBody>
          <a:bodyPr wrap="square">
            <a:spAutoFit/>
          </a:bodyPr>
          <a:lstStyle/>
          <a:p>
            <a:r>
              <a:rPr lang="en-US" sz="2400" b="1" dirty="0">
                <a:solidFill>
                  <a:schemeClr val="accent2">
                    <a:lumMod val="75000"/>
                  </a:schemeClr>
                </a:solidFill>
              </a:rPr>
              <a:t>SMART CONTRACTS CAN AUTOMATIZE EXECUTION OF TRANSACTIONS</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07269"/>
            <a:ext cx="7497214" cy="461665"/>
          </a:xfrm>
          <a:prstGeom prst="rect">
            <a:avLst/>
          </a:prstGeom>
        </p:spPr>
        <p:txBody>
          <a:bodyPr wrap="square">
            <a:spAutoFit/>
          </a:bodyPr>
          <a:lstStyle/>
          <a:p>
            <a:r>
              <a:rPr lang="en-US" sz="2400" b="1" dirty="0">
                <a:solidFill>
                  <a:schemeClr val="accent1">
                    <a:lumMod val="75000"/>
                  </a:schemeClr>
                </a:solidFill>
              </a:rPr>
              <a:t>Blockchain</a:t>
            </a:r>
          </a:p>
        </p:txBody>
      </p:sp>
      <p:pic>
        <p:nvPicPr>
          <p:cNvPr id="3" name="Picture 2">
            <a:extLst>
              <a:ext uri="{FF2B5EF4-FFF2-40B4-BE49-F238E27FC236}">
                <a16:creationId xmlns:a16="http://schemas.microsoft.com/office/drawing/2014/main" id="{326B39BC-1318-4598-B579-58340D74447B}"/>
              </a:ext>
            </a:extLst>
          </p:cNvPr>
          <p:cNvPicPr>
            <a:picLocks noChangeAspect="1"/>
          </p:cNvPicPr>
          <p:nvPr/>
        </p:nvPicPr>
        <p:blipFill>
          <a:blip r:embed="rId4"/>
          <a:stretch>
            <a:fillRect/>
          </a:stretch>
        </p:blipFill>
        <p:spPr>
          <a:xfrm>
            <a:off x="0" y="1316458"/>
            <a:ext cx="8859187" cy="4806495"/>
          </a:xfrm>
          <a:prstGeom prst="rect">
            <a:avLst/>
          </a:prstGeom>
        </p:spPr>
      </p:pic>
    </p:spTree>
    <p:extLst>
      <p:ext uri="{BB962C8B-B14F-4D97-AF65-F5344CB8AC3E}">
        <p14:creationId xmlns:p14="http://schemas.microsoft.com/office/powerpoint/2010/main" val="588967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EXAMPLE- FARMING SMART CONTRACT</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07269"/>
            <a:ext cx="7497214" cy="461665"/>
          </a:xfrm>
          <a:prstGeom prst="rect">
            <a:avLst/>
          </a:prstGeom>
        </p:spPr>
        <p:txBody>
          <a:bodyPr wrap="square">
            <a:spAutoFit/>
          </a:bodyPr>
          <a:lstStyle/>
          <a:p>
            <a:r>
              <a:rPr lang="en-US" sz="2400" b="1" dirty="0">
                <a:solidFill>
                  <a:schemeClr val="accent1">
                    <a:lumMod val="75000"/>
                  </a:schemeClr>
                </a:solidFill>
              </a:rPr>
              <a:t>Blockchain</a:t>
            </a:r>
          </a:p>
        </p:txBody>
      </p:sp>
      <p:pic>
        <p:nvPicPr>
          <p:cNvPr id="3" name="Picture 2">
            <a:extLst>
              <a:ext uri="{FF2B5EF4-FFF2-40B4-BE49-F238E27FC236}">
                <a16:creationId xmlns:a16="http://schemas.microsoft.com/office/drawing/2014/main" id="{F22153E3-A2A7-437B-95A5-642B87DC886F}"/>
              </a:ext>
            </a:extLst>
          </p:cNvPr>
          <p:cNvPicPr>
            <a:picLocks noChangeAspect="1"/>
          </p:cNvPicPr>
          <p:nvPr/>
        </p:nvPicPr>
        <p:blipFill>
          <a:blip r:embed="rId4"/>
          <a:stretch>
            <a:fillRect/>
          </a:stretch>
        </p:blipFill>
        <p:spPr>
          <a:xfrm>
            <a:off x="816721" y="1868853"/>
            <a:ext cx="7727671" cy="3842395"/>
          </a:xfrm>
          <a:prstGeom prst="rect">
            <a:avLst/>
          </a:prstGeom>
        </p:spPr>
      </p:pic>
    </p:spTree>
    <p:extLst>
      <p:ext uri="{BB962C8B-B14F-4D97-AF65-F5344CB8AC3E}">
        <p14:creationId xmlns:p14="http://schemas.microsoft.com/office/powerpoint/2010/main" val="67677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US" sz="2800" b="1" dirty="0">
                <a:solidFill>
                  <a:schemeClr val="accent2">
                    <a:lumMod val="75000"/>
                  </a:schemeClr>
                </a:solidFill>
              </a:rPr>
              <a:t>USE CASE: SMART SWITCH CONTRACT IOT</a:t>
            </a:r>
            <a:endParaRPr lang="en-IN" sz="28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7" name="Rectangle 6">
            <a:extLst>
              <a:ext uri="{FF2B5EF4-FFF2-40B4-BE49-F238E27FC236}">
                <a16:creationId xmlns:a16="http://schemas.microsoft.com/office/drawing/2014/main" id="{59811D53-F5A2-401F-ACFA-8274350F7205}"/>
              </a:ext>
            </a:extLst>
          </p:cNvPr>
          <p:cNvSpPr/>
          <p:nvPr/>
        </p:nvSpPr>
        <p:spPr>
          <a:xfrm>
            <a:off x="181786" y="1352644"/>
            <a:ext cx="7708539" cy="923330"/>
          </a:xfrm>
          <a:prstGeom prst="rect">
            <a:avLst/>
          </a:prstGeom>
        </p:spPr>
        <p:txBody>
          <a:bodyPr wrap="square">
            <a:spAutoFit/>
          </a:bodyPr>
          <a:lstStyle/>
          <a:p>
            <a:endParaRPr lang="en-IN" sz="2400" b="1" dirty="0"/>
          </a:p>
          <a:p>
            <a:pPr marL="457200" indent="-457200">
              <a:buFont typeface="Wingdings" panose="05000000000000000000" pitchFamily="2" charset="2"/>
              <a:buChar char="§"/>
            </a:pPr>
            <a:endParaRPr lang="en-IN" sz="3000" dirty="0"/>
          </a:p>
        </p:txBody>
      </p:sp>
      <p:sp>
        <p:nvSpPr>
          <p:cNvPr id="3" name="Rectangle 2">
            <a:extLst>
              <a:ext uri="{FF2B5EF4-FFF2-40B4-BE49-F238E27FC236}">
                <a16:creationId xmlns:a16="http://schemas.microsoft.com/office/drawing/2014/main" id="{DA8A0D24-28F7-4CEE-ABDC-52827883B348}"/>
              </a:ext>
            </a:extLst>
          </p:cNvPr>
          <p:cNvSpPr/>
          <p:nvPr/>
        </p:nvSpPr>
        <p:spPr>
          <a:xfrm>
            <a:off x="503583" y="1675809"/>
            <a:ext cx="7500730" cy="1200329"/>
          </a:xfrm>
          <a:prstGeom prst="rect">
            <a:avLst/>
          </a:prstGeom>
        </p:spPr>
        <p:txBody>
          <a:bodyPr wrap="square">
            <a:spAutoFit/>
          </a:bodyPr>
          <a:lstStyle/>
          <a:p>
            <a:pPr marL="457200" indent="-457200">
              <a:buFont typeface="Arial" panose="020B0604020202020204" pitchFamily="34" charset="0"/>
              <a:buChar char="•"/>
            </a:pPr>
            <a:endParaRPr lang="en-IN" sz="2400" dirty="0"/>
          </a:p>
          <a:p>
            <a:pPr marL="457200" indent="-457200">
              <a:buFont typeface="Arial" panose="020B0604020202020204" pitchFamily="34" charset="0"/>
              <a:buChar char="•"/>
            </a:pPr>
            <a:endParaRPr lang="en-IN" sz="2400" dirty="0"/>
          </a:p>
          <a:p>
            <a:pPr marL="457200" indent="-457200">
              <a:buFont typeface="Arial" panose="020B0604020202020204" pitchFamily="34" charset="0"/>
              <a:buChar char="•"/>
            </a:pPr>
            <a:endParaRPr lang="en-IN" sz="2400" dirty="0"/>
          </a:p>
        </p:txBody>
      </p:sp>
      <p:pic>
        <p:nvPicPr>
          <p:cNvPr id="12" name="Picture 11">
            <a:extLst>
              <a:ext uri="{FF2B5EF4-FFF2-40B4-BE49-F238E27FC236}">
                <a16:creationId xmlns:a16="http://schemas.microsoft.com/office/drawing/2014/main" id="{A587522F-6ABA-453A-BC1C-B78CF73DEBE1}"/>
              </a:ext>
            </a:extLst>
          </p:cNvPr>
          <p:cNvPicPr>
            <a:picLocks noChangeAspect="1"/>
          </p:cNvPicPr>
          <p:nvPr/>
        </p:nvPicPr>
        <p:blipFill>
          <a:blip r:embed="rId3"/>
          <a:stretch>
            <a:fillRect/>
          </a:stretch>
        </p:blipFill>
        <p:spPr>
          <a:xfrm>
            <a:off x="-8307" y="1871835"/>
            <a:ext cx="8379946" cy="4733925"/>
          </a:xfrm>
          <a:prstGeom prst="rect">
            <a:avLst/>
          </a:prstGeom>
        </p:spPr>
      </p:pic>
    </p:spTree>
    <p:extLst>
      <p:ext uri="{BB962C8B-B14F-4D97-AF65-F5344CB8AC3E}">
        <p14:creationId xmlns:p14="http://schemas.microsoft.com/office/powerpoint/2010/main" val="1267973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SUPPLEMENTARY READINGS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7" name="Rectangle 6">
            <a:extLst>
              <a:ext uri="{FF2B5EF4-FFF2-40B4-BE49-F238E27FC236}">
                <a16:creationId xmlns:a16="http://schemas.microsoft.com/office/drawing/2014/main" id="{59811D53-F5A2-401F-ACFA-8274350F7205}"/>
              </a:ext>
            </a:extLst>
          </p:cNvPr>
          <p:cNvSpPr/>
          <p:nvPr/>
        </p:nvSpPr>
        <p:spPr>
          <a:xfrm>
            <a:off x="181786" y="1352644"/>
            <a:ext cx="7708539" cy="923330"/>
          </a:xfrm>
          <a:prstGeom prst="rect">
            <a:avLst/>
          </a:prstGeom>
        </p:spPr>
        <p:txBody>
          <a:bodyPr wrap="square">
            <a:spAutoFit/>
          </a:bodyPr>
          <a:lstStyle/>
          <a:p>
            <a:endParaRPr lang="en-IN" sz="2400" b="1" dirty="0"/>
          </a:p>
          <a:p>
            <a:pPr marL="457200" indent="-457200">
              <a:buFont typeface="Wingdings" panose="05000000000000000000" pitchFamily="2" charset="2"/>
              <a:buChar char="§"/>
            </a:pPr>
            <a:endParaRPr lang="en-IN" sz="3000" dirty="0"/>
          </a:p>
        </p:txBody>
      </p:sp>
      <p:sp>
        <p:nvSpPr>
          <p:cNvPr id="3" name="Rectangle 2">
            <a:extLst>
              <a:ext uri="{FF2B5EF4-FFF2-40B4-BE49-F238E27FC236}">
                <a16:creationId xmlns:a16="http://schemas.microsoft.com/office/drawing/2014/main" id="{DA8A0D24-28F7-4CEE-ABDC-52827883B348}"/>
              </a:ext>
            </a:extLst>
          </p:cNvPr>
          <p:cNvSpPr/>
          <p:nvPr/>
        </p:nvSpPr>
        <p:spPr>
          <a:xfrm>
            <a:off x="503583" y="1675809"/>
            <a:ext cx="7500730" cy="1200329"/>
          </a:xfrm>
          <a:prstGeom prst="rect">
            <a:avLst/>
          </a:prstGeom>
        </p:spPr>
        <p:txBody>
          <a:bodyPr wrap="square">
            <a:spAutoFit/>
          </a:bodyPr>
          <a:lstStyle/>
          <a:p>
            <a:pPr marL="457200" indent="-457200">
              <a:buFont typeface="Arial" panose="020B0604020202020204" pitchFamily="34" charset="0"/>
              <a:buChar char="•"/>
            </a:pPr>
            <a:endParaRPr lang="en-IN" sz="2400" dirty="0"/>
          </a:p>
          <a:p>
            <a:pPr marL="457200" indent="-457200">
              <a:buFont typeface="Arial" panose="020B0604020202020204" pitchFamily="34" charset="0"/>
              <a:buChar char="•"/>
            </a:pPr>
            <a:endParaRPr lang="en-IN" sz="2400" dirty="0"/>
          </a:p>
          <a:p>
            <a:pPr marL="457200" indent="-457200">
              <a:buFont typeface="Arial" panose="020B0604020202020204" pitchFamily="34" charset="0"/>
              <a:buChar char="•"/>
            </a:pPr>
            <a:endParaRPr lang="en-IN" sz="2400" dirty="0"/>
          </a:p>
        </p:txBody>
      </p:sp>
      <p:sp>
        <p:nvSpPr>
          <p:cNvPr id="9" name="TextBox 8">
            <a:extLst>
              <a:ext uri="{FF2B5EF4-FFF2-40B4-BE49-F238E27FC236}">
                <a16:creationId xmlns:a16="http://schemas.microsoft.com/office/drawing/2014/main" id="{9E0A407D-29BD-4F42-9B24-BE408D0D6A93}"/>
              </a:ext>
            </a:extLst>
          </p:cNvPr>
          <p:cNvSpPr txBox="1"/>
          <p:nvPr/>
        </p:nvSpPr>
        <p:spPr>
          <a:xfrm>
            <a:off x="712033" y="1814308"/>
            <a:ext cx="8192124" cy="3046988"/>
          </a:xfrm>
          <a:prstGeom prst="rect">
            <a:avLst/>
          </a:prstGeom>
          <a:noFill/>
        </p:spPr>
        <p:txBody>
          <a:bodyPr wrap="square">
            <a:spAutoFit/>
          </a:bodyPr>
          <a:lstStyle/>
          <a:p>
            <a:pPr marL="285750" indent="-285750">
              <a:buFont typeface="Arial" panose="020B0604020202020204" pitchFamily="34" charset="0"/>
              <a:buChar char="•"/>
            </a:pPr>
            <a:r>
              <a:rPr lang="en-US" sz="3200" dirty="0">
                <a:hlinkClick r:id="rId3"/>
              </a:rPr>
              <a:t>https://</a:t>
            </a:r>
            <a:r>
              <a:rPr lang="en-US" sz="3200" dirty="0" err="1">
                <a:hlinkClick r:id="rId3"/>
              </a:rPr>
              <a:t>ethereum.org</a:t>
            </a:r>
            <a:r>
              <a:rPr lang="en-US" sz="3200" dirty="0">
                <a:hlinkClick r:id="rId3"/>
              </a:rPr>
              <a:t>/</a:t>
            </a:r>
            <a:r>
              <a:rPr lang="en-US" sz="3200" dirty="0" err="1">
                <a:hlinkClick r:id="rId3"/>
              </a:rPr>
              <a:t>en</a:t>
            </a:r>
            <a:r>
              <a:rPr lang="en-US" sz="3200" dirty="0">
                <a:hlinkClick r:id="rId3"/>
              </a:rPr>
              <a:t>/developers/docs/smart-contracts/</a:t>
            </a:r>
            <a:endParaRPr lang="en-US" sz="3200" dirty="0"/>
          </a:p>
          <a:p>
            <a:endParaRPr lang="en-US" sz="3200" dirty="0"/>
          </a:p>
          <a:p>
            <a:pPr marL="285750" indent="-285750">
              <a:buFont typeface="Arial" panose="020B0604020202020204" pitchFamily="34" charset="0"/>
              <a:buChar char="•"/>
            </a:pPr>
            <a:r>
              <a:rPr lang="en-US" sz="3200" dirty="0">
                <a:hlinkClick r:id="rId4"/>
              </a:rPr>
              <a:t>https://</a:t>
            </a:r>
            <a:r>
              <a:rPr lang="en-US" sz="3200" dirty="0" err="1">
                <a:hlinkClick r:id="rId4"/>
              </a:rPr>
              <a:t>www.ibm.com</a:t>
            </a:r>
            <a:r>
              <a:rPr lang="en-US" sz="3200" dirty="0">
                <a:hlinkClick r:id="rId4"/>
              </a:rPr>
              <a:t>/blogs/blockchain/2018/07/what-are-smart-contracts-on-blockchain/</a:t>
            </a:r>
            <a:endParaRPr lang="en-US" sz="3200" dirty="0"/>
          </a:p>
          <a:p>
            <a:endParaRPr lang="en-US" sz="3200" dirty="0"/>
          </a:p>
        </p:txBody>
      </p:sp>
    </p:spTree>
    <p:extLst>
      <p:ext uri="{BB962C8B-B14F-4D97-AF65-F5344CB8AC3E}">
        <p14:creationId xmlns:p14="http://schemas.microsoft.com/office/powerpoint/2010/main" val="1945652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err="1"/>
              <a:t>sunithar@pes.edu</a:t>
            </a:r>
            <a:endParaRPr lang="en-IN" sz="2400" b="1" dirty="0"/>
          </a:p>
        </p:txBody>
      </p:sp>
      <p:grpSp>
        <p:nvGrpSpPr>
          <p:cNvPr id="13"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err="1"/>
              <a:t>Prof.Sunitha</a:t>
            </a:r>
            <a:r>
              <a:rPr lang="en-US" sz="2400" b="1" dirty="0"/>
              <a:t> R</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and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6840" y="1349099"/>
            <a:ext cx="7497214" cy="646331"/>
          </a:xfrm>
          <a:prstGeom prst="rect">
            <a:avLst/>
          </a:prstGeom>
        </p:spPr>
        <p:txBody>
          <a:bodyPr wrap="square">
            <a:spAutoFit/>
          </a:bodyPr>
          <a:lstStyle/>
          <a:p>
            <a:r>
              <a:rPr lang="en-US" sz="3600" b="1" cap="all" dirty="0"/>
              <a:t>Blockchain</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1200329"/>
          </a:xfrm>
          <a:prstGeom prst="rect">
            <a:avLst/>
          </a:prstGeom>
        </p:spPr>
        <p:txBody>
          <a:bodyPr wrap="square">
            <a:spAutoFit/>
          </a:bodyPr>
          <a:lstStyle/>
          <a:p>
            <a:r>
              <a:rPr lang="en-US" sz="3600" b="1" dirty="0">
                <a:solidFill>
                  <a:schemeClr val="accent1">
                    <a:lumMod val="75000"/>
                  </a:schemeClr>
                </a:solidFill>
              </a:rPr>
              <a:t>SMART CONTRACT: CREATING AND DEPLOYING SC</a:t>
            </a:r>
            <a:endParaRPr lang="en-IN" sz="3600" b="1" dirty="0">
              <a:solidFill>
                <a:schemeClr val="accent1">
                  <a:lumMod val="75000"/>
                </a:schemeClr>
              </a:solidFill>
            </a:endParaRPr>
          </a:p>
        </p:txBody>
      </p:sp>
      <p:sp>
        <p:nvSpPr>
          <p:cNvPr id="14" name="Rectangle 13">
            <a:extLst>
              <a:ext uri="{FF2B5EF4-FFF2-40B4-BE49-F238E27FC236}">
                <a16:creationId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a:t>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and Engineering</a:t>
            </a:r>
            <a:endParaRPr lang="en-IN" sz="20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GOALS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07269"/>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13" name="TextBox 12">
            <a:extLst>
              <a:ext uri="{FF2B5EF4-FFF2-40B4-BE49-F238E27FC236}">
                <a16:creationId xmlns:a16="http://schemas.microsoft.com/office/drawing/2014/main" id="{82FCE610-0CCB-4AFD-AE95-963BA3D353F0}"/>
              </a:ext>
            </a:extLst>
          </p:cNvPr>
          <p:cNvSpPr txBox="1"/>
          <p:nvPr/>
        </p:nvSpPr>
        <p:spPr>
          <a:xfrm>
            <a:off x="393111" y="1558192"/>
            <a:ext cx="8136292" cy="4247317"/>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Removal of manual intervention and oversight</a:t>
            </a:r>
          </a:p>
          <a:p>
            <a:pPr algn="just">
              <a:lnSpc>
                <a:spcPct val="150000"/>
              </a:lnSpc>
            </a:pPr>
            <a:r>
              <a:rPr lang="en-US" sz="2400" dirty="0">
                <a:solidFill>
                  <a:schemeClr val="accent1">
                    <a:lumMod val="75000"/>
                  </a:schemeClr>
                </a:solidFill>
                <a:latin typeface="Arial" panose="020B0604020202020204" pitchFamily="34" charset="0"/>
                <a:cs typeface="Arial" panose="020B0604020202020204" pitchFamily="34" charset="0"/>
              </a:rPr>
              <a:t>	eg. from legal counsel</a:t>
            </a:r>
          </a:p>
          <a:p>
            <a:pPr marL="457200" indent="-457200" algn="just">
              <a:lnSpc>
                <a:spcPct val="150000"/>
              </a:lnSpc>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Reduction in associated legal costs, fees and process (time) speed of contract creation and execution</a:t>
            </a:r>
          </a:p>
          <a:p>
            <a:pPr marL="457200" indent="-457200" algn="just">
              <a:lnSpc>
                <a:spcPct val="150000"/>
              </a:lnSpc>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Automated transfer of funds via computer recognizable/definable events</a:t>
            </a:r>
          </a:p>
          <a:p>
            <a:pPr marL="457200" indent="-457200" algn="just">
              <a:lnSpc>
                <a:spcPct val="150000"/>
              </a:lnSpc>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Flexibility in contract</a:t>
            </a:r>
          </a:p>
          <a:p>
            <a:pPr algn="just"/>
            <a:endParaRPr lang="en-US" dirty="0"/>
          </a:p>
        </p:txBody>
      </p:sp>
    </p:spTree>
    <p:extLst>
      <p:ext uri="{BB962C8B-B14F-4D97-AF65-F5344CB8AC3E}">
        <p14:creationId xmlns:p14="http://schemas.microsoft.com/office/powerpoint/2010/main" val="626726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TYPES OF SMART CONTRACT</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07269"/>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13" name="TextBox 12">
            <a:extLst>
              <a:ext uri="{FF2B5EF4-FFF2-40B4-BE49-F238E27FC236}">
                <a16:creationId xmlns:a16="http://schemas.microsoft.com/office/drawing/2014/main" id="{82FCE610-0CCB-4AFD-AE95-963BA3D353F0}"/>
              </a:ext>
            </a:extLst>
          </p:cNvPr>
          <p:cNvSpPr txBox="1"/>
          <p:nvPr/>
        </p:nvSpPr>
        <p:spPr>
          <a:xfrm>
            <a:off x="393111" y="1558192"/>
            <a:ext cx="8136292" cy="1490152"/>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sz="3200" dirty="0">
                <a:solidFill>
                  <a:schemeClr val="accent1">
                    <a:lumMod val="75000"/>
                  </a:schemeClr>
                </a:solidFill>
                <a:latin typeface="Arial" panose="020B0604020202020204" pitchFamily="34" charset="0"/>
                <a:cs typeface="Arial" panose="020B0604020202020204" pitchFamily="34" charset="0"/>
              </a:rPr>
              <a:t>Deterministic</a:t>
            </a:r>
          </a:p>
          <a:p>
            <a:pPr marL="457200" indent="-457200" algn="just">
              <a:lnSpc>
                <a:spcPct val="150000"/>
              </a:lnSpc>
              <a:buFont typeface="Arial" panose="020B0604020202020204" pitchFamily="34" charset="0"/>
              <a:buChar char="•"/>
            </a:pPr>
            <a:r>
              <a:rPr lang="en-US" sz="3200" dirty="0">
                <a:solidFill>
                  <a:schemeClr val="accent1">
                    <a:lumMod val="75000"/>
                  </a:schemeClr>
                </a:solidFill>
                <a:latin typeface="Arial" panose="020B0604020202020204" pitchFamily="34" charset="0"/>
                <a:cs typeface="Arial" panose="020B0604020202020204" pitchFamily="34" charset="0"/>
              </a:rPr>
              <a:t>Non-deterministic</a:t>
            </a:r>
            <a:endParaRPr lang="en-US" sz="2400" dirty="0"/>
          </a:p>
        </p:txBody>
      </p:sp>
    </p:spTree>
    <p:extLst>
      <p:ext uri="{BB962C8B-B14F-4D97-AF65-F5344CB8AC3E}">
        <p14:creationId xmlns:p14="http://schemas.microsoft.com/office/powerpoint/2010/main" val="226967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1" end="1"/>
                                            </p:txEl>
                                          </p:spTgt>
                                        </p:tgtEl>
                                        <p:attrNameLst>
                                          <p:attrName>style.visibility</p:attrName>
                                        </p:attrNameLst>
                                      </p:cBhvr>
                                      <p:to>
                                        <p:strVal val="visible"/>
                                      </p:to>
                                    </p:set>
                                    <p:animEffect transition="in" filter="fade">
                                      <p:cBhvr>
                                        <p:cTn id="14" dur="1000"/>
                                        <p:tgtEl>
                                          <p:spTgt spid="13">
                                            <p:txEl>
                                              <p:pRg st="1" end="1"/>
                                            </p:txEl>
                                          </p:spTgt>
                                        </p:tgtEl>
                                      </p:cBhvr>
                                    </p:animEffect>
                                    <p:anim calcmode="lin" valueType="num">
                                      <p:cBhvr>
                                        <p:cTn id="15"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CREATE AND DEPLOY THE SMART CONTRACT</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07269"/>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13" name="TextBox 12">
            <a:extLst>
              <a:ext uri="{FF2B5EF4-FFF2-40B4-BE49-F238E27FC236}">
                <a16:creationId xmlns:a16="http://schemas.microsoft.com/office/drawing/2014/main" id="{82FCE610-0CCB-4AFD-AE95-963BA3D353F0}"/>
              </a:ext>
            </a:extLst>
          </p:cNvPr>
          <p:cNvSpPr txBox="1"/>
          <p:nvPr/>
        </p:nvSpPr>
        <p:spPr>
          <a:xfrm>
            <a:off x="393110" y="1558192"/>
            <a:ext cx="9410457" cy="5447645"/>
          </a:xfrm>
          <a:prstGeom prst="rect">
            <a:avLst/>
          </a:prstGeom>
          <a:noFill/>
        </p:spPr>
        <p:txBody>
          <a:bodyPr wrap="square">
            <a:spAutoFit/>
          </a:bodyPr>
          <a:lstStyle/>
          <a:p>
            <a:pPr algn="just"/>
            <a:r>
              <a:rPr lang="en-US" sz="2400" dirty="0">
                <a:solidFill>
                  <a:srgbClr val="FF0000"/>
                </a:solidFill>
                <a:latin typeface="Arial" panose="020B0604020202020204" pitchFamily="34" charset="0"/>
                <a:cs typeface="Arial" panose="020B0604020202020204" pitchFamily="34" charset="0"/>
              </a:rPr>
              <a:t>STEPS:</a:t>
            </a:r>
          </a:p>
          <a:p>
            <a:pPr algn="just"/>
            <a:endParaRPr lang="en-US" sz="2400" dirty="0">
              <a:solidFill>
                <a:schemeClr val="accent1">
                  <a:lumMod val="75000"/>
                </a:schemeClr>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Understand the use-case of smart contract.</a:t>
            </a:r>
          </a:p>
          <a:p>
            <a:pPr algn="just"/>
            <a:endParaRPr lang="en-US" sz="1200" dirty="0">
              <a:solidFill>
                <a:schemeClr val="accent1">
                  <a:lumMod val="75000"/>
                </a:schemeClr>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create a basic architecture of smart contracts interaction or flowchart how functions will interact with each other.</a:t>
            </a:r>
          </a:p>
          <a:p>
            <a:pPr marL="342900" indent="-342900" algn="just">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Start development using any IDE or development tools like Truffle, remix with proper documentation of each and every function.</a:t>
            </a:r>
          </a:p>
          <a:p>
            <a:pPr marL="342900" indent="-342900" algn="just">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Once the development is completed start testing smart contracts on test-net or private blockchain.(this is called a manual testing).</a:t>
            </a:r>
          </a:p>
          <a:p>
            <a:pPr algn="just"/>
            <a:endParaRPr lang="en-US" sz="2400" dirty="0">
              <a:solidFill>
                <a:schemeClr val="accent1">
                  <a:lumMod val="75000"/>
                </a:schemeClr>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Record all the transaction while testing on test-net, analyze results of all transactions with actual use case or business logic of smart contract.</a:t>
            </a:r>
          </a:p>
        </p:txBody>
      </p:sp>
    </p:spTree>
    <p:extLst>
      <p:ext uri="{BB962C8B-B14F-4D97-AF65-F5344CB8AC3E}">
        <p14:creationId xmlns:p14="http://schemas.microsoft.com/office/powerpoint/2010/main" val="391673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animEffect transition="in" filter="fade">
                                      <p:cBhvr>
                                        <p:cTn id="7" dur="1000"/>
                                        <p:tgtEl>
                                          <p:spTgt spid="13">
                                            <p:txEl>
                                              <p:pRg st="2" end="2"/>
                                            </p:txEl>
                                          </p:spTgt>
                                        </p:tgtEl>
                                      </p:cBhvr>
                                    </p:animEffect>
                                    <p:anim calcmode="lin" valueType="num">
                                      <p:cBhvr>
                                        <p:cTn id="8"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4" end="4"/>
                                            </p:txEl>
                                          </p:spTgt>
                                        </p:tgtEl>
                                        <p:attrNameLst>
                                          <p:attrName>style.visibility</p:attrName>
                                        </p:attrNameLst>
                                      </p:cBhvr>
                                      <p:to>
                                        <p:strVal val="visible"/>
                                      </p:to>
                                    </p:set>
                                    <p:animEffect transition="in" filter="fade">
                                      <p:cBhvr>
                                        <p:cTn id="14" dur="1000"/>
                                        <p:tgtEl>
                                          <p:spTgt spid="13">
                                            <p:txEl>
                                              <p:pRg st="4" end="4"/>
                                            </p:txEl>
                                          </p:spTgt>
                                        </p:tgtEl>
                                      </p:cBhvr>
                                    </p:animEffect>
                                    <p:anim calcmode="lin" valueType="num">
                                      <p:cBhvr>
                                        <p:cTn id="15"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5" end="5"/>
                                            </p:txEl>
                                          </p:spTgt>
                                        </p:tgtEl>
                                        <p:attrNameLst>
                                          <p:attrName>style.visibility</p:attrName>
                                        </p:attrNameLst>
                                      </p:cBhvr>
                                      <p:to>
                                        <p:strVal val="visible"/>
                                      </p:to>
                                    </p:set>
                                    <p:animEffect transition="in" filter="fade">
                                      <p:cBhvr>
                                        <p:cTn id="21" dur="1000"/>
                                        <p:tgtEl>
                                          <p:spTgt spid="13">
                                            <p:txEl>
                                              <p:pRg st="5" end="5"/>
                                            </p:txEl>
                                          </p:spTgt>
                                        </p:tgtEl>
                                      </p:cBhvr>
                                    </p:animEffect>
                                    <p:anim calcmode="lin" valueType="num">
                                      <p:cBhvr>
                                        <p:cTn id="22"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xEl>
                                              <p:pRg st="6" end="6"/>
                                            </p:txEl>
                                          </p:spTgt>
                                        </p:tgtEl>
                                        <p:attrNameLst>
                                          <p:attrName>style.visibility</p:attrName>
                                        </p:attrNameLst>
                                      </p:cBhvr>
                                      <p:to>
                                        <p:strVal val="visible"/>
                                      </p:to>
                                    </p:set>
                                    <p:animEffect transition="in" filter="fade">
                                      <p:cBhvr>
                                        <p:cTn id="28" dur="1000"/>
                                        <p:tgtEl>
                                          <p:spTgt spid="13">
                                            <p:txEl>
                                              <p:pRg st="6" end="6"/>
                                            </p:txEl>
                                          </p:spTgt>
                                        </p:tgtEl>
                                      </p:cBhvr>
                                    </p:animEffect>
                                    <p:anim calcmode="lin" valueType="num">
                                      <p:cBhvr>
                                        <p:cTn id="29" dur="1000" fill="hold"/>
                                        <p:tgtEl>
                                          <p:spTgt spid="1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
                                            <p:txEl>
                                              <p:pRg st="8" end="8"/>
                                            </p:txEl>
                                          </p:spTgt>
                                        </p:tgtEl>
                                        <p:attrNameLst>
                                          <p:attrName>style.visibility</p:attrName>
                                        </p:attrNameLst>
                                      </p:cBhvr>
                                      <p:to>
                                        <p:strVal val="visible"/>
                                      </p:to>
                                    </p:set>
                                    <p:animEffect transition="in" filter="fade">
                                      <p:cBhvr>
                                        <p:cTn id="35" dur="1000"/>
                                        <p:tgtEl>
                                          <p:spTgt spid="13">
                                            <p:txEl>
                                              <p:pRg st="8" end="8"/>
                                            </p:txEl>
                                          </p:spTgt>
                                        </p:tgtEl>
                                      </p:cBhvr>
                                    </p:animEffect>
                                    <p:anim calcmode="lin" valueType="num">
                                      <p:cBhvr>
                                        <p:cTn id="36" dur="1000" fill="hold"/>
                                        <p:tgtEl>
                                          <p:spTgt spid="1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1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CREATE AND DEPLOY THE SMART CONTRACT</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07269"/>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13" name="TextBox 12">
            <a:extLst>
              <a:ext uri="{FF2B5EF4-FFF2-40B4-BE49-F238E27FC236}">
                <a16:creationId xmlns:a16="http://schemas.microsoft.com/office/drawing/2014/main" id="{82FCE610-0CCB-4AFD-AE95-963BA3D353F0}"/>
              </a:ext>
            </a:extLst>
          </p:cNvPr>
          <p:cNvSpPr txBox="1"/>
          <p:nvPr/>
        </p:nvSpPr>
        <p:spPr>
          <a:xfrm>
            <a:off x="259015" y="1905506"/>
            <a:ext cx="8615162" cy="4154984"/>
          </a:xfrm>
          <a:prstGeom prst="rect">
            <a:avLst/>
          </a:prstGeom>
          <a:noFill/>
        </p:spPr>
        <p:txBody>
          <a:bodyPr wrap="square">
            <a:spAutoFit/>
          </a:bodyPr>
          <a:lstStyle/>
          <a:p>
            <a:pPr marL="342900" indent="-342900" algn="just">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Unit testing will be the next step in smart contract development life cycle, there are multiple frameworks for unit and integration testing that can be use to test smart contract. Example : Truffle framework.</a:t>
            </a:r>
          </a:p>
          <a:p>
            <a:pPr marL="342900" indent="-342900" algn="just">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Once unit testing is done using truffle framework on ganache, smart contract author should go for 3rd party Audit of smart contract.</a:t>
            </a:r>
          </a:p>
          <a:p>
            <a:pPr marL="342900" indent="-342900" algn="just">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Last but not the least, bug bounty programs are also very efficient to secure smart contracts. </a:t>
            </a:r>
          </a:p>
        </p:txBody>
      </p:sp>
    </p:spTree>
    <p:extLst>
      <p:ext uri="{BB962C8B-B14F-4D97-AF65-F5344CB8AC3E}">
        <p14:creationId xmlns:p14="http://schemas.microsoft.com/office/powerpoint/2010/main" val="2165487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2" end="2"/>
                                            </p:txEl>
                                          </p:spTgt>
                                        </p:tgtEl>
                                        <p:attrNameLst>
                                          <p:attrName>style.visibility</p:attrName>
                                        </p:attrNameLst>
                                      </p:cBhvr>
                                      <p:to>
                                        <p:strVal val="visible"/>
                                      </p:to>
                                    </p:set>
                                    <p:animEffect transition="in" filter="fade">
                                      <p:cBhvr>
                                        <p:cTn id="14" dur="1000"/>
                                        <p:tgtEl>
                                          <p:spTgt spid="13">
                                            <p:txEl>
                                              <p:pRg st="2" end="2"/>
                                            </p:txEl>
                                          </p:spTgt>
                                        </p:tgtEl>
                                      </p:cBhvr>
                                    </p:animEffect>
                                    <p:anim calcmode="lin" valueType="num">
                                      <p:cBhvr>
                                        <p:cTn id="15"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4" end="4"/>
                                            </p:txEl>
                                          </p:spTgt>
                                        </p:tgtEl>
                                        <p:attrNameLst>
                                          <p:attrName>style.visibility</p:attrName>
                                        </p:attrNameLst>
                                      </p:cBhvr>
                                      <p:to>
                                        <p:strVal val="visible"/>
                                      </p:to>
                                    </p:set>
                                    <p:animEffect transition="in" filter="fade">
                                      <p:cBhvr>
                                        <p:cTn id="21" dur="1000"/>
                                        <p:tgtEl>
                                          <p:spTgt spid="13">
                                            <p:txEl>
                                              <p:pRg st="4" end="4"/>
                                            </p:txEl>
                                          </p:spTgt>
                                        </p:tgtEl>
                                      </p:cBhvr>
                                    </p:animEffect>
                                    <p:anim calcmode="lin" valueType="num">
                                      <p:cBhvr>
                                        <p:cTn id="22"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pPr algn="just"/>
            <a:r>
              <a:rPr lang="en-US" sz="2400" b="1" dirty="0">
                <a:solidFill>
                  <a:schemeClr val="accent2">
                    <a:lumMod val="75000"/>
                  </a:schemeClr>
                </a:solidFill>
              </a:rPr>
              <a:t>Blockchain Networks Using Smart Contracts</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18" name="TextBox 17">
            <a:extLst>
              <a:ext uri="{FF2B5EF4-FFF2-40B4-BE49-F238E27FC236}">
                <a16:creationId xmlns:a16="http://schemas.microsoft.com/office/drawing/2014/main" id="{814B8600-2937-4AE1-A321-23E75A138EA4}"/>
              </a:ext>
            </a:extLst>
          </p:cNvPr>
          <p:cNvSpPr txBox="1"/>
          <p:nvPr/>
        </p:nvSpPr>
        <p:spPr>
          <a:xfrm>
            <a:off x="1321261" y="2468460"/>
            <a:ext cx="6100996" cy="1909305"/>
          </a:xfrm>
          <a:prstGeom prst="rect">
            <a:avLst/>
          </a:prstGeom>
          <a:noFill/>
        </p:spPr>
        <p:txBody>
          <a:bodyPr wrap="square">
            <a:spAutoFit/>
          </a:bodyPr>
          <a:lstStyle/>
          <a:p>
            <a:pPr marL="457200" indent="-457200" algn="l">
              <a:lnSpc>
                <a:spcPct val="200000"/>
              </a:lnSpc>
              <a:buFont typeface="Arial" panose="020B0604020202020204" pitchFamily="34" charset="0"/>
              <a:buChar char="•"/>
            </a:pPr>
            <a:r>
              <a:rPr lang="en-US" sz="3200" dirty="0">
                <a:solidFill>
                  <a:schemeClr val="accent1">
                    <a:lumMod val="75000"/>
                  </a:schemeClr>
                </a:solidFill>
                <a:latin typeface="Arial" panose="020B0604020202020204" pitchFamily="34" charset="0"/>
                <a:cs typeface="Arial" panose="020B0604020202020204" pitchFamily="34" charset="0"/>
              </a:rPr>
              <a:t>Bitcoin</a:t>
            </a:r>
          </a:p>
          <a:p>
            <a:pPr marL="457200" indent="-457200" algn="l">
              <a:lnSpc>
                <a:spcPct val="200000"/>
              </a:lnSpc>
              <a:buFont typeface="Arial" panose="020B0604020202020204" pitchFamily="34" charset="0"/>
              <a:buChar char="•"/>
            </a:pPr>
            <a:r>
              <a:rPr lang="en-US" sz="3200" dirty="0">
                <a:solidFill>
                  <a:schemeClr val="accent1">
                    <a:lumMod val="75000"/>
                  </a:schemeClr>
                </a:solidFill>
                <a:latin typeface="Arial" panose="020B0604020202020204" pitchFamily="34" charset="0"/>
                <a:cs typeface="Arial" panose="020B0604020202020204" pitchFamily="34" charset="0"/>
              </a:rPr>
              <a:t>Ethereum</a:t>
            </a:r>
          </a:p>
        </p:txBody>
      </p:sp>
    </p:spTree>
    <p:extLst>
      <p:ext uri="{BB962C8B-B14F-4D97-AF65-F5344CB8AC3E}">
        <p14:creationId xmlns:p14="http://schemas.microsoft.com/office/powerpoint/2010/main" val="2265951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ADVANTAGEOUS OF SMART CONTRACTS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pic>
        <p:nvPicPr>
          <p:cNvPr id="3" name="Picture 2">
            <a:extLst>
              <a:ext uri="{FF2B5EF4-FFF2-40B4-BE49-F238E27FC236}">
                <a16:creationId xmlns:a16="http://schemas.microsoft.com/office/drawing/2014/main" id="{6ECA4073-C6D2-4800-8BDC-9CE5FD63C403}"/>
              </a:ext>
            </a:extLst>
          </p:cNvPr>
          <p:cNvPicPr>
            <a:picLocks noChangeAspect="1"/>
          </p:cNvPicPr>
          <p:nvPr/>
        </p:nvPicPr>
        <p:blipFill>
          <a:blip r:embed="rId3"/>
          <a:stretch>
            <a:fillRect/>
          </a:stretch>
        </p:blipFill>
        <p:spPr>
          <a:xfrm>
            <a:off x="166609" y="2234080"/>
            <a:ext cx="7181850" cy="3019425"/>
          </a:xfrm>
          <a:prstGeom prst="rect">
            <a:avLst/>
          </a:prstGeom>
        </p:spPr>
      </p:pic>
    </p:spTree>
    <p:extLst>
      <p:ext uri="{BB962C8B-B14F-4D97-AF65-F5344CB8AC3E}">
        <p14:creationId xmlns:p14="http://schemas.microsoft.com/office/powerpoint/2010/main" val="118891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ETHEREUM BLOCKCHAIN COMPONENTS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7" name="Rectangle 6">
            <a:extLst>
              <a:ext uri="{FF2B5EF4-FFF2-40B4-BE49-F238E27FC236}">
                <a16:creationId xmlns:a16="http://schemas.microsoft.com/office/drawing/2014/main" id="{59811D53-F5A2-401F-ACFA-8274350F7205}"/>
              </a:ext>
            </a:extLst>
          </p:cNvPr>
          <p:cNvSpPr/>
          <p:nvPr/>
        </p:nvSpPr>
        <p:spPr>
          <a:xfrm>
            <a:off x="181786" y="1352644"/>
            <a:ext cx="7708539" cy="923330"/>
          </a:xfrm>
          <a:prstGeom prst="rect">
            <a:avLst/>
          </a:prstGeom>
        </p:spPr>
        <p:txBody>
          <a:bodyPr wrap="square">
            <a:spAutoFit/>
          </a:bodyPr>
          <a:lstStyle/>
          <a:p>
            <a:endParaRPr lang="en-IN" sz="2400" b="1" dirty="0"/>
          </a:p>
          <a:p>
            <a:pPr marL="457200" indent="-457200">
              <a:buFont typeface="Wingdings" panose="05000000000000000000" pitchFamily="2" charset="2"/>
              <a:buChar char="§"/>
            </a:pPr>
            <a:endParaRPr lang="en-IN" sz="3000" dirty="0"/>
          </a:p>
        </p:txBody>
      </p:sp>
      <p:sp>
        <p:nvSpPr>
          <p:cNvPr id="3" name="Rectangle 2">
            <a:extLst>
              <a:ext uri="{FF2B5EF4-FFF2-40B4-BE49-F238E27FC236}">
                <a16:creationId xmlns:a16="http://schemas.microsoft.com/office/drawing/2014/main" id="{DA8A0D24-28F7-4CEE-ABDC-52827883B348}"/>
              </a:ext>
            </a:extLst>
          </p:cNvPr>
          <p:cNvSpPr/>
          <p:nvPr/>
        </p:nvSpPr>
        <p:spPr>
          <a:xfrm>
            <a:off x="503583" y="1675809"/>
            <a:ext cx="7500730" cy="1200329"/>
          </a:xfrm>
          <a:prstGeom prst="rect">
            <a:avLst/>
          </a:prstGeom>
        </p:spPr>
        <p:txBody>
          <a:bodyPr wrap="square">
            <a:spAutoFit/>
          </a:bodyPr>
          <a:lstStyle/>
          <a:p>
            <a:pPr marL="457200" indent="-457200">
              <a:buFont typeface="Arial" panose="020B0604020202020204" pitchFamily="34" charset="0"/>
              <a:buChar char="•"/>
            </a:pPr>
            <a:endParaRPr lang="en-IN" sz="2400" dirty="0"/>
          </a:p>
          <a:p>
            <a:pPr marL="457200" indent="-457200">
              <a:buFont typeface="Arial" panose="020B0604020202020204" pitchFamily="34" charset="0"/>
              <a:buChar char="•"/>
            </a:pPr>
            <a:endParaRPr lang="en-IN" sz="2400" dirty="0"/>
          </a:p>
          <a:p>
            <a:pPr marL="457200" indent="-457200">
              <a:buFont typeface="Arial" panose="020B0604020202020204" pitchFamily="34" charset="0"/>
              <a:buChar char="•"/>
            </a:pPr>
            <a:endParaRPr lang="en-IN" sz="2400" dirty="0"/>
          </a:p>
        </p:txBody>
      </p:sp>
      <p:pic>
        <p:nvPicPr>
          <p:cNvPr id="4" name="Picture 3">
            <a:extLst>
              <a:ext uri="{FF2B5EF4-FFF2-40B4-BE49-F238E27FC236}">
                <a16:creationId xmlns:a16="http://schemas.microsoft.com/office/drawing/2014/main" id="{D91A2E9A-C1F9-434F-9D46-B2F85285B89E}"/>
              </a:ext>
            </a:extLst>
          </p:cNvPr>
          <p:cNvPicPr>
            <a:picLocks noChangeAspect="1"/>
          </p:cNvPicPr>
          <p:nvPr/>
        </p:nvPicPr>
        <p:blipFill>
          <a:blip r:embed="rId3"/>
          <a:stretch>
            <a:fillRect/>
          </a:stretch>
        </p:blipFill>
        <p:spPr>
          <a:xfrm>
            <a:off x="181786" y="1352644"/>
            <a:ext cx="8505825" cy="5191125"/>
          </a:xfrm>
          <a:prstGeom prst="rect">
            <a:avLst/>
          </a:prstGeom>
        </p:spPr>
      </p:pic>
    </p:spTree>
    <p:extLst>
      <p:ext uri="{BB962C8B-B14F-4D97-AF65-F5344CB8AC3E}">
        <p14:creationId xmlns:p14="http://schemas.microsoft.com/office/powerpoint/2010/main" val="421188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6363</TotalTime>
  <Words>359</Words>
  <Application>Microsoft Office PowerPoint</Application>
  <PresentationFormat>Widescreen</PresentationFormat>
  <Paragraphs>67</Paragraphs>
  <Slides>14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Sunitha R</cp:lastModifiedBy>
  <cp:revision>398</cp:revision>
  <dcterms:created xsi:type="dcterms:W3CDTF">2020-06-03T14:19:11Z</dcterms:created>
  <dcterms:modified xsi:type="dcterms:W3CDTF">2020-11-09T17:26:41Z</dcterms:modified>
</cp:coreProperties>
</file>