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57" r:id="rId2"/>
    <p:sldId id="358" r:id="rId3"/>
    <p:sldId id="488" r:id="rId4"/>
    <p:sldId id="474" r:id="rId5"/>
    <p:sldId id="491" r:id="rId6"/>
    <p:sldId id="494" r:id="rId7"/>
    <p:sldId id="493" r:id="rId8"/>
    <p:sldId id="492" r:id="rId9"/>
    <p:sldId id="478" r:id="rId10"/>
    <p:sldId id="485" r:id="rId11"/>
    <p:sldId id="396" r:id="rId12"/>
    <p:sldId id="495" r:id="rId13"/>
    <p:sldId id="496" r:id="rId14"/>
    <p:sldId id="497" r:id="rId15"/>
    <p:sldId id="490" r:id="rId16"/>
    <p:sldId id="34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93878" autoAdjust="0"/>
  </p:normalViewPr>
  <p:slideViewPr>
    <p:cSldViewPr snapToGrid="0">
      <p:cViewPr varScale="1">
        <p:scale>
          <a:sx n="64" d="100"/>
          <a:sy n="64" d="100"/>
        </p:scale>
        <p:origin x="90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4BE8F-510B-4565-892C-D83A479A79F7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9A1CA-1CF4-4337-B32F-FE4CBF521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43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97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078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196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637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261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701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50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yptokittie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ppbuilder.io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425383" y="1344223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425383" y="275594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425383" y="3188666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425383" y="2616120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91768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DAO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pic>
        <p:nvPicPr>
          <p:cNvPr id="3074" name="Picture 2" descr="Decentralized Autonomous Organisation - Infographic">
            <a:extLst>
              <a:ext uri="{FF2B5EF4-FFF2-40B4-BE49-F238E27FC236}">
                <a16:creationId xmlns:a16="http://schemas.microsoft.com/office/drawing/2014/main" id="{8429EAD7-533E-4D52-9D72-E306BA8C0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44" y="1558192"/>
            <a:ext cx="7934748" cy="482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967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10287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58A7795-7475-4926-B9CB-09261FE21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86" y="1868853"/>
            <a:ext cx="67913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889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10287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pic>
        <p:nvPicPr>
          <p:cNvPr id="6146" name="Picture 2" descr="decentralized autonomous organization">
            <a:extLst>
              <a:ext uri="{FF2B5EF4-FFF2-40B4-BE49-F238E27FC236}">
                <a16:creationId xmlns:a16="http://schemas.microsoft.com/office/drawing/2014/main" id="{FFE878AB-82EF-4571-9E5D-8DFB5C81F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2" y="2138596"/>
            <a:ext cx="67913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318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10287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ADVANTAGEOUS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pic>
        <p:nvPicPr>
          <p:cNvPr id="7170" name="Picture 2" descr="decentralized autonomous organization">
            <a:extLst>
              <a:ext uri="{FF2B5EF4-FFF2-40B4-BE49-F238E27FC236}">
                <a16:creationId xmlns:a16="http://schemas.microsoft.com/office/drawing/2014/main" id="{711167B6-87CA-403F-B8CD-712A4A9AF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55" y="2003685"/>
            <a:ext cx="67913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078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10287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DISADVANTAGEOUS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B110E0-AC4A-4B02-A875-BAFED37FD088}"/>
              </a:ext>
            </a:extLst>
          </p:cNvPr>
          <p:cNvSpPr txBox="1"/>
          <p:nvPr/>
        </p:nvSpPr>
        <p:spPr>
          <a:xfrm>
            <a:off x="652072" y="2273703"/>
            <a:ext cx="610099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disputed point is trust.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 develop smart contracts.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Therefore, you can have errors.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do have to trust them to do their job correctly.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mistake can lead to the failure of the system.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Thus, the whole trust lies in the code.</a:t>
            </a:r>
          </a:p>
        </p:txBody>
      </p:sp>
    </p:spTree>
    <p:extLst>
      <p:ext uri="{BB962C8B-B14F-4D97-AF65-F5344CB8AC3E}">
        <p14:creationId xmlns:p14="http://schemas.microsoft.com/office/powerpoint/2010/main" val="774995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SUPPLEMENTARY READINGS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000" dirty="0" err="1">
                <a:hlinkClick r:id="rId3"/>
              </a:rPr>
              <a:t>www.cryptokitties.com</a:t>
            </a:r>
            <a:endParaRPr lang="en-IN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000" dirty="0">
                <a:hlinkClick r:id="rId4"/>
              </a:rPr>
              <a:t>https://</a:t>
            </a:r>
            <a:r>
              <a:rPr lang="en-IN" sz="3000" dirty="0" err="1">
                <a:hlinkClick r:id="rId4"/>
              </a:rPr>
              <a:t>dappbuilder.io</a:t>
            </a:r>
            <a:r>
              <a:rPr lang="en-IN" sz="3000" dirty="0">
                <a:hlinkClick r:id="rId4"/>
              </a:rPr>
              <a:t>/</a:t>
            </a:r>
            <a:endParaRPr lang="en-IN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8883" y="1675809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45652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sunithar@pes.edu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Prof.Sunitha</a:t>
            </a:r>
            <a:r>
              <a:rPr lang="en-US" sz="2400" b="1" dirty="0"/>
              <a:t> R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6840" y="1349099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Blockchain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DECENTRALIZED AUTONOMOUS ORGANIZATIONS (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</a:rPr>
              <a:t>DAOS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DAOs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FCE610-0CCB-4AFD-AE95-963BA3D353F0}"/>
              </a:ext>
            </a:extLst>
          </p:cNvPr>
          <p:cNvSpPr txBox="1"/>
          <p:nvPr/>
        </p:nvSpPr>
        <p:spPr>
          <a:xfrm>
            <a:off x="393111" y="1558192"/>
            <a:ext cx="813629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DAOs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now be used to do a lot more when applied to the idea of traditional organizations.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example, they could be used for voting for a new government, or by shareholders in a public or private corporation irrespective of the size.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Bitcoin network is considered to be a DAO.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allows any person to join in the creation and security of the system and cooperation is completely voluntary.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rules for 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network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held within its consensus protocol, and the miners vote by choosing what blocks to build on.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0196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DAOs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43DC27AC-7410-4B60-8E49-77F2B92D0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4" y="1868853"/>
            <a:ext cx="6101746" cy="39390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CEF870-B046-4490-9AB6-E5D3F04BCCE5}"/>
              </a:ext>
            </a:extLst>
          </p:cNvPr>
          <p:cNvSpPr txBox="1"/>
          <p:nvPr/>
        </p:nvSpPr>
        <p:spPr>
          <a:xfrm>
            <a:off x="247338" y="6144804"/>
            <a:ext cx="61009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8955" marR="0" algn="just">
              <a:spcBef>
                <a:spcPts val="500"/>
              </a:spcBef>
              <a:spcAft>
                <a:spcPts val="0"/>
              </a:spcAft>
            </a:pPr>
            <a:r>
              <a:rPr lang="en-US" sz="1600" dirty="0">
                <a:effectLst/>
                <a:latin typeface="Arial Narrow" panose="020B0606020202030204" pitchFamily="34" charset="0"/>
                <a:ea typeface="PMingLiU" panose="02020500000000000000" pitchFamily="18" charset="-120"/>
                <a:cs typeface="PMingLiU" panose="02020500000000000000" pitchFamily="18" charset="-120"/>
              </a:rPr>
              <a:t>Fig</a:t>
            </a:r>
            <a:r>
              <a:rPr lang="en-US" sz="1600" spc="-10" dirty="0">
                <a:effectLst/>
                <a:latin typeface="Arial Narrow" panose="020B0606020202030204" pitchFamily="34" charset="0"/>
                <a:ea typeface="PMingLiU" panose="02020500000000000000" pitchFamily="18" charset="-120"/>
                <a:cs typeface="PMingLiU" panose="02020500000000000000" pitchFamily="18" charset="-120"/>
              </a:rPr>
              <a:t>u</a:t>
            </a:r>
            <a:r>
              <a:rPr lang="en-US" sz="1600" spc="-5" dirty="0">
                <a:effectLst/>
                <a:latin typeface="Arial Narrow" panose="020B0606020202030204" pitchFamily="34" charset="0"/>
                <a:ea typeface="PMingLiU" panose="02020500000000000000" pitchFamily="18" charset="-120"/>
                <a:cs typeface="PMingLiU" panose="02020500000000000000" pitchFamily="18" charset="-120"/>
              </a:rPr>
              <a:t>r</a:t>
            </a:r>
            <a:r>
              <a:rPr lang="en-US" sz="1600" dirty="0">
                <a:effectLst/>
                <a:latin typeface="Arial Narrow" panose="020B0606020202030204" pitchFamily="34" charset="0"/>
                <a:ea typeface="PMingLiU" panose="02020500000000000000" pitchFamily="18" charset="-120"/>
                <a:cs typeface="PMingLiU" panose="02020500000000000000" pitchFamily="18" charset="-120"/>
              </a:rPr>
              <a:t>e. The </a:t>
            </a:r>
            <a:r>
              <a:rPr lang="en-US" sz="1600" spc="-5" dirty="0">
                <a:effectLst/>
                <a:latin typeface="Arial Narrow" panose="020B0606020202030204" pitchFamily="34" charset="0"/>
                <a:ea typeface="PMingLiU" panose="02020500000000000000" pitchFamily="18" charset="-120"/>
                <a:cs typeface="PMingLiU" panose="02020500000000000000" pitchFamily="18" charset="-120"/>
              </a:rPr>
              <a:t>o</a:t>
            </a:r>
            <a:r>
              <a:rPr lang="en-US" sz="1600" dirty="0">
                <a:effectLst/>
                <a:latin typeface="Arial Narrow" panose="020B0606020202030204" pitchFamily="34" charset="0"/>
                <a:ea typeface="PMingLiU" panose="02020500000000000000" pitchFamily="18" charset="-120"/>
                <a:cs typeface="PMingLiU" panose="02020500000000000000" pitchFamily="18" charset="-120"/>
              </a:rPr>
              <a:t>wne</a:t>
            </a:r>
            <a:r>
              <a:rPr lang="en-US" sz="1600" spc="-5" dirty="0">
                <a:effectLst/>
                <a:latin typeface="Arial Narrow" panose="020B0606020202030204" pitchFamily="34" charset="0"/>
                <a:ea typeface="PMingLiU" panose="02020500000000000000" pitchFamily="18" charset="-120"/>
                <a:cs typeface="PMingLiU" panose="02020500000000000000" pitchFamily="18" charset="-120"/>
              </a:rPr>
              <a:t>r</a:t>
            </a:r>
            <a:r>
              <a:rPr lang="en-US" sz="1600" dirty="0">
                <a:effectLst/>
                <a:latin typeface="Arial Narrow" panose="020B0606020202030204" pitchFamily="34" charset="0"/>
                <a:ea typeface="PMingLiU" panose="02020500000000000000" pitchFamily="18" charset="-120"/>
                <a:cs typeface="PMingLiU" panose="02020500000000000000" pitchFamily="18" charset="-120"/>
              </a:rPr>
              <a:t>s</a:t>
            </a:r>
            <a:r>
              <a:rPr lang="en-US" sz="1600" spc="-10" dirty="0">
                <a:effectLst/>
                <a:latin typeface="Arial Narrow" panose="020B0606020202030204" pitchFamily="34" charset="0"/>
                <a:ea typeface="PMingLiU" panose="02020500000000000000" pitchFamily="18" charset="-120"/>
                <a:cs typeface="PMingLiU" panose="02020500000000000000" pitchFamily="18" charset="-120"/>
              </a:rPr>
              <a:t> </a:t>
            </a:r>
            <a:r>
              <a:rPr lang="en-US" sz="1600" dirty="0">
                <a:effectLst/>
                <a:latin typeface="Arial Narrow" panose="020B0606020202030204" pitchFamily="34" charset="0"/>
                <a:ea typeface="PMingLiU" panose="02020500000000000000" pitchFamily="18" charset="-120"/>
                <a:cs typeface="PMingLiU" panose="02020500000000000000" pitchFamily="18" charset="-120"/>
              </a:rPr>
              <a:t>of</a:t>
            </a:r>
            <a:r>
              <a:rPr lang="en-US" sz="1600" spc="-10" dirty="0">
                <a:effectLst/>
                <a:latin typeface="Arial Narrow" panose="020B0606020202030204" pitchFamily="34" charset="0"/>
                <a:ea typeface="PMingLiU" panose="02020500000000000000" pitchFamily="18" charset="-120"/>
                <a:cs typeface="PMingLiU" panose="02020500000000000000" pitchFamily="18" charset="-120"/>
              </a:rPr>
              <a:t> </a:t>
            </a:r>
            <a:r>
              <a:rPr lang="en-US" sz="1600" dirty="0">
                <a:effectLst/>
                <a:latin typeface="Arial Narrow" panose="020B0606020202030204" pitchFamily="34" charset="0"/>
                <a:ea typeface="PMingLiU" panose="02020500000000000000" pitchFamily="18" charset="-120"/>
                <a:cs typeface="PMingLiU" panose="02020500000000000000" pitchFamily="18" charset="-120"/>
              </a:rPr>
              <a:t>the </a:t>
            </a:r>
            <a:r>
              <a:rPr lang="en-US" sz="1600" spc="-10" dirty="0">
                <a:effectLst/>
                <a:latin typeface="Arial Narrow" panose="020B0606020202030204" pitchFamily="34" charset="0"/>
                <a:ea typeface="PMingLiU" panose="02020500000000000000" pitchFamily="18" charset="-120"/>
                <a:cs typeface="PMingLiU" panose="02020500000000000000" pitchFamily="18" charset="-120"/>
              </a:rPr>
              <a:t>DA</a:t>
            </a:r>
            <a:r>
              <a:rPr lang="en-US" sz="1600" dirty="0">
                <a:effectLst/>
                <a:latin typeface="Arial Narrow" panose="020B0606020202030204" pitchFamily="34" charset="0"/>
                <a:ea typeface="PMingLiU" panose="02020500000000000000" pitchFamily="18" charset="-120"/>
                <a:cs typeface="PMingLiU" panose="02020500000000000000" pitchFamily="18" charset="-120"/>
              </a:rPr>
              <a:t>O</a:t>
            </a:r>
            <a:r>
              <a:rPr lang="en-US" sz="1600" spc="-10" dirty="0">
                <a:effectLst/>
                <a:latin typeface="Arial Narrow" panose="020B0606020202030204" pitchFamily="34" charset="0"/>
                <a:ea typeface="PMingLiU" panose="02020500000000000000" pitchFamily="18" charset="-120"/>
                <a:cs typeface="PMingLiU" panose="02020500000000000000" pitchFamily="18" charset="-120"/>
              </a:rPr>
              <a:t> v</a:t>
            </a:r>
            <a:r>
              <a:rPr lang="en-US" sz="1600" dirty="0">
                <a:effectLst/>
                <a:latin typeface="Arial Narrow" panose="020B0606020202030204" pitchFamily="34" charset="0"/>
                <a:ea typeface="PMingLiU" panose="02020500000000000000" pitchFamily="18" charset="-120"/>
                <a:cs typeface="PMingLiU" panose="02020500000000000000" pitchFamily="18" charset="-120"/>
              </a:rPr>
              <a:t>o</a:t>
            </a:r>
            <a:r>
              <a:rPr lang="en-US" sz="1600" spc="-5" dirty="0">
                <a:effectLst/>
                <a:latin typeface="Arial Narrow" panose="020B0606020202030204" pitchFamily="34" charset="0"/>
                <a:ea typeface="PMingLiU" panose="02020500000000000000" pitchFamily="18" charset="-120"/>
                <a:cs typeface="PMingLiU" panose="02020500000000000000" pitchFamily="18" charset="-120"/>
              </a:rPr>
              <a:t>t</a:t>
            </a:r>
            <a:r>
              <a:rPr lang="en-US" sz="1600" dirty="0">
                <a:effectLst/>
                <a:latin typeface="Arial Narrow" panose="020B0606020202030204" pitchFamily="34" charset="0"/>
                <a:ea typeface="PMingLiU" panose="02020500000000000000" pitchFamily="18" charset="-120"/>
                <a:cs typeface="PMingLiU" panose="02020500000000000000" pitchFamily="18" charset="-120"/>
              </a:rPr>
              <a:t>e on p</a:t>
            </a:r>
            <a:r>
              <a:rPr lang="en-US" sz="1600" spc="-5" dirty="0">
                <a:effectLst/>
                <a:latin typeface="Arial Narrow" panose="020B0606020202030204" pitchFamily="34" charset="0"/>
                <a:ea typeface="PMingLiU" panose="02020500000000000000" pitchFamily="18" charset="-120"/>
                <a:cs typeface="PMingLiU" panose="02020500000000000000" pitchFamily="18" charset="-120"/>
              </a:rPr>
              <a:t>r</a:t>
            </a:r>
            <a:r>
              <a:rPr lang="en-US" sz="1600" dirty="0">
                <a:effectLst/>
                <a:latin typeface="Arial Narrow" panose="020B0606020202030204" pitchFamily="34" charset="0"/>
                <a:ea typeface="PMingLiU" panose="02020500000000000000" pitchFamily="18" charset="-120"/>
                <a:cs typeface="PMingLiU" panose="02020500000000000000" pitchFamily="18" charset="-120"/>
              </a:rPr>
              <a:t>op</a:t>
            </a:r>
            <a:r>
              <a:rPr lang="en-US" sz="1600" spc="-5" dirty="0">
                <a:effectLst/>
                <a:latin typeface="Arial Narrow" panose="020B0606020202030204" pitchFamily="34" charset="0"/>
                <a:ea typeface="PMingLiU" panose="02020500000000000000" pitchFamily="18" charset="-120"/>
                <a:cs typeface="PMingLiU" panose="02020500000000000000" pitchFamily="18" charset="-120"/>
              </a:rPr>
              <a:t>o</a:t>
            </a:r>
            <a:r>
              <a:rPr lang="en-US" sz="1600" spc="-15" dirty="0">
                <a:effectLst/>
                <a:latin typeface="Arial Narrow" panose="020B0606020202030204" pitchFamily="34" charset="0"/>
                <a:ea typeface="PMingLiU" panose="02020500000000000000" pitchFamily="18" charset="-120"/>
                <a:cs typeface="PMingLiU" panose="02020500000000000000" pitchFamily="18" charset="-120"/>
              </a:rPr>
              <a:t>s</a:t>
            </a:r>
            <a:r>
              <a:rPr lang="en-US" sz="1600" dirty="0">
                <a:effectLst/>
                <a:latin typeface="Arial Narrow" panose="020B0606020202030204" pitchFamily="34" charset="0"/>
                <a:ea typeface="PMingLiU" panose="02020500000000000000" pitchFamily="18" charset="-120"/>
                <a:cs typeface="PMingLiU" panose="02020500000000000000" pitchFamily="18" charset="-120"/>
              </a:rPr>
              <a:t>a</a:t>
            </a:r>
            <a:r>
              <a:rPr lang="en-US" sz="1600" spc="-5" dirty="0">
                <a:effectLst/>
                <a:latin typeface="Arial Narrow" panose="020B0606020202030204" pitchFamily="34" charset="0"/>
                <a:ea typeface="PMingLiU" panose="02020500000000000000" pitchFamily="18" charset="-120"/>
                <a:cs typeface="PMingLiU" panose="02020500000000000000" pitchFamily="18" charset="-120"/>
              </a:rPr>
              <a:t>l</a:t>
            </a:r>
            <a:r>
              <a:rPr lang="en-US" sz="1600" dirty="0">
                <a:effectLst/>
                <a:latin typeface="Arial Narrow" panose="020B0606020202030204" pitchFamily="34" charset="0"/>
                <a:ea typeface="PMingLiU" panose="02020500000000000000" pitchFamily="18" charset="-120"/>
                <a:cs typeface="PMingLiU" panose="02020500000000000000" pitchFamily="18" charset="-120"/>
              </a:rPr>
              <a:t>s.</a:t>
            </a:r>
            <a:endParaRPr lang="en-US" sz="6600" dirty="0">
              <a:effectLst/>
              <a:latin typeface="PMingLiU" panose="02020500000000000000" pitchFamily="18" charset="-120"/>
              <a:ea typeface="PMingLiU" panose="02020500000000000000" pitchFamily="18" charset="-120"/>
              <a:cs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967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HOW 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DAOs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 WORK?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FCE610-0CCB-4AFD-AE95-963BA3D353F0}"/>
              </a:ext>
            </a:extLst>
          </p:cNvPr>
          <p:cNvSpPr txBox="1"/>
          <p:nvPr/>
        </p:nvSpPr>
        <p:spPr>
          <a:xfrm>
            <a:off x="393110" y="1558192"/>
            <a:ext cx="906568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DAOs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run through rules encoded within their smart contracts.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live completely online but can govern assets that are offline, like real estate or natural resources.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DAOs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allow two parties that have never met to cooperate and make decisions on a thing of value that they both share an interest in maintaining.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DAOs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enable these individuals to do things like hiring other individuals to perform tasks that can’t be automated.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DAOs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have hired individuals to develop software, for example.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DAOs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rely on tokens to gain cooperation. </a:t>
            </a:r>
          </a:p>
        </p:txBody>
      </p:sp>
    </p:spTree>
    <p:extLst>
      <p:ext uri="{BB962C8B-B14F-4D97-AF65-F5344CB8AC3E}">
        <p14:creationId xmlns:p14="http://schemas.microsoft.com/office/powerpoint/2010/main" val="391673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HOW 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DAOs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 WORK?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pic>
        <p:nvPicPr>
          <p:cNvPr id="4098" name="Picture 2" descr="Decentralized autonomous organisation">
            <a:extLst>
              <a:ext uri="{FF2B5EF4-FFF2-40B4-BE49-F238E27FC236}">
                <a16:creationId xmlns:a16="http://schemas.microsoft.com/office/drawing/2014/main" id="{CE7ED5B8-AE4B-43BB-A9E5-74B7EE69C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36" y="1896431"/>
            <a:ext cx="8671602" cy="430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75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KEY TAKEAWAYS ABOUT 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DAOs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E80B0-A48E-4393-AA30-18B207C718AE}"/>
              </a:ext>
            </a:extLst>
          </p:cNvPr>
          <p:cNvSpPr txBox="1"/>
          <p:nvPr/>
        </p:nvSpPr>
        <p:spPr>
          <a:xfrm>
            <a:off x="71586" y="1757084"/>
            <a:ext cx="830005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a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DAO’s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transactions are a record within its blockchain.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transparency in accounting and financials lets the code act as the accepted, trusted third party.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DAOs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gain consensus by having their members vote on important issues such as the withdrawal or movement of funds.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majority of its stakeholders specified in the smart contract must agree on all decisions.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smart contracts give voting windows so that proposals and actions are not held up by nonresponsive members.</a:t>
            </a:r>
          </a:p>
        </p:txBody>
      </p:sp>
    </p:spTree>
    <p:extLst>
      <p:ext uri="{BB962C8B-B14F-4D97-AF65-F5344CB8AC3E}">
        <p14:creationId xmlns:p14="http://schemas.microsoft.com/office/powerpoint/2010/main" val="379442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LEGALITY OF 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DAOs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FCE610-0CCB-4AFD-AE95-963BA3D353F0}"/>
              </a:ext>
            </a:extLst>
          </p:cNvPr>
          <p:cNvSpPr txBox="1"/>
          <p:nvPr/>
        </p:nvSpPr>
        <p:spPr>
          <a:xfrm>
            <a:off x="259015" y="1905506"/>
            <a:ext cx="855520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code and capabilities of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DAOs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not absolve individuals from complying with regulations and laws.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are thinking about creating a DAO, seek legal counsel.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countries have begun to create a legal framework that allows for the unique nature of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DAOs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example, Malta created a legal framework for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DAOs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 classifies them as a new type of legal entity, referring to them as “technology arrangements”.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Malta has created a new regulatory body called the Digital Innovation Authority 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MDIA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6548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TRADITIONAL ORGANIZATIONS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1724A-806D-4D5F-A8DE-4734B088F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11" y="1574776"/>
            <a:ext cx="7105115" cy="450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11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6815</TotalTime>
  <Words>533</Words>
  <Application>Microsoft Office PowerPoint</Application>
  <PresentationFormat>Widescreen</PresentationFormat>
  <Paragraphs>77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PMingLiU</vt:lpstr>
      <vt:lpstr>Arial</vt:lpstr>
      <vt:lpstr>Arial Narrow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Sunitha R</cp:lastModifiedBy>
  <cp:revision>408</cp:revision>
  <dcterms:created xsi:type="dcterms:W3CDTF">2020-06-03T14:19:11Z</dcterms:created>
  <dcterms:modified xsi:type="dcterms:W3CDTF">2020-11-09T10:54:52Z</dcterms:modified>
</cp:coreProperties>
</file>