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7" r:id="rId2"/>
    <p:sldId id="358" r:id="rId3"/>
    <p:sldId id="474" r:id="rId4"/>
    <p:sldId id="488" r:id="rId5"/>
    <p:sldId id="498" r:id="rId6"/>
    <p:sldId id="491" r:id="rId7"/>
    <p:sldId id="493" r:id="rId8"/>
    <p:sldId id="494" r:id="rId9"/>
    <p:sldId id="492" r:id="rId10"/>
    <p:sldId id="478" r:id="rId11"/>
    <p:sldId id="485" r:id="rId12"/>
    <p:sldId id="496" r:id="rId13"/>
    <p:sldId id="497" r:id="rId14"/>
    <p:sldId id="490" r:id="rId15"/>
    <p:sldId id="3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3878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97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7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63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9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61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01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0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840656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862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Criteria for Selecting a Blockchain as a Service Partner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D69D7-2031-48F1-93BC-0E3238F2750C}"/>
              </a:ext>
            </a:extLst>
          </p:cNvPr>
          <p:cNvSpPr txBox="1"/>
          <p:nvPr/>
        </p:nvSpPr>
        <p:spPr>
          <a:xfrm>
            <a:off x="637082" y="2090172"/>
            <a:ext cx="6100996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experience in setting up Blockchain infrastructure/Market Credential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Commitment to Quality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Assurance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 of Operating Systems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 of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 and Support</a:t>
            </a:r>
          </a:p>
        </p:txBody>
      </p:sp>
    </p:spTree>
    <p:extLst>
      <p:ext uri="{BB962C8B-B14F-4D97-AF65-F5344CB8AC3E}">
        <p14:creationId xmlns:p14="http://schemas.microsoft.com/office/powerpoint/2010/main" val="118891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9176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Factors that can help to choose the right BaaS Platform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661BD-026E-476C-962F-4C746727ACDA}"/>
              </a:ext>
            </a:extLst>
          </p:cNvPr>
          <p:cNvSpPr txBox="1"/>
          <p:nvPr/>
        </p:nvSpPr>
        <p:spPr>
          <a:xfrm>
            <a:off x="517159" y="2032079"/>
            <a:ext cx="7112833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Contracts Integration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(Identity Access Management) Platforms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Runtimes and Frameworks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Identity-based Consensus Mechanisms</a:t>
            </a:r>
          </a:p>
        </p:txBody>
      </p:sp>
    </p:spTree>
    <p:extLst>
      <p:ext uri="{BB962C8B-B14F-4D97-AF65-F5344CB8AC3E}">
        <p14:creationId xmlns:p14="http://schemas.microsoft.com/office/powerpoint/2010/main" val="58896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10287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ADVANTAGEOUS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27D9D-3D4D-45D9-A3CA-348C32C11745}"/>
              </a:ext>
            </a:extLst>
          </p:cNvPr>
          <p:cNvSpPr txBox="1"/>
          <p:nvPr/>
        </p:nvSpPr>
        <p:spPr>
          <a:xfrm>
            <a:off x="598883" y="1868853"/>
            <a:ext cx="6100996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 and Efficient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and Easy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Protection and Security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Cost-Effective</a:t>
            </a:r>
          </a:p>
        </p:txBody>
      </p:sp>
    </p:spTree>
    <p:extLst>
      <p:ext uri="{BB962C8B-B14F-4D97-AF65-F5344CB8AC3E}">
        <p14:creationId xmlns:p14="http://schemas.microsoft.com/office/powerpoint/2010/main" val="324607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10287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DISADVANTAGEOUS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110E0-AC4A-4B02-A875-BAFED37FD088}"/>
              </a:ext>
            </a:extLst>
          </p:cNvPr>
          <p:cNvSpPr txBox="1"/>
          <p:nvPr/>
        </p:nvSpPr>
        <p:spPr>
          <a:xfrm>
            <a:off x="652072" y="2273703"/>
            <a:ext cx="6100996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In-depth Knowledge</a:t>
            </a:r>
          </a:p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Visibility and Control</a:t>
            </a:r>
          </a:p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Compliance Challenges</a:t>
            </a:r>
          </a:p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Continuity</a:t>
            </a:r>
            <a:br>
              <a:rPr lang="en-US" sz="2400" b="0" i="0" dirty="0">
                <a:solidFill>
                  <a:srgbClr val="100F0F"/>
                </a:solidFill>
                <a:effectLst/>
                <a:latin typeface="Times New Roman" panose="02020603050405020304" pitchFamily="18" charset="0"/>
              </a:rPr>
            </a:br>
            <a:endParaRPr lang="en-US" sz="2400" b="0" i="0" dirty="0">
              <a:solidFill>
                <a:srgbClr val="100F0F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9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hlinkClick r:id="rId3"/>
              </a:rPr>
              <a:t>https://</a:t>
            </a:r>
            <a:r>
              <a:rPr lang="en-IN" sz="3000" dirty="0" err="1">
                <a:hlinkClick r:id="rId3"/>
              </a:rPr>
              <a:t>ieeexplore.ieee.org</a:t>
            </a:r>
            <a:r>
              <a:rPr lang="en-IN" sz="3000" dirty="0">
                <a:hlinkClick r:id="rId3"/>
              </a:rPr>
              <a:t>/stamp/</a:t>
            </a:r>
            <a:r>
              <a:rPr lang="en-IN" sz="3000" dirty="0" err="1">
                <a:hlinkClick r:id="rId3"/>
              </a:rPr>
              <a:t>stamp.jsp?arnumber</a:t>
            </a:r>
            <a:r>
              <a:rPr lang="en-IN" sz="3000" dirty="0">
                <a:hlinkClick r:id="rId3"/>
              </a:rPr>
              <a:t>=8406562</a:t>
            </a:r>
            <a:endParaRPr lang="en-IN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88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565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Prof.Sunitha</a:t>
            </a:r>
            <a:r>
              <a:rPr lang="en-US" sz="2400" b="1" dirty="0"/>
              <a:t>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34909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BLOCKCHAIN-AS-A-SERVICE (BAAS)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Blockchain-as-a-service (BaaS)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3A39D-D629-46FE-AA2D-EDA468A15AB9}"/>
              </a:ext>
            </a:extLst>
          </p:cNvPr>
          <p:cNvSpPr txBox="1"/>
          <p:nvPr/>
        </p:nvSpPr>
        <p:spPr>
          <a:xfrm>
            <a:off x="650077" y="2023593"/>
            <a:ext cx="7474592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Blockchain-as-a-service (BaaS) refers to third-party cloud-based infrastructure and management for companies building and operating blockchain apps.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BaaS functions like a sort of web host, running the back-end operation for a block-chain based app or platform.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BaaS may be the catalyst that leads to the widespread adoption of blockchain technology.</a:t>
            </a:r>
          </a:p>
        </p:txBody>
      </p:sp>
    </p:spTree>
    <p:extLst>
      <p:ext uri="{BB962C8B-B14F-4D97-AF65-F5344CB8AC3E}">
        <p14:creationId xmlns:p14="http://schemas.microsoft.com/office/powerpoint/2010/main" val="226967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Blockchain-as-a-service (BaaS)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CE610-0CCB-4AFD-AE95-963BA3D353F0}"/>
              </a:ext>
            </a:extLst>
          </p:cNvPr>
          <p:cNvSpPr txBox="1"/>
          <p:nvPr/>
        </p:nvSpPr>
        <p:spPr>
          <a:xfrm>
            <a:off x="393111" y="1558192"/>
            <a:ext cx="867593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Blockchain-as-a-Service (BaaS) is the third-party creation and management of cloud-based networks for companies in the business of building blockchain applications.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third-party services are a relatively new development in the growing field of blockchain technology.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business of blockchain technology has moved well beyond its best-known use in cryptocurrency transactions and has broadened to address secure transactions of all kinds.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result, there is a demand for hosting services.</a:t>
            </a:r>
          </a:p>
        </p:txBody>
      </p:sp>
    </p:spTree>
    <p:extLst>
      <p:ext uri="{BB962C8B-B14F-4D97-AF65-F5344CB8AC3E}">
        <p14:creationId xmlns:p14="http://schemas.microsoft.com/office/powerpoint/2010/main" val="270196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Blockchain-as-a-service (BaaS)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2050" name="Picture 2" descr="Blockchain-as-a-Service' or “BaaS” : what it is and why it should interest  companies. | iCommunity Labs">
            <a:extLst>
              <a:ext uri="{FF2B5EF4-FFF2-40B4-BE49-F238E27FC236}">
                <a16:creationId xmlns:a16="http://schemas.microsoft.com/office/drawing/2014/main" id="{826B86D1-4D9D-4797-A278-D9E60333C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30" y="1457799"/>
            <a:ext cx="7471895" cy="523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04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Major Players in the BaaS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CE610-0CCB-4AFD-AE95-963BA3D353F0}"/>
              </a:ext>
            </a:extLst>
          </p:cNvPr>
          <p:cNvSpPr txBox="1"/>
          <p:nvPr/>
        </p:nvSpPr>
        <p:spPr>
          <a:xfrm>
            <a:off x="393110" y="1558192"/>
            <a:ext cx="9065683" cy="4790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players in the BaaS space include:</a:t>
            </a: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Microsoft, which partnered with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ConsenSys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introduce Ethereum blockchain-as-a-service on Microsoft Azure in 2015.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Amazon, which has introduced Amazon Managed Blockchain, a service that "makes it easy to create and manage scalable blockchain networks" using open source frameworks including Ethereum and Hyperledger Fabric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consortium of global financial institutions that produced a distributed financial ledger called Corda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PayStand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specializes in sending and receiving payments between companies.</a:t>
            </a:r>
          </a:p>
        </p:txBody>
      </p:sp>
    </p:spTree>
    <p:extLst>
      <p:ext uri="{BB962C8B-B14F-4D97-AF65-F5344CB8AC3E}">
        <p14:creationId xmlns:p14="http://schemas.microsoft.com/office/powerpoint/2010/main" val="391673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BaaS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E80B0-A48E-4393-AA30-18B207C718AE}"/>
              </a:ext>
            </a:extLst>
          </p:cNvPr>
          <p:cNvSpPr txBox="1"/>
          <p:nvPr/>
        </p:nvSpPr>
        <p:spPr>
          <a:xfrm>
            <a:off x="71586" y="1757084"/>
            <a:ext cx="83000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 Organizations Need Blockchain as a Service (BaaS)?</a:t>
            </a:r>
          </a:p>
        </p:txBody>
      </p:sp>
    </p:spTree>
    <p:extLst>
      <p:ext uri="{BB962C8B-B14F-4D97-AF65-F5344CB8AC3E}">
        <p14:creationId xmlns:p14="http://schemas.microsoft.com/office/powerpoint/2010/main" val="379442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HOW BaaS WORKS?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157DF-EC30-45ED-B38A-107139160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45" y="1868853"/>
            <a:ext cx="9946965" cy="4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5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BaaS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CE610-0CCB-4AFD-AE95-963BA3D353F0}"/>
              </a:ext>
            </a:extLst>
          </p:cNvPr>
          <p:cNvSpPr txBox="1"/>
          <p:nvPr/>
        </p:nvSpPr>
        <p:spPr>
          <a:xfrm>
            <a:off x="259015" y="1905506"/>
            <a:ext cx="8555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Handle Security Concerns Related to BaaS?</a:t>
            </a:r>
          </a:p>
        </p:txBody>
      </p:sp>
    </p:spTree>
    <p:extLst>
      <p:ext uri="{BB962C8B-B14F-4D97-AF65-F5344CB8AC3E}">
        <p14:creationId xmlns:p14="http://schemas.microsoft.com/office/powerpoint/2010/main" val="21654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6962</TotalTime>
  <Words>426</Words>
  <Application>Microsoft Office PowerPoint</Application>
  <PresentationFormat>Widescreen</PresentationFormat>
  <Paragraphs>81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412</cp:revision>
  <dcterms:created xsi:type="dcterms:W3CDTF">2020-06-03T14:19:11Z</dcterms:created>
  <dcterms:modified xsi:type="dcterms:W3CDTF">2020-11-09T10:59:29Z</dcterms:modified>
</cp:coreProperties>
</file>