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7" r:id="rId2"/>
    <p:sldId id="358" r:id="rId3"/>
    <p:sldId id="474" r:id="rId4"/>
    <p:sldId id="499" r:id="rId5"/>
    <p:sldId id="488" r:id="rId6"/>
    <p:sldId id="498" r:id="rId7"/>
    <p:sldId id="500" r:id="rId8"/>
    <p:sldId id="501" r:id="rId9"/>
    <p:sldId id="490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7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release-2.2/network/network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yperledg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HYPERLEDGER FABRIC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Hyperledger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3A39D-D629-46FE-AA2D-EDA468A15AB9}"/>
              </a:ext>
            </a:extLst>
          </p:cNvPr>
          <p:cNvSpPr txBox="1"/>
          <p:nvPr/>
        </p:nvSpPr>
        <p:spPr>
          <a:xfrm>
            <a:off x="170392" y="1316458"/>
            <a:ext cx="6859994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Linux Foundation founded the Hyperledger project in 2015 to advance cross-industry blockchain technologies.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Hyperledger Fabric is one of the blockchain projects within Hyperledger. Like other blockchain technologies, it has a ledger, uses smart contracts, and is a system by which participants manage their transactions.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an open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permissionless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that allows unknown identities to participate in the network, the members of a Hyperledger Fabric network enroll through a trusted Membership Service Provider (MSP).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D3859C-448F-418A-BB04-F44F70E6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87" y="2158583"/>
            <a:ext cx="4812522" cy="462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6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Hyperledger Fabric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3A39D-D629-46FE-AA2D-EDA468A15AB9}"/>
              </a:ext>
            </a:extLst>
          </p:cNvPr>
          <p:cNvSpPr txBox="1"/>
          <p:nvPr/>
        </p:nvSpPr>
        <p:spPr>
          <a:xfrm>
            <a:off x="170391" y="1316458"/>
            <a:ext cx="8508913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Hyperledger is an enterprise-grade, open-source distributed ledger framework launched by the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Foundation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2015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is a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highly-modular,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decentralized ledger technology (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DLT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that was designed by IBM for industrial enterprise use.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Hyperledger Fabric is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requires permission to access, businesses can segregate information (like prices), plus transactions can be sped up because the number of nodes on the network is reduced.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2.0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released in January 2020. The main features of this version are faster transactions, updated smart contract technology, and streamlined data sharing.</a:t>
            </a:r>
          </a:p>
        </p:txBody>
      </p:sp>
      <p:pic>
        <p:nvPicPr>
          <p:cNvPr id="2050" name="Picture 2" descr="hyperledger fabric-fabric icon-edureka">
            <a:extLst>
              <a:ext uri="{FF2B5EF4-FFF2-40B4-BE49-F238E27FC236}">
                <a16:creationId xmlns:a16="http://schemas.microsoft.com/office/drawing/2014/main" id="{DA88267E-25BF-45E4-8913-4DE53BEC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494" y="2281237"/>
            <a:ext cx="26860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9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Hyperledger Fabric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393111" y="1558192"/>
            <a:ext cx="8675938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design features woven into Hyperledger Fabric that fulfill its comprehensive, yet customizable, enterprise blockchain solution: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Chaincode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Ledger Features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&amp; Membership Services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701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Transaction Flow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31191-06E1-4E9E-9A19-EA186A2BF85B}"/>
              </a:ext>
            </a:extLst>
          </p:cNvPr>
          <p:cNvSpPr txBox="1"/>
          <p:nvPr/>
        </p:nvSpPr>
        <p:spPr>
          <a:xfrm>
            <a:off x="364084" y="1868853"/>
            <a:ext cx="7145987" cy="2989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Hyperledger separates transaction flow in three distinct steps: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Execution – running the smart contract code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 through a consensus protocol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Validation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E31EB393-4B00-47D4-87AB-A0FD9E92668C}"/>
              </a:ext>
            </a:extLst>
          </p:cNvPr>
          <p:cNvSpPr/>
          <p:nvPr/>
        </p:nvSpPr>
        <p:spPr>
          <a:xfrm>
            <a:off x="1538122" y="5147355"/>
            <a:ext cx="3236975" cy="136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F5A74BA6-D651-49EB-8020-780D3F90CE17}"/>
              </a:ext>
            </a:extLst>
          </p:cNvPr>
          <p:cNvSpPr/>
          <p:nvPr/>
        </p:nvSpPr>
        <p:spPr>
          <a:xfrm>
            <a:off x="1879498" y="5277401"/>
            <a:ext cx="2517647" cy="1196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901D0CD-C81C-472A-824E-48C80455A7B1}"/>
              </a:ext>
            </a:extLst>
          </p:cNvPr>
          <p:cNvSpPr/>
          <p:nvPr/>
        </p:nvSpPr>
        <p:spPr>
          <a:xfrm>
            <a:off x="1593291" y="5170544"/>
            <a:ext cx="3124200" cy="1249680"/>
          </a:xfrm>
          <a:custGeom>
            <a:avLst/>
            <a:gdLst/>
            <a:ahLst/>
            <a:cxnLst/>
            <a:rect l="l" t="t" r="r" b="b"/>
            <a:pathLst>
              <a:path w="2343150" h="937260">
                <a:moveTo>
                  <a:pt x="1874050" y="0"/>
                </a:moveTo>
                <a:lnTo>
                  <a:pt x="0" y="0"/>
                </a:lnTo>
                <a:lnTo>
                  <a:pt x="0" y="937018"/>
                </a:lnTo>
                <a:lnTo>
                  <a:pt x="1874050" y="937018"/>
                </a:lnTo>
                <a:lnTo>
                  <a:pt x="2342553" y="468515"/>
                </a:lnTo>
                <a:lnTo>
                  <a:pt x="187405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DBB3685A-D388-4D5C-99DD-7F14AD59B7B0}"/>
              </a:ext>
            </a:extLst>
          </p:cNvPr>
          <p:cNvSpPr txBox="1"/>
          <p:nvPr/>
        </p:nvSpPr>
        <p:spPr>
          <a:xfrm>
            <a:off x="2226706" y="5413884"/>
            <a:ext cx="1703493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7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000" spc="-6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6FBA741-40AE-40B9-8B95-1180E139B372}"/>
              </a:ext>
            </a:extLst>
          </p:cNvPr>
          <p:cNvSpPr/>
          <p:nvPr/>
        </p:nvSpPr>
        <p:spPr>
          <a:xfrm>
            <a:off x="4037482" y="5147355"/>
            <a:ext cx="3236975" cy="1361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72B5452-730E-403A-96D8-9C3D01D2822E}"/>
              </a:ext>
            </a:extLst>
          </p:cNvPr>
          <p:cNvSpPr/>
          <p:nvPr/>
        </p:nvSpPr>
        <p:spPr>
          <a:xfrm>
            <a:off x="4740557" y="5277401"/>
            <a:ext cx="2052303" cy="1196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FDF2FCB0-ED2B-4206-8EB7-BBFE67D991B7}"/>
              </a:ext>
            </a:extLst>
          </p:cNvPr>
          <p:cNvSpPr/>
          <p:nvPr/>
        </p:nvSpPr>
        <p:spPr>
          <a:xfrm>
            <a:off x="4092015" y="5170544"/>
            <a:ext cx="3124200" cy="1249680"/>
          </a:xfrm>
          <a:custGeom>
            <a:avLst/>
            <a:gdLst/>
            <a:ahLst/>
            <a:cxnLst/>
            <a:rect l="l" t="t" r="r" b="b"/>
            <a:pathLst>
              <a:path w="2343150" h="937260">
                <a:moveTo>
                  <a:pt x="1874037" y="0"/>
                </a:moveTo>
                <a:lnTo>
                  <a:pt x="0" y="0"/>
                </a:lnTo>
                <a:lnTo>
                  <a:pt x="468515" y="468515"/>
                </a:lnTo>
                <a:lnTo>
                  <a:pt x="0" y="937018"/>
                </a:lnTo>
                <a:lnTo>
                  <a:pt x="1874037" y="937018"/>
                </a:lnTo>
                <a:lnTo>
                  <a:pt x="2342553" y="468515"/>
                </a:lnTo>
                <a:lnTo>
                  <a:pt x="1874037" y="0"/>
                </a:lnTo>
                <a:close/>
              </a:path>
            </a:pathLst>
          </a:custGeom>
          <a:solidFill>
            <a:srgbClr val="558ED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08314729-229F-4694-B760-B844B4CB95DF}"/>
              </a:ext>
            </a:extLst>
          </p:cNvPr>
          <p:cNvSpPr txBox="1"/>
          <p:nvPr/>
        </p:nvSpPr>
        <p:spPr>
          <a:xfrm>
            <a:off x="5087553" y="5413884"/>
            <a:ext cx="1237825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000" spc="-5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-7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86213980-11FD-472B-9E0B-E1002ED40C20}"/>
              </a:ext>
            </a:extLst>
          </p:cNvPr>
          <p:cNvSpPr/>
          <p:nvPr/>
        </p:nvSpPr>
        <p:spPr>
          <a:xfrm>
            <a:off x="6536842" y="5147355"/>
            <a:ext cx="3236975" cy="136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0CADCB71-D28D-4A1D-A883-7AAD9BAB4421}"/>
              </a:ext>
            </a:extLst>
          </p:cNvPr>
          <p:cNvSpPr/>
          <p:nvPr/>
        </p:nvSpPr>
        <p:spPr>
          <a:xfrm>
            <a:off x="7012331" y="5277401"/>
            <a:ext cx="2507487" cy="1196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A507533B-C863-4C91-BBFF-6C7EB25EE4EE}"/>
              </a:ext>
            </a:extLst>
          </p:cNvPr>
          <p:cNvSpPr/>
          <p:nvPr/>
        </p:nvSpPr>
        <p:spPr>
          <a:xfrm>
            <a:off x="6590740" y="5170544"/>
            <a:ext cx="3124200" cy="1249680"/>
          </a:xfrm>
          <a:custGeom>
            <a:avLst/>
            <a:gdLst/>
            <a:ahLst/>
            <a:cxnLst/>
            <a:rect l="l" t="t" r="r" b="b"/>
            <a:pathLst>
              <a:path w="2343150" h="937260">
                <a:moveTo>
                  <a:pt x="1874037" y="0"/>
                </a:moveTo>
                <a:lnTo>
                  <a:pt x="0" y="0"/>
                </a:lnTo>
                <a:lnTo>
                  <a:pt x="468515" y="468515"/>
                </a:lnTo>
                <a:lnTo>
                  <a:pt x="0" y="937018"/>
                </a:lnTo>
                <a:lnTo>
                  <a:pt x="1874037" y="937018"/>
                </a:lnTo>
                <a:lnTo>
                  <a:pt x="2342553" y="468515"/>
                </a:lnTo>
                <a:lnTo>
                  <a:pt x="1874037" y="0"/>
                </a:lnTo>
                <a:close/>
              </a:path>
            </a:pathLst>
          </a:custGeom>
          <a:solidFill>
            <a:srgbClr val="8EB4E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7AB04A04-3807-47E8-B8C5-AD25B8560D4E}"/>
              </a:ext>
            </a:extLst>
          </p:cNvPr>
          <p:cNvSpPr txBox="1"/>
          <p:nvPr/>
        </p:nvSpPr>
        <p:spPr>
          <a:xfrm>
            <a:off x="7358737" y="5413884"/>
            <a:ext cx="169248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47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endParaRPr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04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Key Benefits of Hyperledger Fabric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3074" name="Picture 2" descr="hyperledger fabric-key benefits-edureka">
            <a:extLst>
              <a:ext uri="{FF2B5EF4-FFF2-40B4-BE49-F238E27FC236}">
                <a16:creationId xmlns:a16="http://schemas.microsoft.com/office/drawing/2014/main" id="{5C2406E7-4D51-4F3E-B822-992F4FDC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8" y="2180331"/>
            <a:ext cx="121920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Participants of Hyperledger Fabric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4098" name="Picture 2" descr="hyperledger-particicpants-edureka">
            <a:extLst>
              <a:ext uri="{FF2B5EF4-FFF2-40B4-BE49-F238E27FC236}">
                <a16:creationId xmlns:a16="http://schemas.microsoft.com/office/drawing/2014/main" id="{75C1AFE5-A66F-4EC8-995C-AD67AE7F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32" y="1457798"/>
            <a:ext cx="8896350" cy="54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2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10236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hyperledger-fabric.readthedocs.io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/release-2.2/network/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network.html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www.hyperledger.org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www.ibm.com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/blockchain/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hyperledger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88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347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417</cp:revision>
  <dcterms:created xsi:type="dcterms:W3CDTF">2020-06-03T14:19:11Z</dcterms:created>
  <dcterms:modified xsi:type="dcterms:W3CDTF">2020-11-03T06:51:44Z</dcterms:modified>
</cp:coreProperties>
</file>