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7" r:id="rId2"/>
    <p:sldId id="358" r:id="rId3"/>
    <p:sldId id="269" r:id="rId4"/>
    <p:sldId id="268" r:id="rId5"/>
    <p:sldId id="271" r:id="rId6"/>
    <p:sldId id="272" r:id="rId7"/>
    <p:sldId id="273" r:id="rId8"/>
    <p:sldId id="274" r:id="rId9"/>
    <p:sldId id="275" r:id="rId10"/>
    <p:sldId id="276" r:id="rId11"/>
    <p:sldId id="277" r:id="rId12"/>
    <p:sldId id="396"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jesi.org/papers/Vol(7)i1/Version-1/H0701015052.pdf"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arxiv.org/pdf/1903.07602.pdf" TargetMode="External"/><Relationship Id="rId4" Type="http://schemas.openxmlformats.org/officeDocument/2006/relationships/hyperlink" Target="https://www.sciencedirect.com/science/article/abs/pii/S146708951830079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10" name="Picture 9"/>
          <p:cNvPicPr/>
          <p:nvPr/>
        </p:nvPicPr>
        <p:blipFill>
          <a:blip r:embed="rId3" cstate="print"/>
          <a:srcRect/>
          <a:stretch>
            <a:fillRect/>
          </a:stretch>
        </p:blipFill>
        <p:spPr bwMode="auto">
          <a:xfrm>
            <a:off x="1998616" y="1645920"/>
            <a:ext cx="7876903" cy="3866606"/>
          </a:xfrm>
          <a:prstGeom prst="rect">
            <a:avLst/>
          </a:prstGeom>
          <a:noFill/>
          <a:ln w="9525">
            <a:noFill/>
            <a:miter lim="800000"/>
            <a:headEnd/>
            <a:tailEnd/>
          </a:ln>
        </p:spPr>
      </p:pic>
      <p:sp>
        <p:nvSpPr>
          <p:cNvPr id="7" name="Rectangle 6">
            <a:extLst>
              <a:ext uri="{FF2B5EF4-FFF2-40B4-BE49-F238E27FC236}">
                <a16:creationId xmlns:a16="http://schemas.microsoft.com/office/drawing/2014/main" id="{F0F92532-80D2-4DD2-959B-FB119B4FEC32}"/>
              </a:ext>
            </a:extLst>
          </p:cNvPr>
          <p:cNvSpPr/>
          <p:nvPr/>
        </p:nvSpPr>
        <p:spPr>
          <a:xfrm>
            <a:off x="393111" y="692317"/>
            <a:ext cx="7999758" cy="523220"/>
          </a:xfrm>
          <a:prstGeom prst="rect">
            <a:avLst/>
          </a:prstGeom>
        </p:spPr>
        <p:txBody>
          <a:bodyPr wrap="square">
            <a:spAutoFit/>
          </a:bodyPr>
          <a:lstStyle/>
          <a:p>
            <a:r>
              <a:rPr lang="en-US" sz="2800" b="1" dirty="0">
                <a:solidFill>
                  <a:schemeClr val="accent2">
                    <a:lumMod val="75000"/>
                  </a:schemeClr>
                </a:solidFill>
              </a:rPr>
              <a:t>Achieving confidentiality with Hyperledger Fabric</a:t>
            </a:r>
          </a:p>
        </p:txBody>
      </p:sp>
      <p:cxnSp>
        <p:nvCxnSpPr>
          <p:cNvPr id="9" name="Straight Connector 8">
            <a:extLst>
              <a:ext uri="{FF2B5EF4-FFF2-40B4-BE49-F238E27FC236}">
                <a16:creationId xmlns:a16="http://schemas.microsoft.com/office/drawing/2014/main" id="{E3AEFCA2-9F8D-4CED-9646-42C362F2A66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B8C67F-62FC-4E03-ADE5-33586140893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3193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10770737" cy="3046988"/>
          </a:xfrm>
          <a:prstGeom prst="rect">
            <a:avLst/>
          </a:prstGeom>
        </p:spPr>
        <p:txBody>
          <a:bodyPr wrap="square">
            <a:spAutoFit/>
          </a:bodyPr>
          <a:lstStyle/>
          <a:p>
            <a:pPr algn="just"/>
            <a:r>
              <a:rPr lang="en-IN" sz="2400" dirty="0"/>
              <a:t>Hyperledger Fabric provides features to achieve confidentiality with the ease of calling a set of library files:</a:t>
            </a:r>
          </a:p>
          <a:p>
            <a:pPr algn="just"/>
            <a:r>
              <a:rPr lang="en-IN" sz="2400" dirty="0"/>
              <a:t> </a:t>
            </a:r>
          </a:p>
          <a:p>
            <a:pPr marL="342900" lvl="0" indent="-342900" algn="just">
              <a:buFont typeface="Arial" panose="020B0604020202020204" pitchFamily="34" charset="0"/>
              <a:buChar char="•"/>
            </a:pPr>
            <a:r>
              <a:rPr lang="en-IN" sz="2400" b="1" dirty="0"/>
              <a:t>Attribute-based access control </a:t>
            </a:r>
            <a:r>
              <a:rPr lang="en-IN" sz="2400" dirty="0"/>
              <a:t>(</a:t>
            </a:r>
            <a:r>
              <a:rPr lang="en-IN" sz="2400" b="1" dirty="0"/>
              <a:t>ABAC)</a:t>
            </a:r>
            <a:endParaRPr lang="en-IN" sz="2400" dirty="0"/>
          </a:p>
          <a:p>
            <a:pPr algn="just"/>
            <a:endParaRPr lang="en-IN" sz="2400" dirty="0"/>
          </a:p>
          <a:p>
            <a:pPr marL="342900" lvl="0" indent="-342900" algn="just">
              <a:buFont typeface="Arial" panose="020B0604020202020204" pitchFamily="34" charset="0"/>
              <a:buChar char="•"/>
            </a:pPr>
            <a:r>
              <a:rPr lang="en-IN" sz="2400" b="1" dirty="0"/>
              <a:t>Attribute Certificate Authority </a:t>
            </a:r>
            <a:r>
              <a:rPr lang="en-IN" sz="2400" dirty="0"/>
              <a:t>(</a:t>
            </a:r>
            <a:r>
              <a:rPr lang="en-IN" sz="2400" b="1" dirty="0"/>
              <a:t>ACA</a:t>
            </a:r>
            <a:r>
              <a:rPr lang="en-IN" sz="2400" dirty="0"/>
              <a:t>)</a:t>
            </a:r>
          </a:p>
          <a:p>
            <a:pPr algn="just"/>
            <a:endParaRPr lang="en-IN" sz="2400" dirty="0"/>
          </a:p>
          <a:p>
            <a:pPr marL="342900" lvl="0" indent="-342900" algn="just">
              <a:buFont typeface="Arial" panose="020B0604020202020204" pitchFamily="34" charset="0"/>
              <a:buChar char="•"/>
            </a:pPr>
            <a:r>
              <a:rPr lang="en-IN" sz="2400" b="1" dirty="0"/>
              <a:t>Hyperledger Fabric encryption literary</a:t>
            </a:r>
            <a:endParaRPr lang="en-IN" sz="2400" dirty="0"/>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41228C7-330A-4535-8B25-904CD4E7093C}"/>
              </a:ext>
            </a:extLst>
          </p:cNvPr>
          <p:cNvSpPr/>
          <p:nvPr/>
        </p:nvSpPr>
        <p:spPr>
          <a:xfrm>
            <a:off x="393111" y="692317"/>
            <a:ext cx="7999758" cy="523220"/>
          </a:xfrm>
          <a:prstGeom prst="rect">
            <a:avLst/>
          </a:prstGeom>
        </p:spPr>
        <p:txBody>
          <a:bodyPr wrap="square">
            <a:spAutoFit/>
          </a:bodyPr>
          <a:lstStyle/>
          <a:p>
            <a:r>
              <a:rPr lang="en-US" sz="2800" b="1" dirty="0">
                <a:solidFill>
                  <a:schemeClr val="accent2">
                    <a:lumMod val="75000"/>
                  </a:schemeClr>
                </a:solidFill>
              </a:rPr>
              <a:t>Hyperledger Fabric</a:t>
            </a:r>
          </a:p>
        </p:txBody>
      </p:sp>
      <p:cxnSp>
        <p:nvCxnSpPr>
          <p:cNvPr id="10" name="Straight Connector 9">
            <a:extLst>
              <a:ext uri="{FF2B5EF4-FFF2-40B4-BE49-F238E27FC236}">
                <a16:creationId xmlns:a16="http://schemas.microsoft.com/office/drawing/2014/main" id="{AD6C2B82-C68F-4178-AE74-D505677EF26B}"/>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DED9240-2F27-4838-9D10-0756739459BF}"/>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221613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11" name="TextBox 10">
            <a:extLst>
              <a:ext uri="{FF2B5EF4-FFF2-40B4-BE49-F238E27FC236}">
                <a16:creationId xmlns:a16="http://schemas.microsoft.com/office/drawing/2014/main" id="{04F098BE-AB26-4721-BDAF-68B6EAFF87DB}"/>
              </a:ext>
            </a:extLst>
          </p:cNvPr>
          <p:cNvSpPr txBox="1"/>
          <p:nvPr/>
        </p:nvSpPr>
        <p:spPr>
          <a:xfrm>
            <a:off x="637081" y="2042871"/>
            <a:ext cx="9286407" cy="4401205"/>
          </a:xfrm>
          <a:prstGeom prst="rect">
            <a:avLst/>
          </a:prstGeom>
          <a:noFill/>
        </p:spPr>
        <p:txBody>
          <a:bodyPr wrap="square">
            <a:spAutoFit/>
          </a:bodyPr>
          <a:lstStyle/>
          <a:p>
            <a:pPr marL="457200" indent="-457200">
              <a:buFont typeface="Arial" panose="020B0604020202020204" pitchFamily="34" charset="0"/>
              <a:buChar char="•"/>
            </a:pPr>
            <a:r>
              <a:rPr lang="en-IN" sz="2800" dirty="0">
                <a:hlinkClick r:id="rId3"/>
              </a:rPr>
              <a:t>http://</a:t>
            </a:r>
            <a:r>
              <a:rPr lang="en-IN" sz="2800" dirty="0" err="1">
                <a:hlinkClick r:id="rId3"/>
              </a:rPr>
              <a:t>www.ijesi.org</a:t>
            </a:r>
            <a:r>
              <a:rPr lang="en-IN" sz="2800" dirty="0">
                <a:hlinkClick r:id="rId3"/>
              </a:rPr>
              <a:t>/papers/Vol(7)</a:t>
            </a:r>
            <a:r>
              <a:rPr lang="en-IN" sz="2800" dirty="0" err="1">
                <a:hlinkClick r:id="rId3"/>
              </a:rPr>
              <a:t>i1</a:t>
            </a:r>
            <a:r>
              <a:rPr lang="en-IN" sz="2800" dirty="0">
                <a:hlinkClick r:id="rId3"/>
              </a:rPr>
              <a:t>/Version-1/</a:t>
            </a:r>
            <a:r>
              <a:rPr lang="en-IN" sz="2800" dirty="0" err="1">
                <a:hlinkClick r:id="rId3"/>
              </a:rPr>
              <a:t>H0701015052.pdf</a:t>
            </a:r>
            <a:endParaRPr lang="en-IN" sz="2800" dirty="0"/>
          </a:p>
          <a:p>
            <a:endParaRPr lang="en-IN" sz="2800" dirty="0"/>
          </a:p>
          <a:p>
            <a:pPr marL="457200" indent="-457200">
              <a:buFont typeface="Arial" panose="020B0604020202020204" pitchFamily="34" charset="0"/>
              <a:buChar char="•"/>
            </a:pPr>
            <a:r>
              <a:rPr lang="en-IN" sz="2800" dirty="0">
                <a:hlinkClick r:id="rId4"/>
              </a:rPr>
              <a:t>https://</a:t>
            </a:r>
            <a:r>
              <a:rPr lang="en-IN" sz="2800" dirty="0" err="1">
                <a:hlinkClick r:id="rId4"/>
              </a:rPr>
              <a:t>www.sciencedirect.com</a:t>
            </a:r>
            <a:r>
              <a:rPr lang="en-IN" sz="2800" dirty="0">
                <a:hlinkClick r:id="rId4"/>
              </a:rPr>
              <a:t>/science/article/abs/</a:t>
            </a:r>
            <a:r>
              <a:rPr lang="en-IN" sz="2800" dirty="0" err="1">
                <a:hlinkClick r:id="rId4"/>
              </a:rPr>
              <a:t>pii</a:t>
            </a:r>
            <a:r>
              <a:rPr lang="en-IN" sz="2800" dirty="0">
                <a:hlinkClick r:id="rId4"/>
              </a:rPr>
              <a:t>/</a:t>
            </a:r>
            <a:r>
              <a:rPr lang="en-IN" sz="2800" dirty="0" err="1">
                <a:hlinkClick r:id="rId4"/>
              </a:rPr>
              <a:t>S1467089518300794</a:t>
            </a:r>
            <a:endParaRPr lang="en-IN" sz="2800" dirty="0"/>
          </a:p>
          <a:p>
            <a:endParaRPr lang="en-IN" sz="2800" dirty="0"/>
          </a:p>
          <a:p>
            <a:pPr marL="457200" indent="-457200">
              <a:buFont typeface="Arial" panose="020B0604020202020204" pitchFamily="34" charset="0"/>
              <a:buChar char="•"/>
            </a:pPr>
            <a:r>
              <a:rPr lang="en-IN" sz="2800" dirty="0">
                <a:hlinkClick r:id="rId5"/>
              </a:rPr>
              <a:t>https://</a:t>
            </a:r>
            <a:r>
              <a:rPr lang="en-IN" sz="2800" dirty="0" err="1">
                <a:hlinkClick r:id="rId5"/>
              </a:rPr>
              <a:t>arxiv.org</a:t>
            </a:r>
            <a:r>
              <a:rPr lang="en-IN" sz="2800" dirty="0">
                <a:hlinkClick r:id="rId5"/>
              </a:rPr>
              <a:t>/pdf/</a:t>
            </a:r>
            <a:r>
              <a:rPr lang="en-IN" sz="2800" dirty="0" err="1">
                <a:hlinkClick r:id="rId5"/>
              </a:rPr>
              <a:t>1903.07602.pdf</a:t>
            </a:r>
            <a:endParaRPr lang="en-IN" sz="2800" dirty="0"/>
          </a:p>
          <a:p>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21188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pPr algn="l"/>
            <a:r>
              <a:rPr lang="en-US" sz="3600" b="1" i="0" dirty="0">
                <a:solidFill>
                  <a:schemeClr val="accent1"/>
                </a:solidFill>
                <a:effectLst/>
                <a:latin typeface="Exo 2"/>
              </a:rPr>
              <a:t>BLOCKCHAIN ON CIA SECURITY TRIAD </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p:cNvSpPr/>
          <p:nvPr/>
        </p:nvSpPr>
        <p:spPr>
          <a:xfrm>
            <a:off x="735873" y="2416016"/>
            <a:ext cx="9453155" cy="2246769"/>
          </a:xfrm>
          <a:prstGeom prst="rect">
            <a:avLst/>
          </a:prstGeom>
        </p:spPr>
        <p:txBody>
          <a:bodyPr wrap="square">
            <a:spAutoFit/>
          </a:bodyPr>
          <a:lstStyle/>
          <a:p>
            <a:pPr marL="285750" indent="-285750" algn="just">
              <a:buFont typeface="Arial" panose="020B0604020202020204" pitchFamily="34" charset="0"/>
              <a:buChar char="•"/>
            </a:pPr>
            <a:r>
              <a:rPr lang="en-IN" sz="2800" b="1" dirty="0"/>
              <a:t>Confidentiality, Integrity, and Availability </a:t>
            </a:r>
            <a:r>
              <a:rPr lang="en-IN" sz="2800" dirty="0"/>
              <a:t>(</a:t>
            </a:r>
            <a:r>
              <a:rPr lang="en-IN" sz="2800" b="1" dirty="0"/>
              <a:t>CIA</a:t>
            </a:r>
            <a:r>
              <a:rPr lang="en-IN" sz="2800" dirty="0"/>
              <a:t>) security triad model is one of the oldest and most popular security frameworks connected with the blockchain structure. The CIA triad model is a model that helps organizations structures their security posture. </a:t>
            </a:r>
          </a:p>
        </p:txBody>
      </p:sp>
      <p:sp>
        <p:nvSpPr>
          <p:cNvPr id="10" name="Rectangle 9">
            <a:extLst>
              <a:ext uri="{FF2B5EF4-FFF2-40B4-BE49-F238E27FC236}">
                <a16:creationId xmlns:a16="http://schemas.microsoft.com/office/drawing/2014/main" id="{7D9EE156-F851-4DEC-9D62-20621D5D9843}"/>
              </a:ext>
            </a:extLst>
          </p:cNvPr>
          <p:cNvSpPr/>
          <p:nvPr/>
        </p:nvSpPr>
        <p:spPr>
          <a:xfrm>
            <a:off x="393111" y="692317"/>
            <a:ext cx="7999758" cy="523220"/>
          </a:xfrm>
          <a:prstGeom prst="rect">
            <a:avLst/>
          </a:prstGeom>
        </p:spPr>
        <p:txBody>
          <a:bodyPr wrap="square">
            <a:spAutoFit/>
          </a:bodyPr>
          <a:lstStyle/>
          <a:p>
            <a:r>
              <a:rPr lang="en-IN" sz="2800" b="1" dirty="0">
                <a:solidFill>
                  <a:schemeClr val="accent2">
                    <a:lumMod val="75000"/>
                  </a:schemeClr>
                </a:solidFill>
              </a:rPr>
              <a:t>Blockchain on the CIA Security Triad</a:t>
            </a:r>
          </a:p>
        </p:txBody>
      </p:sp>
      <p:cxnSp>
        <p:nvCxnSpPr>
          <p:cNvPr id="11" name="Straight Connector 10">
            <a:extLst>
              <a:ext uri="{FF2B5EF4-FFF2-40B4-BE49-F238E27FC236}">
                <a16:creationId xmlns:a16="http://schemas.microsoft.com/office/drawing/2014/main" id="{4948010A-1A15-457E-80F7-EFBBBEC180AC}"/>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60EFFC9-FA32-445F-A3C5-6DA620CD369B}"/>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FBC7444-C94F-4053-9066-97C9DF267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6" name="Picture 5"/>
          <p:cNvPicPr/>
          <p:nvPr/>
        </p:nvPicPr>
        <p:blipFill>
          <a:blip r:embed="rId3" cstate="print">
            <a:lum bright="-3000" contrast="30000"/>
          </a:blip>
          <a:srcRect/>
          <a:stretch>
            <a:fillRect/>
          </a:stretch>
        </p:blipFill>
        <p:spPr bwMode="auto">
          <a:xfrm>
            <a:off x="1658983" y="2677886"/>
            <a:ext cx="7266123" cy="3840480"/>
          </a:xfrm>
          <a:prstGeom prst="rect">
            <a:avLst/>
          </a:prstGeom>
          <a:noFill/>
          <a:ln w="9525">
            <a:noFill/>
            <a:miter lim="800000"/>
            <a:headEnd/>
            <a:tailEnd/>
          </a:ln>
        </p:spPr>
      </p:pic>
      <p:sp>
        <p:nvSpPr>
          <p:cNvPr id="9" name="Rectangle 8">
            <a:extLst>
              <a:ext uri="{FF2B5EF4-FFF2-40B4-BE49-F238E27FC236}">
                <a16:creationId xmlns:a16="http://schemas.microsoft.com/office/drawing/2014/main" id="{21DA031C-48AB-4B20-B5EB-E40B19BC7EE7}"/>
              </a:ext>
            </a:extLst>
          </p:cNvPr>
          <p:cNvSpPr/>
          <p:nvPr/>
        </p:nvSpPr>
        <p:spPr>
          <a:xfrm>
            <a:off x="393111" y="692317"/>
            <a:ext cx="7999758" cy="523220"/>
          </a:xfrm>
          <a:prstGeom prst="rect">
            <a:avLst/>
          </a:prstGeom>
        </p:spPr>
        <p:txBody>
          <a:bodyPr wrap="square">
            <a:spAutoFit/>
          </a:bodyPr>
          <a:lstStyle/>
          <a:p>
            <a:r>
              <a:rPr lang="en-IN" sz="2800" b="1" dirty="0">
                <a:solidFill>
                  <a:schemeClr val="accent2">
                    <a:lumMod val="75000"/>
                  </a:schemeClr>
                </a:solidFill>
              </a:rPr>
              <a:t>Blockchain on the CIA Security Triad</a:t>
            </a:r>
          </a:p>
        </p:txBody>
      </p:sp>
      <p:cxnSp>
        <p:nvCxnSpPr>
          <p:cNvPr id="10" name="Straight Connector 9">
            <a:extLst>
              <a:ext uri="{FF2B5EF4-FFF2-40B4-BE49-F238E27FC236}">
                <a16:creationId xmlns:a16="http://schemas.microsoft.com/office/drawing/2014/main" id="{5D48F61B-4B76-41F6-8082-5E5A485BB8F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5E00798-99C1-49C6-A8E9-EE82598781BB}"/>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7453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3"/>
            <a:ext cx="10795792" cy="4154984"/>
          </a:xfrm>
          <a:prstGeom prst="rect">
            <a:avLst/>
          </a:prstGeom>
        </p:spPr>
        <p:txBody>
          <a:bodyPr wrap="square">
            <a:spAutoFit/>
          </a:bodyPr>
          <a:lstStyle/>
          <a:p>
            <a:pPr algn="just"/>
            <a:endParaRPr lang="en-IN" sz="2400" dirty="0"/>
          </a:p>
          <a:p>
            <a:pPr marL="285750" lvl="0" indent="-285750" algn="just">
              <a:buFont typeface="Arial" panose="020B0604020202020204" pitchFamily="34" charset="0"/>
              <a:buChar char="•"/>
            </a:pPr>
            <a:r>
              <a:rPr lang="en-IN" sz="2400" dirty="0"/>
              <a:t>Confidentiality is a way to keep information hidden from unauthorized people. In this current time of digital connectivity, everyone is aggressive enough to know that information that has been kept a secret.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endParaRPr lang="en-IN" sz="2400" dirty="0"/>
          </a:p>
          <a:p>
            <a:pPr marL="285750" lvl="0" indent="-285750" algn="just">
              <a:buFont typeface="Arial" panose="020B0604020202020204" pitchFamily="34" charset="0"/>
              <a:buChar char="•"/>
            </a:pPr>
            <a:r>
              <a:rPr lang="en-IN" sz="2400" dirty="0"/>
              <a:t>Security agencies are a prime </a:t>
            </a:r>
            <a:r>
              <a:rPr lang="en-IN" sz="2400" b="1" dirty="0"/>
              <a:t>example</a:t>
            </a:r>
            <a:r>
              <a:rPr lang="en-IN" sz="2400" dirty="0"/>
              <a:t> of a company breaking confidentiality so that they can perform forensics and use surveillance footage.  Financially motivated cyber criminals do their best to break into security systems and gather confidential documents that will benefit their business adversaries.</a:t>
            </a:r>
          </a:p>
          <a:p>
            <a:pPr marL="285750" indent="-285750" algn="just">
              <a:buFont typeface="Arial" panose="020B0604020202020204" pitchFamily="34" charset="0"/>
              <a:buChar char="•"/>
            </a:pPr>
            <a:endParaRPr lang="en-IN" sz="2400" dirty="0"/>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834E963A-6D1C-43F3-8408-7792C6EBE999}"/>
              </a:ext>
            </a:extLst>
          </p:cNvPr>
          <p:cNvSpPr/>
          <p:nvPr/>
        </p:nvSpPr>
        <p:spPr>
          <a:xfrm>
            <a:off x="393111" y="692317"/>
            <a:ext cx="7999758" cy="523220"/>
          </a:xfrm>
          <a:prstGeom prst="rect">
            <a:avLst/>
          </a:prstGeom>
        </p:spPr>
        <p:txBody>
          <a:bodyPr wrap="square">
            <a:spAutoFit/>
          </a:bodyPr>
          <a:lstStyle/>
          <a:p>
            <a:r>
              <a:rPr lang="en-IN" sz="2800" b="1" dirty="0">
                <a:solidFill>
                  <a:schemeClr val="accent2">
                    <a:lumMod val="75000"/>
                  </a:schemeClr>
                </a:solidFill>
              </a:rPr>
              <a:t>Confidentiality</a:t>
            </a:r>
          </a:p>
        </p:txBody>
      </p:sp>
      <p:cxnSp>
        <p:nvCxnSpPr>
          <p:cNvPr id="10" name="Straight Connector 9">
            <a:extLst>
              <a:ext uri="{FF2B5EF4-FFF2-40B4-BE49-F238E27FC236}">
                <a16:creationId xmlns:a16="http://schemas.microsoft.com/office/drawing/2014/main" id="{8A8FD613-0C85-421F-9451-66C5F1721558}"/>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85BF02D-2E3B-4090-8891-4C79926C5EA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60809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11820120" cy="3785652"/>
          </a:xfrm>
          <a:prstGeom prst="rect">
            <a:avLst/>
          </a:prstGeom>
        </p:spPr>
        <p:txBody>
          <a:bodyPr wrap="square">
            <a:spAutoFit/>
          </a:bodyPr>
          <a:lstStyle/>
          <a:p>
            <a:pPr algn="just"/>
            <a:endParaRPr lang="en-IN" sz="2400" dirty="0"/>
          </a:p>
          <a:p>
            <a:pPr marL="285750" lvl="0" indent="-285750" algn="just">
              <a:buFont typeface="Arial" panose="020B0604020202020204" pitchFamily="34" charset="0"/>
              <a:buChar char="•"/>
            </a:pPr>
            <a:r>
              <a:rPr lang="en-IN" sz="2400" dirty="0"/>
              <a:t>Integrity is a way to protect the unauthorized tampering of information. It is a mandatory compliance for every infosec body. It is also a method to maintain the consistency, accuracy, and trustworthiness of the respective data over its entire life cycle. </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endParaRPr lang="en-IN" sz="2400" dirty="0"/>
          </a:p>
          <a:p>
            <a:pPr marL="285750" lvl="0" indent="-285750" algn="just">
              <a:buFont typeface="Arial" panose="020B0604020202020204" pitchFamily="34" charset="0"/>
              <a:buChar char="•"/>
            </a:pPr>
            <a:r>
              <a:rPr lang="en-IN" sz="2400" dirty="0"/>
              <a:t>There has to be complete security of the data, and any unauthorized access to it should be prohibited. Certain measures that aid these aforementioned things include file permission and user access controls.</a:t>
            </a:r>
          </a:p>
          <a:p>
            <a:pPr marL="285750" indent="-285750" algn="just">
              <a:buFont typeface="Arial" panose="020B0604020202020204" pitchFamily="34" charset="0"/>
              <a:buChar char="•"/>
            </a:pPr>
            <a:endParaRPr lang="en-IN" sz="2400" dirty="0"/>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73A275AE-250F-4A34-A6D9-22F71CB33937}"/>
              </a:ext>
            </a:extLst>
          </p:cNvPr>
          <p:cNvSpPr/>
          <p:nvPr/>
        </p:nvSpPr>
        <p:spPr>
          <a:xfrm>
            <a:off x="393111" y="692317"/>
            <a:ext cx="7999758" cy="523220"/>
          </a:xfrm>
          <a:prstGeom prst="rect">
            <a:avLst/>
          </a:prstGeom>
        </p:spPr>
        <p:txBody>
          <a:bodyPr wrap="square">
            <a:spAutoFit/>
          </a:bodyPr>
          <a:lstStyle/>
          <a:p>
            <a:r>
              <a:rPr lang="en-IN" sz="2800" b="1" dirty="0">
                <a:solidFill>
                  <a:schemeClr val="accent2">
                    <a:lumMod val="75000"/>
                  </a:schemeClr>
                </a:solidFill>
              </a:rPr>
              <a:t>Integrity</a:t>
            </a:r>
          </a:p>
        </p:txBody>
      </p:sp>
      <p:cxnSp>
        <p:nvCxnSpPr>
          <p:cNvPr id="10" name="Straight Connector 9">
            <a:extLst>
              <a:ext uri="{FF2B5EF4-FFF2-40B4-BE49-F238E27FC236}">
                <a16:creationId xmlns:a16="http://schemas.microsoft.com/office/drawing/2014/main" id="{A1DB7877-4A31-486F-9A49-CFC23EEA1C79}"/>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D258F4B-5C37-4549-AE6E-CEFD516E3C4E}"/>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68102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79" y="1869054"/>
            <a:ext cx="11221237" cy="4893647"/>
          </a:xfrm>
          <a:prstGeom prst="rect">
            <a:avLst/>
          </a:prstGeom>
        </p:spPr>
        <p:txBody>
          <a:bodyPr wrap="square">
            <a:spAutoFit/>
          </a:bodyPr>
          <a:lstStyle/>
          <a:p>
            <a:pPr algn="just"/>
            <a:endParaRPr lang="en-IN" sz="2400" dirty="0"/>
          </a:p>
          <a:p>
            <a:pPr marL="342900" lvl="0" indent="-342900" algn="just">
              <a:buFont typeface="Arial" panose="020B0604020202020204" pitchFamily="34" charset="0"/>
              <a:buChar char="•"/>
            </a:pPr>
            <a:r>
              <a:rPr lang="en-IN" sz="2400" dirty="0"/>
              <a:t>Availability refers to on-time and reliable access to data. The path of going from data to information and information to value means that the value will be illegitimate if the information is not available at the right time. </a:t>
            </a:r>
          </a:p>
          <a:p>
            <a:pPr marL="342900" indent="-342900" algn="just">
              <a:buFont typeface="Arial" panose="020B0604020202020204" pitchFamily="34" charset="0"/>
              <a:buChar char="•"/>
            </a:pPr>
            <a:endParaRPr lang="en-IN" sz="2400" dirty="0"/>
          </a:p>
          <a:p>
            <a:pPr marL="342900" lvl="0" indent="-342900" algn="just">
              <a:buFont typeface="Arial" panose="020B0604020202020204" pitchFamily="34" charset="0"/>
              <a:buChar char="•"/>
            </a:pPr>
            <a:r>
              <a:rPr lang="en-IN" sz="2400" b="1" dirty="0"/>
              <a:t>Distributed denial-of-service </a:t>
            </a:r>
            <a:r>
              <a:rPr lang="en-IN" sz="2400" dirty="0"/>
              <a:t>(</a:t>
            </a:r>
            <a:r>
              <a:rPr lang="en-IN" sz="2400" b="1" dirty="0"/>
              <a:t>DDoS</a:t>
            </a:r>
            <a:r>
              <a:rPr lang="en-IN" sz="2400" dirty="0"/>
              <a:t>) and ransomware attacks are some of the most powerful weapons in the hands of malicious actors, and they use these attacks to keep information away from people who have authorized and legitimate access. </a:t>
            </a:r>
          </a:p>
          <a:p>
            <a:pPr lvl="0" algn="just"/>
            <a:endParaRPr lang="en-IN" sz="2400" dirty="0"/>
          </a:p>
          <a:p>
            <a:pPr marL="342900" lvl="0" indent="-342900" algn="just">
              <a:buFont typeface="Arial" panose="020B0604020202020204" pitchFamily="34" charset="0"/>
              <a:buChar char="•"/>
            </a:pPr>
            <a:r>
              <a:rPr lang="en-IN" sz="2400" dirty="0"/>
              <a:t>Organizations make several attempts to combat these attacks, including web application firewalls, DDoS protection, </a:t>
            </a:r>
            <a:r>
              <a:rPr lang="en-IN" sz="2400" b="1" dirty="0"/>
              <a:t>content delivery network </a:t>
            </a:r>
            <a:r>
              <a:rPr lang="en-IN" sz="2400" dirty="0"/>
              <a:t>(</a:t>
            </a:r>
            <a:r>
              <a:rPr lang="en-IN" sz="2400" b="1" dirty="0"/>
              <a:t>CDN</a:t>
            </a:r>
            <a:r>
              <a:rPr lang="en-IN" sz="2400" dirty="0"/>
              <a:t>), and even disaster recovery.</a:t>
            </a:r>
          </a:p>
          <a:p>
            <a:pPr marL="342900" indent="-342900" algn="just">
              <a:buFont typeface="Arial" panose="020B0604020202020204" pitchFamily="34" charset="0"/>
              <a:buChar char="•"/>
            </a:pPr>
            <a:endParaRPr lang="en-IN" sz="2400" dirty="0"/>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5E0364B-8499-4D21-81C4-E10F1518D765}"/>
              </a:ext>
            </a:extLst>
          </p:cNvPr>
          <p:cNvSpPr/>
          <p:nvPr/>
        </p:nvSpPr>
        <p:spPr>
          <a:xfrm>
            <a:off x="393111" y="692317"/>
            <a:ext cx="7999758" cy="523220"/>
          </a:xfrm>
          <a:prstGeom prst="rect">
            <a:avLst/>
          </a:prstGeom>
        </p:spPr>
        <p:txBody>
          <a:bodyPr wrap="square">
            <a:spAutoFit/>
          </a:bodyPr>
          <a:lstStyle/>
          <a:p>
            <a:r>
              <a:rPr lang="en-IN" sz="2800" b="1" dirty="0">
                <a:solidFill>
                  <a:schemeClr val="accent2">
                    <a:lumMod val="75000"/>
                  </a:schemeClr>
                </a:solidFill>
              </a:rPr>
              <a:t>Availability</a:t>
            </a:r>
          </a:p>
        </p:txBody>
      </p:sp>
      <p:cxnSp>
        <p:nvCxnSpPr>
          <p:cNvPr id="10" name="Straight Connector 9">
            <a:extLst>
              <a:ext uri="{FF2B5EF4-FFF2-40B4-BE49-F238E27FC236}">
                <a16:creationId xmlns:a16="http://schemas.microsoft.com/office/drawing/2014/main" id="{C242F27E-958F-4D51-94DB-6CCD9BADF90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70A5704-2225-431B-939A-029F710F73CF}"/>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4726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11221237" cy="3785652"/>
          </a:xfrm>
          <a:prstGeom prst="rect">
            <a:avLst/>
          </a:prstGeom>
        </p:spPr>
        <p:txBody>
          <a:bodyPr wrap="square">
            <a:spAutoFit/>
          </a:bodyPr>
          <a:lstStyle/>
          <a:p>
            <a:pPr lvl="0" algn="just">
              <a:buFont typeface="Wingdings" pitchFamily="2" charset="2"/>
              <a:buChar char="Ø"/>
            </a:pPr>
            <a:r>
              <a:rPr lang="en-IN" sz="2400" dirty="0"/>
              <a:t>As we already know, blockchain technology was never made to be restrictive in nature, as anyone with client software can participate in the block generation process, or mining, in the case of Bitcoin. </a:t>
            </a:r>
          </a:p>
          <a:p>
            <a:pPr algn="just"/>
            <a:endParaRPr lang="en-IN" sz="2400" dirty="0"/>
          </a:p>
          <a:p>
            <a:pPr algn="just"/>
            <a:endParaRPr lang="en-IN" sz="2400" dirty="0"/>
          </a:p>
          <a:p>
            <a:pPr lvl="0" algn="just">
              <a:buFont typeface="Wingdings" pitchFamily="2" charset="2"/>
              <a:buChar char="Ø"/>
            </a:pPr>
            <a:r>
              <a:rPr lang="en-IN" sz="2400" dirty="0"/>
              <a:t>Confidentiality with respect to the blockchain is simply about hiding transaction information from unwanted participants in the network. However, because of the open and Permissionless nature of the public blockchain such as Bitcoin, achieving a better confidentiality rank can be extremely difficult.</a:t>
            </a:r>
          </a:p>
          <a:p>
            <a:pPr algn="just">
              <a:buFont typeface="Wingdings" pitchFamily="2" charset="2"/>
              <a:buChar char="Ø"/>
            </a:pPr>
            <a:endParaRPr lang="en-IN" sz="2400" dirty="0"/>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E8FDB6CD-85A2-4C4B-8755-AC395F771FA8}"/>
              </a:ext>
            </a:extLst>
          </p:cNvPr>
          <p:cNvSpPr/>
          <p:nvPr/>
        </p:nvSpPr>
        <p:spPr>
          <a:xfrm>
            <a:off x="393111" y="692317"/>
            <a:ext cx="7999758" cy="523220"/>
          </a:xfrm>
          <a:prstGeom prst="rect">
            <a:avLst/>
          </a:prstGeom>
        </p:spPr>
        <p:txBody>
          <a:bodyPr wrap="square">
            <a:spAutoFit/>
          </a:bodyPr>
          <a:lstStyle/>
          <a:p>
            <a:r>
              <a:rPr lang="en-US" sz="2800" b="1" dirty="0">
                <a:solidFill>
                  <a:schemeClr val="accent2">
                    <a:lumMod val="75000"/>
                  </a:schemeClr>
                </a:solidFill>
              </a:rPr>
              <a:t>Confidentiality in the existing model</a:t>
            </a:r>
          </a:p>
        </p:txBody>
      </p:sp>
      <p:cxnSp>
        <p:nvCxnSpPr>
          <p:cNvPr id="10" name="Straight Connector 9">
            <a:extLst>
              <a:ext uri="{FF2B5EF4-FFF2-40B4-BE49-F238E27FC236}">
                <a16:creationId xmlns:a16="http://schemas.microsoft.com/office/drawing/2014/main" id="{EBFF7A90-DABF-4871-89CA-E98A7CC6175B}"/>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EE028A-34BB-4AFB-B3EA-5A41B36F5CB4}"/>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82005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41652" y="1417380"/>
            <a:ext cx="11753170" cy="6370975"/>
          </a:xfrm>
          <a:prstGeom prst="rect">
            <a:avLst/>
          </a:prstGeom>
        </p:spPr>
        <p:txBody>
          <a:bodyPr wrap="square">
            <a:spAutoFit/>
          </a:bodyPr>
          <a:lstStyle/>
          <a:p>
            <a:pPr algn="just">
              <a:buFont typeface="Wingdings" pitchFamily="2" charset="2"/>
              <a:buChar char="Ø"/>
            </a:pPr>
            <a:r>
              <a:rPr lang="en-IN" sz="2400" dirty="0"/>
              <a:t>When it is about </a:t>
            </a:r>
            <a:r>
              <a:rPr lang="en-IN" sz="2400" b="1" dirty="0"/>
              <a:t>business</a:t>
            </a:r>
            <a:r>
              <a:rPr lang="en-IN" sz="2400" dirty="0"/>
              <a:t>, confidentiality becomes a critical pillar in the cyber security space to achieve better trust among customers and other stakeholders</a:t>
            </a:r>
          </a:p>
          <a:p>
            <a:pPr algn="just">
              <a:buFont typeface="Wingdings" pitchFamily="2" charset="2"/>
              <a:buChar char="Ø"/>
            </a:pPr>
            <a:endParaRPr lang="en-IN" sz="2400" dirty="0"/>
          </a:p>
          <a:p>
            <a:pPr lvl="0" algn="just">
              <a:buFont typeface="Wingdings" pitchFamily="2" charset="2"/>
              <a:buChar char="Ø"/>
            </a:pPr>
            <a:r>
              <a:rPr lang="en-IN" sz="2400" dirty="0"/>
              <a:t>When a business interacts with another business, it is not just about how much information to share, it is also about who should have access to which information under what conditions. While considering Hyperledger Fabric, IBM suggests that certain points should be kept in mind: </a:t>
            </a:r>
          </a:p>
          <a:p>
            <a:pPr lvl="1" algn="just">
              <a:buFont typeface="Arial" pitchFamily="34" charset="0"/>
              <a:buChar char="•"/>
            </a:pPr>
            <a:r>
              <a:rPr lang="en-IN" sz="2400" dirty="0"/>
              <a:t>With each transaction, it is important to know whether a participant can see complete information, a part of it, or no information at all. It has to be mentioned under a smart contract.</a:t>
            </a:r>
          </a:p>
          <a:p>
            <a:pPr lvl="1" algn="just">
              <a:buFont typeface="Arial" pitchFamily="34" charset="0"/>
              <a:buChar char="•"/>
            </a:pPr>
            <a:r>
              <a:rPr lang="en-IN" sz="2400" dirty="0"/>
              <a:t>If the regulator has been assigned, then they must confirm the extent of data accessed by the regulator.</a:t>
            </a:r>
          </a:p>
          <a:p>
            <a:pPr lvl="1" algn="just">
              <a:buFont typeface="Arial" pitchFamily="34" charset="0"/>
              <a:buChar char="•"/>
            </a:pPr>
            <a:r>
              <a:rPr lang="en-IN" sz="2400" dirty="0"/>
              <a:t>It is important to understand the nature of your network—static or flexible—as confidentiality parameters may change in the future, based on new participant roles and needs.</a:t>
            </a:r>
          </a:p>
          <a:p>
            <a:pPr algn="just"/>
            <a:r>
              <a:rPr lang="en-IN" sz="2400" dirty="0"/>
              <a:t> </a:t>
            </a:r>
          </a:p>
          <a:p>
            <a:pPr algn="just"/>
            <a:endParaRPr lang="en-IN" sz="2400" dirty="0"/>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57A4552-A53D-4102-B115-71F70AAC04EA}"/>
              </a:ext>
            </a:extLst>
          </p:cNvPr>
          <p:cNvSpPr/>
          <p:nvPr/>
        </p:nvSpPr>
        <p:spPr>
          <a:xfrm>
            <a:off x="393111" y="692317"/>
            <a:ext cx="7999758" cy="523220"/>
          </a:xfrm>
          <a:prstGeom prst="rect">
            <a:avLst/>
          </a:prstGeom>
        </p:spPr>
        <p:txBody>
          <a:bodyPr wrap="square">
            <a:spAutoFit/>
          </a:bodyPr>
          <a:lstStyle/>
          <a:p>
            <a:r>
              <a:rPr lang="en-US" sz="2800" b="1" dirty="0">
                <a:solidFill>
                  <a:schemeClr val="accent2">
                    <a:lumMod val="75000"/>
                  </a:schemeClr>
                </a:solidFill>
              </a:rPr>
              <a:t>Businesses, blockchain, and confidentiality</a:t>
            </a:r>
          </a:p>
        </p:txBody>
      </p:sp>
      <p:cxnSp>
        <p:nvCxnSpPr>
          <p:cNvPr id="11" name="Straight Connector 10">
            <a:extLst>
              <a:ext uri="{FF2B5EF4-FFF2-40B4-BE49-F238E27FC236}">
                <a16:creationId xmlns:a16="http://schemas.microsoft.com/office/drawing/2014/main" id="{0B61D989-5B4C-467C-8735-CB2C418F817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E30D557-7F8B-4586-93D2-0C88B90DFFF7}"/>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23206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6051</TotalTime>
  <Words>732</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Exo 2</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405</cp:revision>
  <dcterms:created xsi:type="dcterms:W3CDTF">2020-06-03T14:19:11Z</dcterms:created>
  <dcterms:modified xsi:type="dcterms:W3CDTF">2020-11-17T07:31:21Z</dcterms:modified>
</cp:coreProperties>
</file>