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7" r:id="rId2"/>
    <p:sldId id="358" r:id="rId3"/>
    <p:sldId id="472" r:id="rId4"/>
    <p:sldId id="478" r:id="rId5"/>
    <p:sldId id="479" r:id="rId6"/>
    <p:sldId id="473" r:id="rId7"/>
    <p:sldId id="396" r:id="rId8"/>
    <p:sldId id="34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eur-ws.org/Vol-1816/paper-15.pd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fruct.org/publications/fruct20/files/Zik2.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pPr algn="l"/>
            <a:r>
              <a:rPr lang="en-US" sz="3600" b="1" i="0" dirty="0">
                <a:solidFill>
                  <a:schemeClr val="accent1"/>
                </a:solidFill>
                <a:effectLst/>
                <a:latin typeface="Exo 2"/>
              </a:rPr>
              <a:t>BLOCKCHAIN ON CIA SECURITY TRIAD </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BLOCKCHAIN ON INTEGRITY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0" y="1683836"/>
            <a:ext cx="11610450" cy="49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 Blockchain uses cryptographic hashing to ensure that the ledger remains tamper-proof.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One of the key characteristics of this hashing function is that it is always one way, which means it is logically impossible to get the data back from the hash result or from the message digest.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An Ethereum account identifier is created by hashing a public key with the Keccak-256 hashing algorithm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 Bitcoin address is computed by hashing a public key with the SHA-256 algorithm</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75697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79" y="651898"/>
            <a:ext cx="10840763" cy="584775"/>
          </a:xfrm>
          <a:prstGeom prst="rect">
            <a:avLst/>
          </a:prstGeom>
        </p:spPr>
        <p:txBody>
          <a:bodyPr wrap="square">
            <a:spAutoFit/>
          </a:bodyPr>
          <a:lstStyle/>
          <a:p>
            <a:r>
              <a:rPr lang="en-US" sz="3200" b="1" dirty="0">
                <a:solidFill>
                  <a:schemeClr val="accent2">
                    <a:lumMod val="75000"/>
                  </a:schemeClr>
                </a:solidFill>
              </a:rPr>
              <a:t>INTEGRITY IN THE CURRENT BLOCKCHAIN NETWORK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0" y="1960835"/>
            <a:ext cx="11610450" cy="436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Integrity is a way of avoiding any tampering of data.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Blockchain uses cryptographic hashing to ensure that the ledger remains tamper-proof.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One of the key characteristics of this hashing function is that it is always one way,</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which means it is logically impossible to get the data back from the hash result or from the message digest.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It is also difficult to analyze the pattern of message digest and predict the original data as even a slight change in the actual message can result in a big difference.</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60647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79" y="651898"/>
            <a:ext cx="10840763" cy="584775"/>
          </a:xfrm>
          <a:prstGeom prst="rect">
            <a:avLst/>
          </a:prstGeom>
        </p:spPr>
        <p:txBody>
          <a:bodyPr wrap="square">
            <a:spAutoFit/>
          </a:bodyPr>
          <a:lstStyle/>
          <a:p>
            <a:r>
              <a:rPr lang="en-US" sz="3200" b="1" dirty="0">
                <a:solidFill>
                  <a:schemeClr val="accent2">
                    <a:lumMod val="75000"/>
                  </a:schemeClr>
                </a:solidFill>
              </a:rPr>
              <a:t>BLOCK ARRANGEMENT AND IMMUTABILITY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0" y="2237834"/>
            <a:ext cx="11610450" cy="380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each node stores the ledger in the form of connected blocks, and the creation of a new block depends on the hash of the previous block.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This stops the possibility of malicious attempts to disturb, alter, or delete any blocks in the ledger. </a:t>
            </a:r>
          </a:p>
          <a:p>
            <a:pPr marL="342900" indent="-342900" algn="l">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This helps organizations achieve a new level of cyber security integrity and provides a platform on which you can develop a tamper-proof business application.</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80526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ACHIEVING INTEGRITY WITH HYPERLEDGER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TextBox 10">
            <a:extLst>
              <a:ext uri="{FF2B5EF4-FFF2-40B4-BE49-F238E27FC236}">
                <a16:creationId xmlns:a16="http://schemas.microsoft.com/office/drawing/2014/main" id="{3ED96465-C957-4D0B-9B93-FD6F97506794}"/>
              </a:ext>
            </a:extLst>
          </p:cNvPr>
          <p:cNvSpPr txBox="1"/>
          <p:nvPr/>
        </p:nvSpPr>
        <p:spPr>
          <a:xfrm>
            <a:off x="393111" y="1914061"/>
            <a:ext cx="10266408"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Committing a peer always validates the new block before adding it to the ledger. </a:t>
            </a: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 situation where a peer is hacked means that the block may get compromised from the ledger. </a:t>
            </a:r>
          </a:p>
          <a:p>
            <a:pPr marL="342900" indent="-342900" algn="just">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To avoid such a situation, there are certain methods to correct the way a block gets added in the ledger.</a:t>
            </a:r>
          </a:p>
        </p:txBody>
      </p:sp>
    </p:spTree>
    <p:extLst>
      <p:ext uri="{BB962C8B-B14F-4D97-AF65-F5344CB8AC3E}">
        <p14:creationId xmlns:p14="http://schemas.microsoft.com/office/powerpoint/2010/main" val="3494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E3CBE066-79C1-4F63-8E8B-31F73D7BA803}"/>
              </a:ext>
            </a:extLst>
          </p:cNvPr>
          <p:cNvSpPr txBox="1"/>
          <p:nvPr/>
        </p:nvSpPr>
        <p:spPr>
          <a:xfrm>
            <a:off x="503582" y="1814309"/>
            <a:ext cx="9374935" cy="496996"/>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044A6AF-DE02-4FA1-8759-EB4C5562DE3C}"/>
              </a:ext>
            </a:extLst>
          </p:cNvPr>
          <p:cNvSpPr txBox="1"/>
          <p:nvPr/>
        </p:nvSpPr>
        <p:spPr>
          <a:xfrm>
            <a:off x="371880" y="1988140"/>
            <a:ext cx="8592238" cy="1384995"/>
          </a:xfrm>
          <a:prstGeom prst="rect">
            <a:avLst/>
          </a:prstGeom>
          <a:noFill/>
        </p:spPr>
        <p:txBody>
          <a:bodyPr wrap="square">
            <a:spAutoFit/>
          </a:bodyPr>
          <a:lstStyle/>
          <a:p>
            <a:pPr marL="457200" indent="-457200">
              <a:buFont typeface="Arial" panose="020B0604020202020204" pitchFamily="34" charset="0"/>
              <a:buChar char="•"/>
            </a:pPr>
            <a:r>
              <a:rPr lang="en-US" sz="2800" dirty="0">
                <a:hlinkClick r:id="rId3"/>
              </a:rPr>
              <a:t>http://</a:t>
            </a:r>
            <a:r>
              <a:rPr lang="en-US" sz="2800" dirty="0" err="1">
                <a:hlinkClick r:id="rId3"/>
              </a:rPr>
              <a:t>ceur-ws.org</a:t>
            </a:r>
            <a:r>
              <a:rPr lang="en-US" sz="2800" dirty="0">
                <a:hlinkClick r:id="rId3"/>
              </a:rPr>
              <a:t>/Vol-1816/paper-</a:t>
            </a:r>
            <a:r>
              <a:rPr lang="en-US" sz="2800" dirty="0" err="1">
                <a:hlinkClick r:id="rId3"/>
              </a:rPr>
              <a:t>15.pdf</a:t>
            </a:r>
            <a:endParaRPr lang="en-US" sz="2800" dirty="0"/>
          </a:p>
          <a:p>
            <a:endParaRPr lang="en-US" sz="2800" dirty="0"/>
          </a:p>
          <a:p>
            <a:pPr marL="457200" indent="-457200">
              <a:buFont typeface="Arial" panose="020B0604020202020204" pitchFamily="34" charset="0"/>
              <a:buChar char="•"/>
            </a:pPr>
            <a:r>
              <a:rPr lang="en-IN" sz="2800" dirty="0">
                <a:hlinkClick r:id="rId4"/>
              </a:rPr>
              <a:t>https://</a:t>
            </a:r>
            <a:r>
              <a:rPr lang="en-IN" sz="2800" dirty="0" err="1">
                <a:hlinkClick r:id="rId4"/>
              </a:rPr>
              <a:t>fruct.org</a:t>
            </a:r>
            <a:r>
              <a:rPr lang="en-IN" sz="2800" dirty="0">
                <a:hlinkClick r:id="rId4"/>
              </a:rPr>
              <a:t>/publications/</a:t>
            </a:r>
            <a:r>
              <a:rPr lang="en-IN" sz="2800" dirty="0" err="1">
                <a:hlinkClick r:id="rId4"/>
              </a:rPr>
              <a:t>fruct20</a:t>
            </a:r>
            <a:r>
              <a:rPr lang="en-IN" sz="2800" dirty="0">
                <a:hlinkClick r:id="rId4"/>
              </a:rPr>
              <a:t>/files/</a:t>
            </a:r>
            <a:r>
              <a:rPr lang="en-IN" sz="2800" dirty="0" err="1">
                <a:hlinkClick r:id="rId4"/>
              </a:rPr>
              <a:t>Zik2.pdf</a:t>
            </a:r>
            <a:endParaRPr lang="en-IN" sz="2800" dirty="0"/>
          </a:p>
        </p:txBody>
      </p:sp>
    </p:spTree>
    <p:extLst>
      <p:ext uri="{BB962C8B-B14F-4D97-AF65-F5344CB8AC3E}">
        <p14:creationId xmlns:p14="http://schemas.microsoft.com/office/powerpoint/2010/main" val="421188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6151</TotalTime>
  <Words>393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Exo 2</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409</cp:revision>
  <dcterms:created xsi:type="dcterms:W3CDTF">2020-06-03T14:19:11Z</dcterms:created>
  <dcterms:modified xsi:type="dcterms:W3CDTF">2020-11-17T07:20:09Z</dcterms:modified>
</cp:coreProperties>
</file>