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7" r:id="rId2"/>
    <p:sldId id="358" r:id="rId3"/>
    <p:sldId id="282" r:id="rId4"/>
    <p:sldId id="283" r:id="rId5"/>
    <p:sldId id="284" r:id="rId6"/>
    <p:sldId id="285" r:id="rId7"/>
    <p:sldId id="397" r:id="rId8"/>
    <p:sldId id="398" r:id="rId9"/>
    <p:sldId id="286" r:id="rId10"/>
    <p:sldId id="287" r:id="rId11"/>
    <p:sldId id="288" r:id="rId12"/>
    <p:sldId id="399" r:id="rId13"/>
    <p:sldId id="289" r:id="rId14"/>
    <p:sldId id="290" r:id="rId15"/>
    <p:sldId id="291" r:id="rId16"/>
    <p:sldId id="292" r:id="rId17"/>
    <p:sldId id="293" r:id="rId18"/>
    <p:sldId id="396"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93878" autoAdjust="0"/>
  </p:normalViewPr>
  <p:slideViewPr>
    <p:cSldViewPr snapToGrid="0">
      <p:cViewPr varScale="1">
        <p:scale>
          <a:sx n="64" d="100"/>
          <a:sy n="64" d="100"/>
        </p:scale>
        <p:origin x="900"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4BE8F-510B-4565-892C-D83A479A79F7}" type="datetimeFigureOut">
              <a:rPr lang="en-IN" smtClean="0"/>
              <a:t>17-11-2020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9A1CA-1CF4-4337-B32F-FE4CBF5214A0}" type="slidenum">
              <a:rPr lang="en-IN" smtClean="0"/>
              <a:t>‹#›</a:t>
            </a:fld>
            <a:endParaRPr lang="en-IN"/>
          </a:p>
        </p:txBody>
      </p:sp>
    </p:spTree>
    <p:extLst>
      <p:ext uri="{BB962C8B-B14F-4D97-AF65-F5344CB8AC3E}">
        <p14:creationId xmlns:p14="http://schemas.microsoft.com/office/powerpoint/2010/main" val="137643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17-11-2020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17-11-2020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8647279"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searchgate.net/publication/339062224_A_Brief_Review_of_Blockchain-based_DNS_System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344223"/>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4425383" y="2755943"/>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425383" y="3188666"/>
            <a:ext cx="7497214" cy="461665"/>
          </a:xfrm>
          <a:prstGeom prst="rect">
            <a:avLst/>
          </a:prstGeom>
        </p:spPr>
        <p:txBody>
          <a:bodyPr wrap="square">
            <a:spAutoFit/>
          </a:bodyPr>
          <a:lstStyle/>
          <a:p>
            <a:r>
              <a:rPr lang="en-US" sz="2400" dirty="0"/>
              <a:t>Department of 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425383" y="2616120"/>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2011680" y="1410789"/>
            <a:ext cx="6950075" cy="4911634"/>
          </a:xfrm>
          <a:prstGeom prst="rect">
            <a:avLst/>
          </a:prstGeom>
          <a:noFill/>
          <a:ln w="9525">
            <a:noFill/>
            <a:miter lim="800000"/>
            <a:headEnd/>
            <a:tailEnd/>
          </a:ln>
        </p:spPr>
      </p:pic>
      <p:sp>
        <p:nvSpPr>
          <p:cNvPr id="7" name="Rectangle 6">
            <a:extLst>
              <a:ext uri="{FF2B5EF4-FFF2-40B4-BE49-F238E27FC236}">
                <a16:creationId xmlns:a16="http://schemas.microsoft.com/office/drawing/2014/main" id="{1231D8E3-AC7E-4DFB-B0A1-4E65F281B2E7}"/>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Current </a:t>
            </a:r>
            <a:r>
              <a:rPr lang="en-US" sz="2800" b="1" dirty="0" err="1">
                <a:solidFill>
                  <a:schemeClr val="accent2">
                    <a:lumMod val="75000"/>
                  </a:schemeClr>
                </a:solidFill>
              </a:rPr>
              <a:t>TLD</a:t>
            </a:r>
            <a:r>
              <a:rPr lang="en-US" sz="2800" b="1" dirty="0">
                <a:solidFill>
                  <a:schemeClr val="accent2">
                    <a:lumMod val="75000"/>
                  </a:schemeClr>
                </a:solidFill>
              </a:rPr>
              <a:t> structure</a:t>
            </a:r>
          </a:p>
        </p:txBody>
      </p:sp>
      <p:cxnSp>
        <p:nvCxnSpPr>
          <p:cNvPr id="10" name="Straight Connector 9">
            <a:extLst>
              <a:ext uri="{FF2B5EF4-FFF2-40B4-BE49-F238E27FC236}">
                <a16:creationId xmlns:a16="http://schemas.microsoft.com/office/drawing/2014/main" id="{DECF5BB8-005C-4CF7-9DFB-2560ADEE82A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14C3BE-7D47-408F-94A4-1FEC9812C2B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22296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2351315" y="1554480"/>
            <a:ext cx="5865222" cy="4101737"/>
          </a:xfrm>
          <a:prstGeom prst="rect">
            <a:avLst/>
          </a:prstGeom>
          <a:noFill/>
          <a:ln w="9525">
            <a:noFill/>
            <a:miter lim="800000"/>
            <a:headEnd/>
            <a:tailEnd/>
          </a:ln>
        </p:spPr>
      </p:pic>
      <p:sp>
        <p:nvSpPr>
          <p:cNvPr id="7" name="Rectangle 6">
            <a:extLst>
              <a:ext uri="{FF2B5EF4-FFF2-40B4-BE49-F238E27FC236}">
                <a16:creationId xmlns:a16="http://schemas.microsoft.com/office/drawing/2014/main" id="{35066148-A125-46A0-94FD-B251C8B49EAC}"/>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Registries, registrars, and registrants</a:t>
            </a:r>
          </a:p>
        </p:txBody>
      </p:sp>
      <p:cxnSp>
        <p:nvCxnSpPr>
          <p:cNvPr id="10" name="Straight Connector 9">
            <a:extLst>
              <a:ext uri="{FF2B5EF4-FFF2-40B4-BE49-F238E27FC236}">
                <a16:creationId xmlns:a16="http://schemas.microsoft.com/office/drawing/2014/main" id="{DF3D1EC8-078F-413C-BED9-930A726A227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CB0475C-FC21-4F8B-A214-75D3BA6FEB78}"/>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84761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54315" y="1490231"/>
            <a:ext cx="9686519" cy="4893647"/>
          </a:xfrm>
          <a:prstGeom prst="rect">
            <a:avLst/>
          </a:prstGeom>
        </p:spPr>
        <p:txBody>
          <a:bodyPr wrap="square">
            <a:spAutoFit/>
          </a:bodyPr>
          <a:lstStyle/>
          <a:p>
            <a:pPr marL="285750" indent="-285750" algn="just">
              <a:buFont typeface="Arial" panose="020B0604020202020204" pitchFamily="34" charset="0"/>
              <a:buChar char="•"/>
            </a:pPr>
            <a:r>
              <a:rPr lang="en-IN" sz="2400" dirty="0">
                <a:solidFill>
                  <a:schemeClr val="accent1"/>
                </a:solidFill>
              </a:rPr>
              <a:t>DNS records are mapping files that associate with DNS server whichever IP addresses each domain is associated with, and  they handle requests sent to each domain. </a:t>
            </a:r>
          </a:p>
          <a:p>
            <a:pPr marL="285750" lvl="0" indent="-285750" algn="just">
              <a:buFont typeface="Arial" panose="020B0604020202020204" pitchFamily="34" charset="0"/>
              <a:buChar char="•"/>
            </a:pPr>
            <a:endParaRPr lang="en-IN" sz="2400" b="1"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MX records</a:t>
            </a:r>
            <a:r>
              <a:rPr lang="en-IN" sz="2400" dirty="0">
                <a:solidFill>
                  <a:schemeClr val="accent1"/>
                </a:solidFill>
              </a:rPr>
              <a:t>: These records identify the servers that can exchange emails. A priority is always associated with each of the records, so the user can choose the primary and backup mail servers.</a:t>
            </a:r>
          </a:p>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TXT records</a:t>
            </a:r>
            <a:r>
              <a:rPr lang="en-IN" sz="2400" dirty="0">
                <a:solidFill>
                  <a:schemeClr val="accent1"/>
                </a:solidFill>
              </a:rPr>
              <a:t>: These records deliver a method to expand the information provided through DNS. This text record stores information about the SPF that can identify the authorized server to send email on behalf of your organization.</a:t>
            </a:r>
          </a:p>
          <a:p>
            <a:pPr marL="285750" indent="-285750" algn="just">
              <a:buFont typeface="Arial" panose="020B0604020202020204" pitchFamily="34" charset="0"/>
              <a:buChar char="•"/>
            </a:pPr>
            <a:endParaRPr lang="en-IN" sz="24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DD88552E-9905-4B0A-ABEB-EDE8402A7366}"/>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records</a:t>
            </a:r>
          </a:p>
        </p:txBody>
      </p:sp>
      <p:cxnSp>
        <p:nvCxnSpPr>
          <p:cNvPr id="10" name="Straight Connector 9">
            <a:extLst>
              <a:ext uri="{FF2B5EF4-FFF2-40B4-BE49-F238E27FC236}">
                <a16:creationId xmlns:a16="http://schemas.microsoft.com/office/drawing/2014/main" id="{2ACC6125-BAA6-4621-B654-C39EA4ECFE8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07C9F6-C1EC-4384-846F-50E58066BED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0395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54315" y="1490231"/>
            <a:ext cx="9686519" cy="3416320"/>
          </a:xfrm>
          <a:prstGeom prst="rect">
            <a:avLst/>
          </a:prstGeom>
        </p:spPr>
        <p:txBody>
          <a:bodyPr wrap="square">
            <a:spAutoFit/>
          </a:bodyPr>
          <a:lstStyle/>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CNAME</a:t>
            </a:r>
            <a:r>
              <a:rPr lang="en-IN" sz="2400" dirty="0">
                <a:solidFill>
                  <a:schemeClr val="accent1"/>
                </a:solidFill>
              </a:rPr>
              <a:t>: CNAMEs are essentially domain and subdomain text aliases to bind traffic. They indicate that the </a:t>
            </a:r>
            <a:r>
              <a:rPr lang="en-IN" sz="2400" b="1" dirty="0">
                <a:solidFill>
                  <a:schemeClr val="accent1"/>
                </a:solidFill>
              </a:rPr>
              <a:t>Secure File Transfer Protocol </a:t>
            </a:r>
            <a:r>
              <a:rPr lang="en-IN" sz="2400" dirty="0">
                <a:solidFill>
                  <a:schemeClr val="accent1"/>
                </a:solidFill>
              </a:rPr>
              <a:t>(</a:t>
            </a:r>
            <a:r>
              <a:rPr lang="en-IN" sz="2400" b="1" dirty="0">
                <a:solidFill>
                  <a:schemeClr val="accent1"/>
                </a:solidFill>
              </a:rPr>
              <a:t>SFTP</a:t>
            </a:r>
            <a:r>
              <a:rPr lang="en-IN" sz="2400" dirty="0">
                <a:solidFill>
                  <a:schemeClr val="accent1"/>
                </a:solidFill>
              </a:rPr>
              <a:t>) server is on the same system as the mail server. CNAME plays an important role, particularly when the server is not under organizational control such as a hosted or managed web server.</a:t>
            </a:r>
          </a:p>
          <a:p>
            <a:pPr algn="just"/>
            <a:endParaRPr lang="en-IN" sz="2400" dirty="0">
              <a:solidFill>
                <a:schemeClr val="accent1"/>
              </a:solidFill>
            </a:endParaRPr>
          </a:p>
          <a:p>
            <a:pPr marL="285750" lvl="0" indent="-285750" algn="just">
              <a:buFont typeface="Arial" panose="020B0604020202020204" pitchFamily="34" charset="0"/>
              <a:buChar char="•"/>
            </a:pPr>
            <a:r>
              <a:rPr lang="en-IN" sz="2400" b="1" dirty="0">
                <a:solidFill>
                  <a:schemeClr val="accent1"/>
                </a:solidFill>
              </a:rPr>
              <a:t>PTR records</a:t>
            </a:r>
            <a:r>
              <a:rPr lang="en-IN" sz="2400" dirty="0">
                <a:solidFill>
                  <a:schemeClr val="accent1"/>
                </a:solidFill>
              </a:rPr>
              <a:t>: These records provide the reverse binding from addresses to names. PTR records should exactly match the forward maps.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DD88552E-9905-4B0A-ABEB-EDE8402A7366}"/>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records</a:t>
            </a:r>
          </a:p>
        </p:txBody>
      </p:sp>
      <p:cxnSp>
        <p:nvCxnSpPr>
          <p:cNvPr id="10" name="Straight Connector 9">
            <a:extLst>
              <a:ext uri="{FF2B5EF4-FFF2-40B4-BE49-F238E27FC236}">
                <a16:creationId xmlns:a16="http://schemas.microsoft.com/office/drawing/2014/main" id="{2ACC6125-BAA6-4621-B654-C39EA4ECFE8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207C9F6-C1EC-4384-846F-50E58066BED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75415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2573383" y="2167127"/>
            <a:ext cx="5997734" cy="4063856"/>
          </a:xfrm>
          <a:prstGeom prst="rect">
            <a:avLst/>
          </a:prstGeom>
          <a:noFill/>
          <a:ln w="9525">
            <a:noFill/>
            <a:miter lim="800000"/>
            <a:headEnd/>
            <a:tailEnd/>
          </a:ln>
        </p:spPr>
      </p:pic>
      <p:sp>
        <p:nvSpPr>
          <p:cNvPr id="7" name="Rectangle 6">
            <a:extLst>
              <a:ext uri="{FF2B5EF4-FFF2-40B4-BE49-F238E27FC236}">
                <a16:creationId xmlns:a16="http://schemas.microsoft.com/office/drawing/2014/main" id="{27E7105B-9982-43BD-B4BF-94523FC6BBC8}"/>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Architecture</a:t>
            </a:r>
          </a:p>
        </p:txBody>
      </p:sp>
      <p:cxnSp>
        <p:nvCxnSpPr>
          <p:cNvPr id="10" name="Straight Connector 9">
            <a:extLst>
              <a:ext uri="{FF2B5EF4-FFF2-40B4-BE49-F238E27FC236}">
                <a16:creationId xmlns:a16="http://schemas.microsoft.com/office/drawing/2014/main" id="{9437C092-BA2D-4126-880C-78A27BF1AB13}"/>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462339C-C5FC-42D2-A8B3-A0AFB4A7DFBC}"/>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256726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1162594" y="1415005"/>
            <a:ext cx="6557554" cy="4332652"/>
          </a:xfrm>
          <a:prstGeom prst="rect">
            <a:avLst/>
          </a:prstGeom>
          <a:noFill/>
          <a:ln w="9525">
            <a:noFill/>
            <a:miter lim="800000"/>
            <a:headEnd/>
            <a:tailEnd/>
          </a:ln>
        </p:spPr>
      </p:pic>
      <p:sp>
        <p:nvSpPr>
          <p:cNvPr id="7" name="Rectangle 6">
            <a:extLst>
              <a:ext uri="{FF2B5EF4-FFF2-40B4-BE49-F238E27FC236}">
                <a16:creationId xmlns:a16="http://schemas.microsoft.com/office/drawing/2014/main" id="{CE31B0F2-A6C9-4014-B306-94C55D8020D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Challenges with current DNS</a:t>
            </a:r>
          </a:p>
        </p:txBody>
      </p:sp>
      <p:cxnSp>
        <p:nvCxnSpPr>
          <p:cNvPr id="10" name="Straight Connector 9">
            <a:extLst>
              <a:ext uri="{FF2B5EF4-FFF2-40B4-BE49-F238E27FC236}">
                <a16:creationId xmlns:a16="http://schemas.microsoft.com/office/drawing/2014/main" id="{62BCD53E-2955-44AB-9B8C-26040A3E2712}"/>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6D5F29A-C4C5-4920-BC8A-56BA3BF2692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6849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142567" y="1457799"/>
            <a:ext cx="11264948" cy="5262979"/>
          </a:xfrm>
          <a:prstGeom prst="rect">
            <a:avLst/>
          </a:prstGeom>
        </p:spPr>
        <p:txBody>
          <a:bodyPr wrap="square">
            <a:spAutoFit/>
          </a:bodyPr>
          <a:lstStyle/>
          <a:p>
            <a:pPr marL="342900" lvl="0" indent="-342900" algn="just">
              <a:buFont typeface="Arial" panose="020B0604020202020204" pitchFamily="34" charset="0"/>
              <a:buChar char="•"/>
            </a:pPr>
            <a:r>
              <a:rPr lang="en-IN" sz="2400" b="1" dirty="0">
                <a:solidFill>
                  <a:schemeClr val="accent1"/>
                </a:solidFill>
              </a:rPr>
              <a:t>DNS cache poisoning</a:t>
            </a:r>
            <a:r>
              <a:rPr lang="en-IN" sz="2400" dirty="0">
                <a:solidFill>
                  <a:schemeClr val="accent1"/>
                </a:solidFill>
              </a:rPr>
              <a:t>: An attacker can take advantage of cached DNS records and can then perform spoofing by injecting a forged DNS entry into the DNS server. As a result, all users will now be using that forged DNS entry until the time the DNS cache expires.</a:t>
            </a: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Compromising a DNS server</a:t>
            </a:r>
            <a:r>
              <a:rPr lang="en-IN" sz="2400" dirty="0">
                <a:solidFill>
                  <a:schemeClr val="accent1"/>
                </a:solidFill>
              </a:rPr>
              <a:t>: A DNS server is the heart of the entire DNS infrastructure. An attacker can use several attack vectors to compromise a DNS server and can provide the IP address of a malicious web server against each legitimate DNS query.</a:t>
            </a: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Man-in-the-middle (MITM) attack</a:t>
            </a:r>
            <a:r>
              <a:rPr lang="en-IN" sz="2400" dirty="0">
                <a:solidFill>
                  <a:schemeClr val="accent1"/>
                </a:solidFill>
              </a:rPr>
              <a:t>: In this type of attack, a threat actor keeps listening to conversations between clients and a DNS server. After gathering information and sequence parameters, it starts spoofing the client by pretending to be the actual DNS server and provides the IP addresses of malicious websites.</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30E693E9-72D0-47EE-B824-DEECB12E20B2}"/>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 spoofing</a:t>
            </a:r>
          </a:p>
        </p:txBody>
      </p:sp>
      <p:cxnSp>
        <p:nvCxnSpPr>
          <p:cNvPr id="10" name="Straight Connector 9">
            <a:extLst>
              <a:ext uri="{FF2B5EF4-FFF2-40B4-BE49-F238E27FC236}">
                <a16:creationId xmlns:a16="http://schemas.microsoft.com/office/drawing/2014/main" id="{66245A95-D6BD-48AF-B073-37BCA9D0FBF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6DE3D1-A25E-48D0-BBEC-4E8E38B3422D}"/>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72525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55668" y="1490773"/>
            <a:ext cx="12080663" cy="5262979"/>
          </a:xfrm>
          <a:prstGeom prst="rect">
            <a:avLst/>
          </a:prstGeom>
        </p:spPr>
        <p:txBody>
          <a:bodyPr wrap="square">
            <a:spAutoFit/>
          </a:bodyPr>
          <a:lstStyle/>
          <a:p>
            <a:pPr marL="342900" indent="-342900" algn="just">
              <a:buFont typeface="Arial" panose="020B0604020202020204" pitchFamily="34" charset="0"/>
              <a:buChar char="•"/>
            </a:pPr>
            <a:r>
              <a:rPr lang="en-IN" sz="2400" b="1" dirty="0">
                <a:solidFill>
                  <a:schemeClr val="accent1"/>
                </a:solidFill>
              </a:rPr>
              <a:t>DNSChain </a:t>
            </a:r>
            <a:r>
              <a:rPr lang="en-IN" sz="2400" dirty="0">
                <a:solidFill>
                  <a:schemeClr val="accent1"/>
                </a:solidFill>
              </a:rPr>
              <a:t>is one of the most active projects to transform the DNS framework and protect it from spoofing challenges.</a:t>
            </a:r>
          </a:p>
          <a:p>
            <a:pPr marL="800100" lvl="1" indent="-342900" algn="just">
              <a:buFont typeface="Arial" panose="020B0604020202020204" pitchFamily="34" charset="0"/>
              <a:buChar char="•"/>
            </a:pPr>
            <a:r>
              <a:rPr lang="en-IN" sz="2400" dirty="0">
                <a:solidFill>
                  <a:schemeClr val="accent1"/>
                </a:solidFill>
              </a:rPr>
              <a:t>DNSChain is a blockchain-based DNS software suite that replaces X.509 </a:t>
            </a:r>
            <a:r>
              <a:rPr lang="en-IN" sz="2400" b="1" dirty="0">
                <a:solidFill>
                  <a:schemeClr val="accent1"/>
                </a:solidFill>
              </a:rPr>
              <a:t>public key infrastructure </a:t>
            </a:r>
            <a:r>
              <a:rPr lang="en-IN" sz="2400" dirty="0">
                <a:solidFill>
                  <a:schemeClr val="accent1"/>
                </a:solidFill>
              </a:rPr>
              <a:t>(</a:t>
            </a:r>
            <a:r>
              <a:rPr lang="en-IN" sz="2400" b="1" dirty="0">
                <a:solidFill>
                  <a:schemeClr val="accent1"/>
                </a:solidFill>
              </a:rPr>
              <a:t>PKI</a:t>
            </a:r>
            <a:r>
              <a:rPr lang="en-IN" sz="2400" dirty="0">
                <a:solidFill>
                  <a:schemeClr val="accent1"/>
                </a:solidFill>
              </a:rPr>
              <a:t>) and delivers MITM proofs of authentication. It allows internet users to set a public DNSChain server for DNS queries and access that server with domains ending in .bit.</a:t>
            </a:r>
          </a:p>
          <a:p>
            <a:pPr marL="342900" indent="-342900" algn="just">
              <a:buFont typeface="Arial" panose="020B0604020202020204" pitchFamily="34" charset="0"/>
              <a:buChar char="•"/>
            </a:pPr>
            <a:r>
              <a:rPr lang="en-IN" sz="2400" b="1" dirty="0">
                <a:solidFill>
                  <a:schemeClr val="accent1"/>
                </a:solidFill>
              </a:rPr>
              <a:t>X.509 PKI replacement</a:t>
            </a:r>
            <a:endParaRPr lang="en-IN" sz="2400" dirty="0">
              <a:solidFill>
                <a:schemeClr val="accent1"/>
              </a:solidFill>
            </a:endParaRPr>
          </a:p>
          <a:p>
            <a:pPr marL="800100" lvl="1" indent="-342900" algn="just">
              <a:buFont typeface="Arial" panose="020B0604020202020204" pitchFamily="34" charset="0"/>
              <a:buChar char="•"/>
            </a:pPr>
            <a:r>
              <a:rPr lang="en-IN" sz="2400" dirty="0">
                <a:solidFill>
                  <a:schemeClr val="accent1"/>
                </a:solidFill>
              </a:rPr>
              <a:t>X.509 is a standard framework that defines the format of PKI to identify users and entities over the internet. </a:t>
            </a:r>
          </a:p>
          <a:p>
            <a:pPr marL="342900" indent="-342900" algn="just">
              <a:buFont typeface="Arial" panose="020B0604020202020204" pitchFamily="34" charset="0"/>
              <a:buChar char="•"/>
            </a:pPr>
            <a:r>
              <a:rPr lang="en-IN" sz="2400" dirty="0">
                <a:solidFill>
                  <a:schemeClr val="accent1"/>
                </a:solidFill>
              </a:rPr>
              <a:t> </a:t>
            </a:r>
            <a:r>
              <a:rPr lang="en-IN" sz="2400" b="1" dirty="0">
                <a:solidFill>
                  <a:schemeClr val="accent1"/>
                </a:solidFill>
              </a:rPr>
              <a:t>MITM-proof DNS infrastructure</a:t>
            </a:r>
            <a:endParaRPr lang="en-IN" sz="2400" dirty="0">
              <a:solidFill>
                <a:schemeClr val="accent1"/>
              </a:solidFill>
            </a:endParaRPr>
          </a:p>
          <a:p>
            <a:pPr marL="800100" lvl="1" indent="-342900" algn="just">
              <a:buFont typeface="Arial" panose="020B0604020202020204" pitchFamily="34" charset="0"/>
              <a:buChar char="•"/>
            </a:pPr>
            <a:r>
              <a:rPr lang="en-IN" sz="2400" dirty="0">
                <a:solidFill>
                  <a:schemeClr val="accent1"/>
                </a:solidFill>
              </a:rPr>
              <a:t>This uses a public key pinning technique to get rid of the MITM attack problem. Public key pinning specifies two </a:t>
            </a:r>
            <a:r>
              <a:rPr lang="en-IN" sz="2400" b="1" dirty="0">
                <a:solidFill>
                  <a:schemeClr val="accent1"/>
                </a:solidFill>
              </a:rPr>
              <a:t>pin-sha256 </a:t>
            </a:r>
            <a:r>
              <a:rPr lang="en-IN" sz="2400" dirty="0">
                <a:solidFill>
                  <a:schemeClr val="accent1"/>
                </a:solidFill>
              </a:rPr>
              <a:t>values; that is, it pins two public keys (one is the pin of any public key in the current certificate chain and the other is the pin of any public key not in the current certificate chain).</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9FE2DD3-BD3E-40EF-930E-0CBD3E8DCFD4}"/>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Blockchain-based DNS solution</a:t>
            </a:r>
          </a:p>
        </p:txBody>
      </p:sp>
      <p:cxnSp>
        <p:nvCxnSpPr>
          <p:cNvPr id="10" name="Straight Connector 9">
            <a:extLst>
              <a:ext uri="{FF2B5EF4-FFF2-40B4-BE49-F238E27FC236}">
                <a16:creationId xmlns:a16="http://schemas.microsoft.com/office/drawing/2014/main" id="{12B4CC65-13FD-4CC1-895D-A85FECBD1B6E}"/>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76C36CF-B5A1-43E6-A224-921DEC30E50A}"/>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71160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7" name="Rectangle 6">
            <a:extLst>
              <a:ext uri="{FF2B5EF4-FFF2-40B4-BE49-F238E27FC236}">
                <a16:creationId xmlns:a16="http://schemas.microsoft.com/office/drawing/2014/main" id="{59811D53-F5A2-401F-ACFA-8274350F7205}"/>
              </a:ext>
            </a:extLst>
          </p:cNvPr>
          <p:cNvSpPr/>
          <p:nvPr/>
        </p:nvSpPr>
        <p:spPr>
          <a:xfrm>
            <a:off x="181786" y="1352644"/>
            <a:ext cx="7708539" cy="923330"/>
          </a:xfrm>
          <a:prstGeom prst="rect">
            <a:avLst/>
          </a:prstGeom>
        </p:spPr>
        <p:txBody>
          <a:bodyPr wrap="square">
            <a:spAutoFit/>
          </a:bodyPr>
          <a:lstStyle/>
          <a:p>
            <a:endParaRPr lang="en-IN" sz="2400" b="1" dirty="0"/>
          </a:p>
          <a:p>
            <a:pPr marL="457200" indent="-457200">
              <a:buFont typeface="Wingdings" panose="05000000000000000000" pitchFamily="2" charset="2"/>
              <a:buChar char="§"/>
            </a:pPr>
            <a:endParaRPr lang="en-IN" sz="3000" dirty="0"/>
          </a:p>
        </p:txBody>
      </p:sp>
      <p:sp>
        <p:nvSpPr>
          <p:cNvPr id="3" name="Rectangle 2">
            <a:extLst>
              <a:ext uri="{FF2B5EF4-FFF2-40B4-BE49-F238E27FC236}">
                <a16:creationId xmlns:a16="http://schemas.microsoft.com/office/drawing/2014/main" id="{DA8A0D24-28F7-4CEE-ABDC-52827883B348}"/>
              </a:ext>
            </a:extLst>
          </p:cNvPr>
          <p:cNvSpPr/>
          <p:nvPr/>
        </p:nvSpPr>
        <p:spPr>
          <a:xfrm>
            <a:off x="503583" y="1675809"/>
            <a:ext cx="7500730" cy="1200329"/>
          </a:xfrm>
          <a:prstGeom prst="rect">
            <a:avLst/>
          </a:prstGeom>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IN" sz="2400" dirty="0"/>
          </a:p>
        </p:txBody>
      </p:sp>
      <p:sp>
        <p:nvSpPr>
          <p:cNvPr id="9" name="TextBox 8">
            <a:extLst>
              <a:ext uri="{FF2B5EF4-FFF2-40B4-BE49-F238E27FC236}">
                <a16:creationId xmlns:a16="http://schemas.microsoft.com/office/drawing/2014/main" id="{E3CBE066-79C1-4F63-8E8B-31F73D7BA803}"/>
              </a:ext>
            </a:extLst>
          </p:cNvPr>
          <p:cNvSpPr txBox="1"/>
          <p:nvPr/>
        </p:nvSpPr>
        <p:spPr>
          <a:xfrm>
            <a:off x="503582" y="1814309"/>
            <a:ext cx="9374935" cy="496996"/>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US" sz="20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9507FF1-B70A-4398-AE5C-3A643458FA22}"/>
              </a:ext>
            </a:extLst>
          </p:cNvPr>
          <p:cNvSpPr txBox="1"/>
          <p:nvPr/>
        </p:nvSpPr>
        <p:spPr>
          <a:xfrm>
            <a:off x="371879" y="2062807"/>
            <a:ext cx="10121235" cy="2246769"/>
          </a:xfrm>
          <a:prstGeom prst="rect">
            <a:avLst/>
          </a:prstGeom>
          <a:noFill/>
        </p:spPr>
        <p:txBody>
          <a:bodyPr wrap="square">
            <a:spAutoFit/>
          </a:bodyPr>
          <a:lstStyle/>
          <a:p>
            <a:pPr marL="457200" indent="-457200" algn="just">
              <a:buFont typeface="Arial" panose="020B0604020202020204" pitchFamily="34" charset="0"/>
              <a:buChar char="•"/>
            </a:pPr>
            <a:r>
              <a:rPr lang="en-US" sz="2800" dirty="0">
                <a:hlinkClick r:id="rId3"/>
              </a:rPr>
              <a:t>https://</a:t>
            </a:r>
            <a:r>
              <a:rPr lang="en-US" sz="2800" dirty="0" err="1">
                <a:hlinkClick r:id="rId3"/>
              </a:rPr>
              <a:t>ieeexplore.ieee.org</a:t>
            </a:r>
            <a:r>
              <a:rPr lang="en-US" sz="2800" dirty="0">
                <a:hlinkClick r:id="rId3"/>
              </a:rPr>
              <a:t>/document/8647279</a:t>
            </a: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hlinkClick r:id="rId4"/>
              </a:rPr>
              <a:t>https://</a:t>
            </a:r>
            <a:r>
              <a:rPr lang="en-US" sz="2800" dirty="0" err="1">
                <a:hlinkClick r:id="rId4"/>
              </a:rPr>
              <a:t>www.researchgate.net</a:t>
            </a:r>
            <a:r>
              <a:rPr lang="en-US" sz="2800" dirty="0">
                <a:hlinkClick r:id="rId4"/>
              </a:rPr>
              <a:t>/publication/</a:t>
            </a:r>
            <a:r>
              <a:rPr lang="en-US" sz="2800" dirty="0" err="1">
                <a:hlinkClick r:id="rId4"/>
              </a:rPr>
              <a:t>339062224_A_Brief_Review_of_Blockchain-based_DNS_Systems</a:t>
            </a:r>
            <a:endParaRPr lang="en-US" sz="2800" dirty="0"/>
          </a:p>
          <a:p>
            <a:pPr algn="just"/>
            <a:endParaRPr lang="en-US" sz="2800" dirty="0"/>
          </a:p>
        </p:txBody>
      </p:sp>
    </p:spTree>
    <p:extLst>
      <p:ext uri="{BB962C8B-B14F-4D97-AF65-F5344CB8AC3E}">
        <p14:creationId xmlns:p14="http://schemas.microsoft.com/office/powerpoint/2010/main" val="4211889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err="1"/>
              <a:t>sunithar@pes.edu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Prof.Sunitha</a:t>
            </a:r>
            <a:r>
              <a:rPr lang="en-US" sz="2400" b="1" dirty="0"/>
              <a:t>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6840" y="1349099"/>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pPr algn="l"/>
            <a:r>
              <a:rPr lang="en-US" sz="3600" b="1" i="0" dirty="0">
                <a:solidFill>
                  <a:schemeClr val="accent1"/>
                </a:solidFill>
                <a:effectLst/>
                <a:latin typeface="Exo 2"/>
              </a:rPr>
              <a:t>DNS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3"/>
            <a:ext cx="8811309" cy="3046988"/>
          </a:xfrm>
          <a:prstGeom prst="rect">
            <a:avLst/>
          </a:prstGeom>
        </p:spPr>
        <p:txBody>
          <a:bodyPr wrap="square">
            <a:spAutoFit/>
          </a:bodyPr>
          <a:lstStyle/>
          <a:p>
            <a:pPr algn="just">
              <a:buFont typeface="Arial" pitchFamily="34" charset="0"/>
              <a:buChar char="•"/>
            </a:pPr>
            <a:r>
              <a:rPr lang="en-IN" sz="2400" dirty="0">
                <a:solidFill>
                  <a:schemeClr val="accent1"/>
                </a:solidFill>
              </a:rPr>
              <a:t>The </a:t>
            </a:r>
            <a:r>
              <a:rPr lang="en-IN" sz="2400" b="1" dirty="0">
                <a:solidFill>
                  <a:schemeClr val="accent1"/>
                </a:solidFill>
              </a:rPr>
              <a:t>Domain Name System </a:t>
            </a:r>
            <a:r>
              <a:rPr lang="en-IN" sz="2400" dirty="0">
                <a:solidFill>
                  <a:schemeClr val="accent1"/>
                </a:solidFill>
              </a:rPr>
              <a:t>(</a:t>
            </a:r>
            <a:r>
              <a:rPr lang="en-IN" sz="2400" b="1" dirty="0">
                <a:solidFill>
                  <a:schemeClr val="accent1"/>
                </a:solidFill>
              </a:rPr>
              <a:t>DNS</a:t>
            </a:r>
            <a:r>
              <a:rPr lang="en-IN" sz="2400" dirty="0">
                <a:solidFill>
                  <a:schemeClr val="accent1"/>
                </a:solidFill>
              </a:rPr>
              <a:t>) is mainly designed to resolve a host name query to an IP address. Internet users need to have domain names, such as www.packtpub.com, but the internet needs an IP address to route the request to the desired destination. </a:t>
            </a:r>
          </a:p>
          <a:p>
            <a:pPr algn="just"/>
            <a:endParaRPr lang="en-IN" sz="2400" dirty="0">
              <a:solidFill>
                <a:schemeClr val="accent1"/>
              </a:solidFill>
            </a:endParaRPr>
          </a:p>
          <a:p>
            <a:pPr algn="just">
              <a:buFont typeface="Arial" pitchFamily="34" charset="0"/>
              <a:buChar char="•"/>
            </a:pPr>
            <a:r>
              <a:rPr lang="en-IN" sz="2400" dirty="0">
                <a:solidFill>
                  <a:schemeClr val="accent1"/>
                </a:solidFill>
              </a:rPr>
              <a:t>This way, the DNS becomes the phonebook of the internet and allows everyone to use it globally at the same time it also leaves a high possibility of it getting misused.</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BEAF6613-E70A-46BE-A56B-421B7F2EE2A3}"/>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Blockchain-Based DNS Security Platform</a:t>
            </a:r>
          </a:p>
        </p:txBody>
      </p:sp>
      <p:cxnSp>
        <p:nvCxnSpPr>
          <p:cNvPr id="10" name="Straight Connector 9">
            <a:extLst>
              <a:ext uri="{FF2B5EF4-FFF2-40B4-BE49-F238E27FC236}">
                <a16:creationId xmlns:a16="http://schemas.microsoft.com/office/drawing/2014/main" id="{4C5C3161-1DC0-41F0-8D42-27DAC62B8460}"/>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77986E7-DB23-4CE1-996E-E9990000F2B1}"/>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13965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437487" y="1457799"/>
            <a:ext cx="9875745" cy="5262979"/>
          </a:xfrm>
          <a:prstGeom prst="rect">
            <a:avLst/>
          </a:prstGeom>
        </p:spPr>
        <p:txBody>
          <a:bodyPr wrap="square">
            <a:spAutoFit/>
          </a:bodyPr>
          <a:lstStyle/>
          <a:p>
            <a:pPr marL="342900" lvl="0" indent="-342900" algn="just">
              <a:buFont typeface="Arial" panose="020B0604020202020204" pitchFamily="34" charset="0"/>
              <a:buChar char="•"/>
            </a:pPr>
            <a:r>
              <a:rPr lang="en-IN" sz="2400" b="1" dirty="0">
                <a:solidFill>
                  <a:schemeClr val="accent1"/>
                </a:solidFill>
              </a:rPr>
              <a:t>Anti-spam</a:t>
            </a:r>
            <a:r>
              <a:rPr lang="en-IN" sz="2400" dirty="0">
                <a:solidFill>
                  <a:schemeClr val="accent1"/>
                </a:solidFill>
              </a:rPr>
              <a:t>: Some DNS mechanisms, including </a:t>
            </a:r>
            <a:r>
              <a:rPr lang="en-IN" sz="2400" b="1" dirty="0">
                <a:solidFill>
                  <a:schemeClr val="accent1"/>
                </a:solidFill>
              </a:rPr>
              <a:t>Sender Policy Framework </a:t>
            </a:r>
            <a:r>
              <a:rPr lang="en-IN" sz="2400" dirty="0">
                <a:solidFill>
                  <a:schemeClr val="accent1"/>
                </a:solidFill>
              </a:rPr>
              <a:t>(</a:t>
            </a:r>
            <a:r>
              <a:rPr lang="en-IN" sz="2400" b="1" dirty="0">
                <a:solidFill>
                  <a:schemeClr val="accent1"/>
                </a:solidFill>
              </a:rPr>
              <a:t>SPF</a:t>
            </a:r>
            <a:r>
              <a:rPr lang="en-IN" sz="2400" dirty="0">
                <a:solidFill>
                  <a:schemeClr val="accent1"/>
                </a:solidFill>
              </a:rPr>
              <a:t>) and </a:t>
            </a:r>
            <a:r>
              <a:rPr lang="en-IN" sz="2400" b="1" dirty="0">
                <a:solidFill>
                  <a:schemeClr val="accent1"/>
                </a:solidFill>
              </a:rPr>
              <a:t>DomainKeys Identified Mail </a:t>
            </a:r>
            <a:r>
              <a:rPr lang="en-IN" sz="2400" dirty="0">
                <a:solidFill>
                  <a:schemeClr val="accent1"/>
                </a:solidFill>
              </a:rPr>
              <a:t>(</a:t>
            </a:r>
            <a:r>
              <a:rPr lang="en-IN" sz="2400" b="1" dirty="0">
                <a:solidFill>
                  <a:schemeClr val="accent1"/>
                </a:solidFill>
              </a:rPr>
              <a:t>DKIM</a:t>
            </a:r>
            <a:r>
              <a:rPr lang="en-IN" sz="2400" dirty="0">
                <a:solidFill>
                  <a:schemeClr val="accent1"/>
                </a:solidFill>
              </a:rPr>
              <a:t>), ensure only a predefined list of domains should be allowed to send emails on behalf of a specific organization. These mechanisms are effective if the DNS in the organization is working properly.</a:t>
            </a:r>
          </a:p>
          <a:p>
            <a:pPr algn="just"/>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Load sharing</a:t>
            </a:r>
            <a:r>
              <a:rPr lang="en-IN" sz="2400" dirty="0">
                <a:solidFill>
                  <a:schemeClr val="accent1"/>
                </a:solidFill>
              </a:rPr>
              <a:t>: DNS services can optimize the server infrastructure by load sharing the traffic of highly utilized servers with other Underutilized servers.</a:t>
            </a:r>
          </a:p>
          <a:p>
            <a:pPr algn="just"/>
            <a:endParaRPr lang="en-IN" sz="2400" dirty="0">
              <a:solidFill>
                <a:schemeClr val="accent1"/>
              </a:solidFill>
            </a:endParaRPr>
          </a:p>
          <a:p>
            <a:pPr marL="342900" lvl="0" indent="-342900" algn="just">
              <a:buFont typeface="Arial" panose="020B0604020202020204" pitchFamily="34" charset="0"/>
              <a:buChar char="•"/>
            </a:pPr>
            <a:r>
              <a:rPr lang="en-IN" sz="2400" b="1" dirty="0">
                <a:solidFill>
                  <a:schemeClr val="accent1"/>
                </a:solidFill>
              </a:rPr>
              <a:t>Privacy</a:t>
            </a:r>
            <a:r>
              <a:rPr lang="en-IN" sz="2400" dirty="0">
                <a:solidFill>
                  <a:schemeClr val="accent1"/>
                </a:solidFill>
              </a:rPr>
              <a:t>: DNS services ensure the privacy of an organization's namespace information by masking addresses with different names, depending on whether they are accessed from inside or outside of the network, helping to achieve stronger network security.</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DD770538-E52C-4326-840A-82C3DE2CE04C}"/>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DNS</a:t>
            </a:r>
          </a:p>
        </p:txBody>
      </p:sp>
      <p:cxnSp>
        <p:nvCxnSpPr>
          <p:cNvPr id="11" name="Straight Connector 10">
            <a:extLst>
              <a:ext uri="{FF2B5EF4-FFF2-40B4-BE49-F238E27FC236}">
                <a16:creationId xmlns:a16="http://schemas.microsoft.com/office/drawing/2014/main" id="{58AC93C3-EFA1-4EA6-8703-EE5393CC6FCA}"/>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5D4BA54-E86F-4DF2-9B0B-F24A0E6CD3CB}"/>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10296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80440" y="1372665"/>
            <a:ext cx="9582017" cy="2308324"/>
          </a:xfrm>
          <a:prstGeom prst="rect">
            <a:avLst/>
          </a:prstGeom>
        </p:spPr>
        <p:txBody>
          <a:bodyPr wrap="square">
            <a:spAutoFit/>
          </a:bodyPr>
          <a:lstStyle/>
          <a:p>
            <a:pPr lvl="0" algn="just"/>
            <a:r>
              <a:rPr lang="en-IN" sz="2400" b="1" dirty="0">
                <a:solidFill>
                  <a:schemeClr val="accent1"/>
                </a:solidFill>
              </a:rPr>
              <a:t>Namespace</a:t>
            </a:r>
            <a:endParaRPr lang="en-IN" sz="2400" dirty="0">
              <a:solidFill>
                <a:schemeClr val="accent1"/>
              </a:solidFill>
            </a:endParaRPr>
          </a:p>
          <a:p>
            <a:pPr algn="just"/>
            <a:r>
              <a:rPr lang="en-IN" sz="2400" b="1" dirty="0">
                <a:solidFill>
                  <a:schemeClr val="accent1"/>
                </a:solidFill>
              </a:rPr>
              <a:t> </a:t>
            </a:r>
            <a:endParaRPr lang="en-IN" sz="2400" dirty="0">
              <a:solidFill>
                <a:schemeClr val="accent1"/>
              </a:solidFill>
            </a:endParaRPr>
          </a:p>
          <a:p>
            <a:pPr algn="just"/>
            <a:r>
              <a:rPr lang="en-IN" sz="2400" dirty="0">
                <a:solidFill>
                  <a:schemeClr val="accent1"/>
                </a:solidFill>
              </a:rPr>
              <a:t>A namespace is a structure of the DNS database. It is represented in the form of an inverted tree with its root node at the top. Each node in the tree has a label and the root node has a null label. </a:t>
            </a:r>
          </a:p>
          <a:p>
            <a:pPr algn="just"/>
            <a:endParaRPr lang="en-IN" sz="24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pic>
        <p:nvPicPr>
          <p:cNvPr id="9" name="Picture 8"/>
          <p:cNvPicPr/>
          <p:nvPr/>
        </p:nvPicPr>
        <p:blipFill>
          <a:blip r:embed="rId3" cstate="print"/>
          <a:srcRect/>
          <a:stretch>
            <a:fillRect/>
          </a:stretch>
        </p:blipFill>
        <p:spPr bwMode="auto">
          <a:xfrm>
            <a:off x="1905250" y="3429000"/>
            <a:ext cx="6649797" cy="2834640"/>
          </a:xfrm>
          <a:prstGeom prst="rect">
            <a:avLst/>
          </a:prstGeom>
          <a:noFill/>
          <a:ln w="9525">
            <a:noFill/>
            <a:miter lim="800000"/>
            <a:headEnd/>
            <a:tailEnd/>
          </a:ln>
        </p:spPr>
      </p:pic>
      <p:sp>
        <p:nvSpPr>
          <p:cNvPr id="10" name="Rectangle 9">
            <a:extLst>
              <a:ext uri="{FF2B5EF4-FFF2-40B4-BE49-F238E27FC236}">
                <a16:creationId xmlns:a16="http://schemas.microsoft.com/office/drawing/2014/main" id="{8CA35220-DBE8-420E-B088-3E21F0823019}"/>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Understanding DNS components</a:t>
            </a:r>
          </a:p>
        </p:txBody>
      </p:sp>
      <p:cxnSp>
        <p:nvCxnSpPr>
          <p:cNvPr id="11" name="Straight Connector 10">
            <a:extLst>
              <a:ext uri="{FF2B5EF4-FFF2-40B4-BE49-F238E27FC236}">
                <a16:creationId xmlns:a16="http://schemas.microsoft.com/office/drawing/2014/main" id="{406AB9D0-43A7-4E37-89C9-05DA3148F5B8}"/>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93C4EB-0A0D-4DDA-8747-39EE4EC42B7F}"/>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50104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67378" y="1372666"/>
            <a:ext cx="10065342" cy="4955203"/>
          </a:xfrm>
          <a:prstGeom prst="rect">
            <a:avLst/>
          </a:prstGeom>
        </p:spPr>
        <p:txBody>
          <a:bodyPr wrap="square">
            <a:spAutoFit/>
          </a:bodyPr>
          <a:lstStyle/>
          <a:p>
            <a:pPr marL="457200" indent="-457200" algn="just">
              <a:buFont typeface="Arial" panose="020B0604020202020204" pitchFamily="34" charset="0"/>
              <a:buChar char="•"/>
            </a:pPr>
            <a:r>
              <a:rPr lang="en-IN" sz="2800" dirty="0">
                <a:solidFill>
                  <a:schemeClr val="accent1"/>
                </a:solidFill>
              </a:rPr>
              <a:t>Name servers are responsible for storing information about the namespace in the form of zones. </a:t>
            </a:r>
          </a:p>
          <a:p>
            <a:pPr marL="457200" indent="-457200" algn="just">
              <a:buFont typeface="Arial" panose="020B0604020202020204" pitchFamily="34" charset="0"/>
              <a:buChar char="•"/>
            </a:pPr>
            <a:r>
              <a:rPr lang="en-IN" sz="2800" dirty="0">
                <a:solidFill>
                  <a:schemeClr val="accent1"/>
                </a:solidFill>
              </a:rPr>
              <a:t>There can be multiple name servers and ones that load a complete zone are said to be </a:t>
            </a:r>
            <a:r>
              <a:rPr lang="en-IN" sz="2800" i="1" dirty="0">
                <a:solidFill>
                  <a:schemeClr val="accent1"/>
                </a:solidFill>
              </a:rPr>
              <a:t>authoritative </a:t>
            </a:r>
            <a:r>
              <a:rPr lang="en-IN" sz="2800" dirty="0">
                <a:solidFill>
                  <a:schemeClr val="accent1"/>
                </a:solidFill>
              </a:rPr>
              <a:t>for the zone</a:t>
            </a:r>
          </a:p>
          <a:p>
            <a:pPr algn="just"/>
            <a:endParaRPr lang="en-IN" sz="2800" dirty="0">
              <a:solidFill>
                <a:schemeClr val="accent1"/>
              </a:solidFill>
            </a:endParaRPr>
          </a:p>
          <a:p>
            <a:pPr algn="just"/>
            <a:r>
              <a:rPr lang="en-IN" sz="2400" dirty="0">
                <a:solidFill>
                  <a:schemeClr val="accent1"/>
                </a:solidFill>
              </a:rPr>
              <a:t>There are two main types of name servers:</a:t>
            </a:r>
          </a:p>
          <a:p>
            <a:pPr algn="just"/>
            <a:r>
              <a:rPr lang="en-IN" sz="2400" b="1" dirty="0">
                <a:solidFill>
                  <a:schemeClr val="accent1"/>
                </a:solidFill>
              </a:rPr>
              <a:t>		Authoritative servers </a:t>
            </a:r>
            <a:endParaRPr lang="en-IN" sz="2400" dirty="0">
              <a:solidFill>
                <a:schemeClr val="accent1"/>
              </a:solidFill>
            </a:endParaRPr>
          </a:p>
          <a:p>
            <a:pPr algn="just"/>
            <a:r>
              <a:rPr lang="en-IN" sz="2400" b="1" dirty="0">
                <a:solidFill>
                  <a:schemeClr val="accent1"/>
                </a:solidFill>
              </a:rPr>
              <a:t>		Caching servers</a:t>
            </a:r>
            <a:r>
              <a:rPr lang="en-IN" sz="2400" dirty="0">
                <a:solidFill>
                  <a:schemeClr val="accent1"/>
                </a:solidFill>
              </a:rPr>
              <a:t>:</a:t>
            </a:r>
          </a:p>
          <a:p>
            <a:pPr algn="just"/>
            <a:r>
              <a:rPr lang="en-IN" sz="2400" dirty="0">
                <a:solidFill>
                  <a:schemeClr val="accent1"/>
                </a:solidFill>
              </a:rPr>
              <a:t> </a:t>
            </a:r>
          </a:p>
          <a:p>
            <a:pPr algn="just"/>
            <a:r>
              <a:rPr lang="en-IN" sz="2400" dirty="0">
                <a:solidFill>
                  <a:schemeClr val="accent1"/>
                </a:solidFill>
              </a:rPr>
              <a:t> </a:t>
            </a:r>
          </a:p>
          <a:p>
            <a:r>
              <a:rPr lang="en-IN" sz="2800" dirty="0">
                <a:solidFill>
                  <a:schemeClr val="accent1"/>
                </a:solidFill>
              </a:rPr>
              <a:t> </a:t>
            </a:r>
          </a:p>
          <a:p>
            <a:pPr algn="just"/>
            <a:endParaRPr lang="en-IN" sz="2800" dirty="0">
              <a:solidFill>
                <a:schemeClr val="accent1"/>
              </a:solidFill>
            </a:endParaRP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Name Servers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34417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67378" y="1372666"/>
            <a:ext cx="10065342" cy="4832092"/>
          </a:xfrm>
          <a:prstGeom prst="rect">
            <a:avLst/>
          </a:prstGeom>
        </p:spPr>
        <p:txBody>
          <a:bodyPr wrap="square">
            <a:spAutoFit/>
          </a:bodyPr>
          <a:lstStyle/>
          <a:p>
            <a:pPr lvl="0" algn="just">
              <a:buFont typeface="Arial" pitchFamily="34" charset="0"/>
              <a:buChar char="•"/>
            </a:pPr>
            <a:r>
              <a:rPr lang="en-IN" sz="2800" b="1" dirty="0">
                <a:solidFill>
                  <a:schemeClr val="accent1"/>
                </a:solidFill>
              </a:rPr>
              <a:t>Authoritative name server</a:t>
            </a:r>
            <a:r>
              <a:rPr lang="en-IN" sz="2800" dirty="0">
                <a:solidFill>
                  <a:schemeClr val="accent1"/>
                </a:solidFill>
              </a:rPr>
              <a:t>: It provides responses to DNS queries. It is responsible for delivering original and definitive answers to each DNS query. There can be two types of authoritative name servers:</a:t>
            </a:r>
          </a:p>
          <a:p>
            <a:pPr algn="just"/>
            <a:r>
              <a:rPr lang="en-IN" sz="2800" dirty="0">
                <a:solidFill>
                  <a:schemeClr val="accent1"/>
                </a:solidFill>
              </a:rPr>
              <a:t> </a:t>
            </a:r>
          </a:p>
          <a:p>
            <a:pPr lvl="0" algn="just">
              <a:buFont typeface="Wingdings" pitchFamily="2" charset="2"/>
              <a:buChar char="ü"/>
            </a:pPr>
            <a:r>
              <a:rPr lang="en-IN" sz="2800" b="1" dirty="0">
                <a:solidFill>
                  <a:schemeClr val="accent1"/>
                </a:solidFill>
              </a:rPr>
              <a:t>Master server (primary name server)</a:t>
            </a:r>
            <a:r>
              <a:rPr lang="en-IN" sz="2800" dirty="0">
                <a:solidFill>
                  <a:schemeClr val="accent1"/>
                </a:solidFill>
              </a:rPr>
              <a:t>: It stores the original copies of all zone records. An administrator can only make changes to the master server zone database.</a:t>
            </a:r>
          </a:p>
          <a:p>
            <a:pPr algn="just"/>
            <a:endParaRPr lang="en-IN" sz="2800" dirty="0">
              <a:solidFill>
                <a:schemeClr val="accent1"/>
              </a:solidFill>
            </a:endParaRPr>
          </a:p>
          <a:p>
            <a:pPr lvl="0" algn="just">
              <a:buFont typeface="Wingdings" pitchFamily="2" charset="2"/>
              <a:buChar char="ü"/>
            </a:pPr>
            <a:r>
              <a:rPr lang="en-IN" sz="2800" b="1" dirty="0">
                <a:solidFill>
                  <a:schemeClr val="accent1"/>
                </a:solidFill>
              </a:rPr>
              <a:t>Slave server (secondary name server)</a:t>
            </a:r>
            <a:r>
              <a:rPr lang="en-IN" sz="2800" dirty="0">
                <a:solidFill>
                  <a:schemeClr val="accent1"/>
                </a:solidFill>
              </a:rPr>
              <a:t>: A slave server keeps a copy of master server files. It is used to share DNS server load and to improve DNS zone availability.</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Name Servers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330561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296206" y="2466948"/>
            <a:ext cx="10065342" cy="2677656"/>
          </a:xfrm>
          <a:prstGeom prst="rect">
            <a:avLst/>
          </a:prstGeom>
        </p:spPr>
        <p:txBody>
          <a:bodyPr wrap="square">
            <a:spAutoFit/>
          </a:bodyPr>
          <a:lstStyle/>
          <a:p>
            <a:pPr lvl="0" algn="just">
              <a:buFont typeface="Arial" pitchFamily="34" charset="0"/>
              <a:buChar char="•"/>
            </a:pPr>
            <a:r>
              <a:rPr lang="en-IN" sz="2800" b="1" dirty="0">
                <a:solidFill>
                  <a:schemeClr val="accent1"/>
                </a:solidFill>
              </a:rPr>
              <a:t>Caching name server</a:t>
            </a:r>
            <a:r>
              <a:rPr lang="en-IN" sz="2800" dirty="0">
                <a:solidFill>
                  <a:schemeClr val="accent1"/>
                </a:solidFill>
              </a:rPr>
              <a:t>: It brings the name service closer to the user and improves overall name lookup performance. </a:t>
            </a:r>
          </a:p>
          <a:p>
            <a:pPr lvl="0" algn="just"/>
            <a:endParaRPr lang="en-IN" sz="2800" dirty="0">
              <a:solidFill>
                <a:schemeClr val="accent1"/>
              </a:solidFill>
            </a:endParaRPr>
          </a:p>
          <a:p>
            <a:pPr lvl="0" algn="just">
              <a:buFont typeface="Arial" pitchFamily="34" charset="0"/>
              <a:buChar char="•"/>
            </a:pPr>
            <a:r>
              <a:rPr lang="en-IN" sz="2800" dirty="0">
                <a:solidFill>
                  <a:schemeClr val="accent1"/>
                </a:solidFill>
              </a:rPr>
              <a:t>It also provides a comprehensive mechanism for providing private namespaces to local users, by allowing users to obtain all names mapping from local caching.</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F0472859-FC1F-4731-B614-70C91E096ADB}"/>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Name Servers</a:t>
            </a:r>
          </a:p>
        </p:txBody>
      </p:sp>
      <p:cxnSp>
        <p:nvCxnSpPr>
          <p:cNvPr id="10" name="Straight Connector 9">
            <a:extLst>
              <a:ext uri="{FF2B5EF4-FFF2-40B4-BE49-F238E27FC236}">
                <a16:creationId xmlns:a16="http://schemas.microsoft.com/office/drawing/2014/main" id="{83994C48-27C7-4A69-A885-44C681B92527}"/>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E10810F-3E09-44BD-A506-515B077B5316}"/>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5790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A18499-D267-4FCA-9273-61437F78472C}"/>
              </a:ext>
            </a:extLst>
          </p:cNvPr>
          <p:cNvSpPr/>
          <p:nvPr/>
        </p:nvSpPr>
        <p:spPr>
          <a:xfrm>
            <a:off x="371880" y="1869054"/>
            <a:ext cx="8380234" cy="3785652"/>
          </a:xfrm>
          <a:prstGeom prst="rect">
            <a:avLst/>
          </a:prstGeom>
        </p:spPr>
        <p:txBody>
          <a:bodyPr wrap="square">
            <a:spAutoFit/>
          </a:bodyPr>
          <a:lstStyle/>
          <a:p>
            <a:pPr algn="just"/>
            <a:endParaRPr lang="en-IN" sz="2400" dirty="0">
              <a:solidFill>
                <a:schemeClr val="accent1"/>
              </a:solidFill>
            </a:endParaRPr>
          </a:p>
          <a:p>
            <a:pPr marL="342900" indent="-342900" algn="just">
              <a:buFont typeface="Arial" panose="020B0604020202020204" pitchFamily="34" charset="0"/>
              <a:buChar char="•"/>
            </a:pPr>
            <a:r>
              <a:rPr lang="en-IN" sz="2400" dirty="0">
                <a:solidFill>
                  <a:schemeClr val="accent1"/>
                </a:solidFill>
              </a:rPr>
              <a:t>The name resolver is required to find out the name and IP address of the name servers for the root zone. </a:t>
            </a:r>
          </a:p>
          <a:p>
            <a:pPr marL="342900" indent="-342900" algn="just">
              <a:buFont typeface="Arial" panose="020B0604020202020204" pitchFamily="34" charset="0"/>
              <a:buChar char="•"/>
            </a:pPr>
            <a:r>
              <a:rPr lang="en-IN" sz="2400" dirty="0">
                <a:solidFill>
                  <a:schemeClr val="accent1"/>
                </a:solidFill>
              </a:rPr>
              <a:t>The root name servers store information about top-level zones and direct servers in whom to contact for all </a:t>
            </a:r>
            <a:r>
              <a:rPr lang="en-IN" sz="2400" b="1" dirty="0">
                <a:solidFill>
                  <a:schemeClr val="accent1"/>
                </a:solidFill>
              </a:rPr>
              <a:t>top-level domains </a:t>
            </a:r>
            <a:r>
              <a:rPr lang="en-IN" sz="2400" dirty="0">
                <a:solidFill>
                  <a:schemeClr val="accent1"/>
                </a:solidFill>
              </a:rPr>
              <a:t>(</a:t>
            </a:r>
            <a:r>
              <a:rPr lang="en-IN" sz="2400" b="1" dirty="0">
                <a:solidFill>
                  <a:schemeClr val="accent1"/>
                </a:solidFill>
              </a:rPr>
              <a:t>TLDs</a:t>
            </a:r>
            <a:r>
              <a:rPr lang="en-IN" sz="2400" dirty="0">
                <a:solidFill>
                  <a:schemeClr val="accent1"/>
                </a:solidFill>
              </a:rPr>
              <a:t>). </a:t>
            </a:r>
          </a:p>
          <a:p>
            <a:pPr marL="342900" indent="-342900" algn="just">
              <a:buFont typeface="Arial" panose="020B0604020202020204" pitchFamily="34" charset="0"/>
              <a:buChar char="•"/>
            </a:pPr>
            <a:endParaRPr lang="en-IN" sz="2400" dirty="0">
              <a:solidFill>
                <a:schemeClr val="accent1"/>
              </a:solidFill>
            </a:endParaRPr>
          </a:p>
          <a:p>
            <a:pPr marL="342900" indent="-342900" algn="just">
              <a:buFont typeface="Arial" panose="020B0604020202020204" pitchFamily="34" charset="0"/>
              <a:buChar char="•"/>
            </a:pPr>
            <a:r>
              <a:rPr lang="en-IN" sz="2400" dirty="0">
                <a:solidFill>
                  <a:schemeClr val="accent1"/>
                </a:solidFill>
              </a:rPr>
              <a:t>The resolver basically breaks the name into its labels from right to left. The first component, the TLD, is queried using a root server to obtain the designated authoritative server.</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Rectangle 8">
            <a:extLst>
              <a:ext uri="{FF2B5EF4-FFF2-40B4-BE49-F238E27FC236}">
                <a16:creationId xmlns:a16="http://schemas.microsoft.com/office/drawing/2014/main" id="{6A00BBD6-39D2-466A-A282-34143E5B4FAA}"/>
              </a:ext>
            </a:extLst>
          </p:cNvPr>
          <p:cNvSpPr/>
          <p:nvPr/>
        </p:nvSpPr>
        <p:spPr>
          <a:xfrm>
            <a:off x="371880" y="651898"/>
            <a:ext cx="7999758" cy="523220"/>
          </a:xfrm>
          <a:prstGeom prst="rect">
            <a:avLst/>
          </a:prstGeom>
        </p:spPr>
        <p:txBody>
          <a:bodyPr wrap="square">
            <a:spAutoFit/>
          </a:bodyPr>
          <a:lstStyle/>
          <a:p>
            <a:r>
              <a:rPr lang="en-US" sz="2800" b="1" dirty="0">
                <a:solidFill>
                  <a:schemeClr val="accent2">
                    <a:lumMod val="75000"/>
                  </a:schemeClr>
                </a:solidFill>
              </a:rPr>
              <a:t>Resolver</a:t>
            </a:r>
          </a:p>
        </p:txBody>
      </p:sp>
      <p:cxnSp>
        <p:nvCxnSpPr>
          <p:cNvPr id="10" name="Straight Connector 9">
            <a:extLst>
              <a:ext uri="{FF2B5EF4-FFF2-40B4-BE49-F238E27FC236}">
                <a16:creationId xmlns:a16="http://schemas.microsoft.com/office/drawing/2014/main" id="{DCB12274-4C87-43CC-8E9E-DB9F575971C5}"/>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C894B26-5A8A-4319-83E3-B4E3671F86F0}"/>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Tree>
    <p:extLst>
      <p:ext uri="{BB962C8B-B14F-4D97-AF65-F5344CB8AC3E}">
        <p14:creationId xmlns:p14="http://schemas.microsoft.com/office/powerpoint/2010/main" val="188353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6166</TotalTime>
  <Words>1164</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Exo 2</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412</cp:revision>
  <dcterms:created xsi:type="dcterms:W3CDTF">2020-06-03T14:19:11Z</dcterms:created>
  <dcterms:modified xsi:type="dcterms:W3CDTF">2020-11-17T07:17:19Z</dcterms:modified>
</cp:coreProperties>
</file>