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57" r:id="rId2"/>
    <p:sldId id="358" r:id="rId3"/>
    <p:sldId id="399" r:id="rId4"/>
    <p:sldId id="289" r:id="rId5"/>
    <p:sldId id="290" r:id="rId6"/>
    <p:sldId id="291" r:id="rId7"/>
    <p:sldId id="292" r:id="rId8"/>
    <p:sldId id="293" r:id="rId9"/>
    <p:sldId id="396"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3878" autoAdjust="0"/>
  </p:normalViewPr>
  <p:slideViewPr>
    <p:cSldViewPr snapToGrid="0">
      <p:cViewPr varScale="1">
        <p:scale>
          <a:sx n="64" d="100"/>
          <a:sy n="64" d="100"/>
        </p:scale>
        <p:origin x="90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BE8F-510B-4565-892C-D83A479A79F7}" type="datetimeFigureOut">
              <a:rPr lang="en-IN" smtClean="0"/>
              <a:t>17-11-2020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9A1CA-1CF4-4337-B32F-FE4CBF5214A0}" type="slidenum">
              <a:rPr lang="en-IN" smtClean="0"/>
              <a:t>‹#›</a:t>
            </a:fld>
            <a:endParaRPr lang="en-IN"/>
          </a:p>
        </p:txBody>
      </p:sp>
    </p:spTree>
    <p:extLst>
      <p:ext uri="{BB962C8B-B14F-4D97-AF65-F5344CB8AC3E}">
        <p14:creationId xmlns:p14="http://schemas.microsoft.com/office/powerpoint/2010/main" val="137643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8647279"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researchgate.net/publication/339062224_A_Brief_Review_of_Blockchain-based_DNS_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344223"/>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425383" y="2755943"/>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425383" y="3188666"/>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425383" y="261612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err="1"/>
              <a:t>sunithar@pes.edu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Prof.Sunitha</a:t>
            </a:r>
            <a:r>
              <a:rPr lang="en-US" sz="2400" b="1" dirty="0"/>
              <a:t>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6840" y="1349099"/>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pPr algn="l"/>
            <a:r>
              <a:rPr lang="en-US" sz="3600" b="1" i="0" dirty="0">
                <a:solidFill>
                  <a:schemeClr val="accent1"/>
                </a:solidFill>
                <a:effectLst/>
                <a:latin typeface="Exo 2"/>
              </a:rPr>
              <a:t>DNS</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54315" y="1490231"/>
            <a:ext cx="9686519" cy="4893647"/>
          </a:xfrm>
          <a:prstGeom prst="rect">
            <a:avLst/>
          </a:prstGeom>
        </p:spPr>
        <p:txBody>
          <a:bodyPr wrap="square">
            <a:spAutoFit/>
          </a:bodyPr>
          <a:lstStyle/>
          <a:p>
            <a:pPr marL="285750" indent="-285750" algn="just">
              <a:buFont typeface="Arial" panose="020B0604020202020204" pitchFamily="34" charset="0"/>
              <a:buChar char="•"/>
            </a:pPr>
            <a:r>
              <a:rPr lang="en-IN" sz="2400" dirty="0">
                <a:solidFill>
                  <a:schemeClr val="accent1"/>
                </a:solidFill>
              </a:rPr>
              <a:t>DNS records are mapping files that associate with DNS server whichever IP addresses each domain is associated with, and  they handle requests sent to each domain. </a:t>
            </a:r>
          </a:p>
          <a:p>
            <a:pPr marL="285750" lvl="0" indent="-285750" algn="just">
              <a:buFont typeface="Arial" panose="020B0604020202020204" pitchFamily="34" charset="0"/>
              <a:buChar char="•"/>
            </a:pPr>
            <a:endParaRPr lang="en-IN" sz="2400" b="1" dirty="0">
              <a:solidFill>
                <a:schemeClr val="accent1"/>
              </a:solidFill>
            </a:endParaRPr>
          </a:p>
          <a:p>
            <a:pPr marL="285750" lvl="0" indent="-285750" algn="just">
              <a:buFont typeface="Arial" panose="020B0604020202020204" pitchFamily="34" charset="0"/>
              <a:buChar char="•"/>
            </a:pPr>
            <a:r>
              <a:rPr lang="en-IN" sz="2400" b="1" dirty="0">
                <a:solidFill>
                  <a:schemeClr val="accent1"/>
                </a:solidFill>
              </a:rPr>
              <a:t>MX records</a:t>
            </a:r>
            <a:r>
              <a:rPr lang="en-IN" sz="2400" dirty="0">
                <a:solidFill>
                  <a:schemeClr val="accent1"/>
                </a:solidFill>
              </a:rPr>
              <a:t>: These records identify the servers that can exchange emails. A priority is always associated with each of the records, so the user can choose the primary and backup mail servers.</a:t>
            </a:r>
          </a:p>
          <a:p>
            <a:pPr algn="just"/>
            <a:endParaRPr lang="en-IN" sz="2400" dirty="0">
              <a:solidFill>
                <a:schemeClr val="accent1"/>
              </a:solidFill>
            </a:endParaRPr>
          </a:p>
          <a:p>
            <a:pPr marL="285750" lvl="0" indent="-285750" algn="just">
              <a:buFont typeface="Arial" panose="020B0604020202020204" pitchFamily="34" charset="0"/>
              <a:buChar char="•"/>
            </a:pPr>
            <a:r>
              <a:rPr lang="en-IN" sz="2400" b="1" dirty="0">
                <a:solidFill>
                  <a:schemeClr val="accent1"/>
                </a:solidFill>
              </a:rPr>
              <a:t>TXT records</a:t>
            </a:r>
            <a:r>
              <a:rPr lang="en-IN" sz="2400" dirty="0">
                <a:solidFill>
                  <a:schemeClr val="accent1"/>
                </a:solidFill>
              </a:rPr>
              <a:t>: These records deliver a method to expand the information provided through DNS. This text record stores information about the SPF that can identify the authorized server to send email on behalf of your organization.</a:t>
            </a:r>
          </a:p>
          <a:p>
            <a:pPr marL="285750" indent="-285750" algn="just">
              <a:buFont typeface="Arial" panose="020B0604020202020204" pitchFamily="34" charset="0"/>
              <a:buChar char="•"/>
            </a:pPr>
            <a:endParaRPr lang="en-IN" sz="24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DD88552E-9905-4B0A-ABEB-EDE8402A7366}"/>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 records</a:t>
            </a:r>
          </a:p>
        </p:txBody>
      </p:sp>
      <p:cxnSp>
        <p:nvCxnSpPr>
          <p:cNvPr id="10" name="Straight Connector 9">
            <a:extLst>
              <a:ext uri="{FF2B5EF4-FFF2-40B4-BE49-F238E27FC236}">
                <a16:creationId xmlns:a16="http://schemas.microsoft.com/office/drawing/2014/main" id="{2ACC6125-BAA6-4621-B654-C39EA4ECFE83}"/>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207C9F6-C1EC-4384-846F-50E58066BED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0395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54315" y="1490231"/>
            <a:ext cx="9686519" cy="3416320"/>
          </a:xfrm>
          <a:prstGeom prst="rect">
            <a:avLst/>
          </a:prstGeom>
        </p:spPr>
        <p:txBody>
          <a:bodyPr wrap="square">
            <a:spAutoFit/>
          </a:bodyPr>
          <a:lstStyle/>
          <a:p>
            <a:pPr algn="just"/>
            <a:endParaRPr lang="en-IN" sz="2400" dirty="0">
              <a:solidFill>
                <a:schemeClr val="accent1"/>
              </a:solidFill>
            </a:endParaRPr>
          </a:p>
          <a:p>
            <a:pPr marL="285750" lvl="0" indent="-285750" algn="just">
              <a:buFont typeface="Arial" panose="020B0604020202020204" pitchFamily="34" charset="0"/>
              <a:buChar char="•"/>
            </a:pPr>
            <a:r>
              <a:rPr lang="en-IN" sz="2400" b="1" dirty="0">
                <a:solidFill>
                  <a:schemeClr val="accent1"/>
                </a:solidFill>
              </a:rPr>
              <a:t>CNAME</a:t>
            </a:r>
            <a:r>
              <a:rPr lang="en-IN" sz="2400" dirty="0">
                <a:solidFill>
                  <a:schemeClr val="accent1"/>
                </a:solidFill>
              </a:rPr>
              <a:t>: CNAMEs are essentially domain and subdomain text aliases to bind traffic. They indicate that the </a:t>
            </a:r>
            <a:r>
              <a:rPr lang="en-IN" sz="2400" b="1" dirty="0">
                <a:solidFill>
                  <a:schemeClr val="accent1"/>
                </a:solidFill>
              </a:rPr>
              <a:t>Secure File Transfer Protocol </a:t>
            </a:r>
            <a:r>
              <a:rPr lang="en-IN" sz="2400" dirty="0">
                <a:solidFill>
                  <a:schemeClr val="accent1"/>
                </a:solidFill>
              </a:rPr>
              <a:t>(</a:t>
            </a:r>
            <a:r>
              <a:rPr lang="en-IN" sz="2400" b="1" dirty="0">
                <a:solidFill>
                  <a:schemeClr val="accent1"/>
                </a:solidFill>
              </a:rPr>
              <a:t>SFTP</a:t>
            </a:r>
            <a:r>
              <a:rPr lang="en-IN" sz="2400" dirty="0">
                <a:solidFill>
                  <a:schemeClr val="accent1"/>
                </a:solidFill>
              </a:rPr>
              <a:t>) server is on the same system as the mail server. CNAME plays an important role, particularly when the server is not under organizational control such as a hosted or managed web server.</a:t>
            </a:r>
          </a:p>
          <a:p>
            <a:pPr algn="just"/>
            <a:endParaRPr lang="en-IN" sz="2400" dirty="0">
              <a:solidFill>
                <a:schemeClr val="accent1"/>
              </a:solidFill>
            </a:endParaRPr>
          </a:p>
          <a:p>
            <a:pPr marL="285750" lvl="0" indent="-285750" algn="just">
              <a:buFont typeface="Arial" panose="020B0604020202020204" pitchFamily="34" charset="0"/>
              <a:buChar char="•"/>
            </a:pPr>
            <a:r>
              <a:rPr lang="en-IN" sz="2400" b="1" dirty="0">
                <a:solidFill>
                  <a:schemeClr val="accent1"/>
                </a:solidFill>
              </a:rPr>
              <a:t>PTR records</a:t>
            </a:r>
            <a:r>
              <a:rPr lang="en-IN" sz="2400" dirty="0">
                <a:solidFill>
                  <a:schemeClr val="accent1"/>
                </a:solidFill>
              </a:rPr>
              <a:t>: These records provide the reverse binding from addresses to names. PTR records should exactly match the forward maps.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DD88552E-9905-4B0A-ABEB-EDE8402A7366}"/>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 records</a:t>
            </a:r>
          </a:p>
        </p:txBody>
      </p:sp>
      <p:cxnSp>
        <p:nvCxnSpPr>
          <p:cNvPr id="10" name="Straight Connector 9">
            <a:extLst>
              <a:ext uri="{FF2B5EF4-FFF2-40B4-BE49-F238E27FC236}">
                <a16:creationId xmlns:a16="http://schemas.microsoft.com/office/drawing/2014/main" id="{2ACC6125-BAA6-4621-B654-C39EA4ECFE83}"/>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207C9F6-C1EC-4384-846F-50E58066BED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75415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9" name="Picture 8"/>
          <p:cNvPicPr/>
          <p:nvPr/>
        </p:nvPicPr>
        <p:blipFill>
          <a:blip r:embed="rId3" cstate="print"/>
          <a:srcRect/>
          <a:stretch>
            <a:fillRect/>
          </a:stretch>
        </p:blipFill>
        <p:spPr bwMode="auto">
          <a:xfrm>
            <a:off x="2573383" y="2167127"/>
            <a:ext cx="5997734" cy="4063856"/>
          </a:xfrm>
          <a:prstGeom prst="rect">
            <a:avLst/>
          </a:prstGeom>
          <a:noFill/>
          <a:ln w="9525">
            <a:noFill/>
            <a:miter lim="800000"/>
            <a:headEnd/>
            <a:tailEnd/>
          </a:ln>
        </p:spPr>
      </p:pic>
      <p:sp>
        <p:nvSpPr>
          <p:cNvPr id="7" name="Rectangle 6">
            <a:extLst>
              <a:ext uri="{FF2B5EF4-FFF2-40B4-BE49-F238E27FC236}">
                <a16:creationId xmlns:a16="http://schemas.microsoft.com/office/drawing/2014/main" id="{27E7105B-9982-43BD-B4BF-94523FC6BBC8}"/>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 Architecture</a:t>
            </a:r>
          </a:p>
        </p:txBody>
      </p:sp>
      <p:cxnSp>
        <p:nvCxnSpPr>
          <p:cNvPr id="10" name="Straight Connector 9">
            <a:extLst>
              <a:ext uri="{FF2B5EF4-FFF2-40B4-BE49-F238E27FC236}">
                <a16:creationId xmlns:a16="http://schemas.microsoft.com/office/drawing/2014/main" id="{9437C092-BA2D-4126-880C-78A27BF1AB13}"/>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462339C-C5FC-42D2-A8B3-A0AFB4A7DFBC}"/>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256726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9" name="Picture 8"/>
          <p:cNvPicPr/>
          <p:nvPr/>
        </p:nvPicPr>
        <p:blipFill>
          <a:blip r:embed="rId3" cstate="print"/>
          <a:srcRect/>
          <a:stretch>
            <a:fillRect/>
          </a:stretch>
        </p:blipFill>
        <p:spPr bwMode="auto">
          <a:xfrm>
            <a:off x="1162594" y="1415005"/>
            <a:ext cx="6557554" cy="4332652"/>
          </a:xfrm>
          <a:prstGeom prst="rect">
            <a:avLst/>
          </a:prstGeom>
          <a:noFill/>
          <a:ln w="9525">
            <a:noFill/>
            <a:miter lim="800000"/>
            <a:headEnd/>
            <a:tailEnd/>
          </a:ln>
        </p:spPr>
      </p:pic>
      <p:sp>
        <p:nvSpPr>
          <p:cNvPr id="7" name="Rectangle 6">
            <a:extLst>
              <a:ext uri="{FF2B5EF4-FFF2-40B4-BE49-F238E27FC236}">
                <a16:creationId xmlns:a16="http://schemas.microsoft.com/office/drawing/2014/main" id="{CE31B0F2-A6C9-4014-B306-94C55D8020D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Challenges with current DNS</a:t>
            </a:r>
          </a:p>
        </p:txBody>
      </p:sp>
      <p:cxnSp>
        <p:nvCxnSpPr>
          <p:cNvPr id="10" name="Straight Connector 9">
            <a:extLst>
              <a:ext uri="{FF2B5EF4-FFF2-40B4-BE49-F238E27FC236}">
                <a16:creationId xmlns:a16="http://schemas.microsoft.com/office/drawing/2014/main" id="{62BCD53E-2955-44AB-9B8C-26040A3E2712}"/>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6D5F29A-C4C5-4920-BC8A-56BA3BF2692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6849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142567" y="1457799"/>
            <a:ext cx="11264948" cy="5262979"/>
          </a:xfrm>
          <a:prstGeom prst="rect">
            <a:avLst/>
          </a:prstGeom>
        </p:spPr>
        <p:txBody>
          <a:bodyPr wrap="square">
            <a:spAutoFit/>
          </a:bodyPr>
          <a:lstStyle/>
          <a:p>
            <a:pPr marL="342900" lvl="0" indent="-342900" algn="just">
              <a:buFont typeface="Arial" panose="020B0604020202020204" pitchFamily="34" charset="0"/>
              <a:buChar char="•"/>
            </a:pPr>
            <a:r>
              <a:rPr lang="en-IN" sz="2400" b="1" dirty="0">
                <a:solidFill>
                  <a:schemeClr val="accent1"/>
                </a:solidFill>
              </a:rPr>
              <a:t>DNS cache poisoning</a:t>
            </a:r>
            <a:r>
              <a:rPr lang="en-IN" sz="2400" dirty="0">
                <a:solidFill>
                  <a:schemeClr val="accent1"/>
                </a:solidFill>
              </a:rPr>
              <a:t>: An attacker can take advantage of cached DNS records and can then perform spoofing by injecting a forged DNS entry into the DNS server. As a result, all users will now be using that forged DNS entry until the time the DNS cache expires.</a:t>
            </a:r>
          </a:p>
          <a:p>
            <a:pPr marL="342900" lvl="0" indent="-342900" algn="just">
              <a:buFont typeface="Arial" panose="020B0604020202020204" pitchFamily="34" charset="0"/>
              <a:buChar char="•"/>
            </a:pPr>
            <a:endParaRPr lang="en-IN" sz="2400" dirty="0">
              <a:solidFill>
                <a:schemeClr val="accent1"/>
              </a:solidFill>
            </a:endParaRPr>
          </a:p>
          <a:p>
            <a:pPr marL="342900" lvl="0" indent="-342900" algn="just">
              <a:buFont typeface="Arial" panose="020B0604020202020204" pitchFamily="34" charset="0"/>
              <a:buChar char="•"/>
            </a:pPr>
            <a:r>
              <a:rPr lang="en-IN" sz="2400" b="1" dirty="0">
                <a:solidFill>
                  <a:schemeClr val="accent1"/>
                </a:solidFill>
              </a:rPr>
              <a:t>Compromising a DNS server</a:t>
            </a:r>
            <a:r>
              <a:rPr lang="en-IN" sz="2400" dirty="0">
                <a:solidFill>
                  <a:schemeClr val="accent1"/>
                </a:solidFill>
              </a:rPr>
              <a:t>: A DNS server is the heart of the entire DNS infrastructure. An attacker can use several attack vectors to compromise a DNS server and can provide the IP address of a malicious web server against each legitimate DNS query.</a:t>
            </a:r>
          </a:p>
          <a:p>
            <a:pPr marL="342900" lvl="0" indent="-342900" algn="just">
              <a:buFont typeface="Arial" panose="020B0604020202020204" pitchFamily="34" charset="0"/>
              <a:buChar char="•"/>
            </a:pPr>
            <a:endParaRPr lang="en-IN" sz="2400" dirty="0">
              <a:solidFill>
                <a:schemeClr val="accent1"/>
              </a:solidFill>
            </a:endParaRPr>
          </a:p>
          <a:p>
            <a:pPr marL="342900" lvl="0" indent="-342900" algn="just">
              <a:buFont typeface="Arial" panose="020B0604020202020204" pitchFamily="34" charset="0"/>
              <a:buChar char="•"/>
            </a:pPr>
            <a:endParaRPr lang="en-IN" sz="2400" dirty="0">
              <a:solidFill>
                <a:schemeClr val="accent1"/>
              </a:solidFill>
            </a:endParaRPr>
          </a:p>
          <a:p>
            <a:pPr marL="342900" lvl="0" indent="-342900" algn="just">
              <a:buFont typeface="Arial" panose="020B0604020202020204" pitchFamily="34" charset="0"/>
              <a:buChar char="•"/>
            </a:pPr>
            <a:r>
              <a:rPr lang="en-IN" sz="2400" b="1" dirty="0">
                <a:solidFill>
                  <a:schemeClr val="accent1"/>
                </a:solidFill>
              </a:rPr>
              <a:t>Man-in-the-middle (MITM) attack</a:t>
            </a:r>
            <a:r>
              <a:rPr lang="en-IN" sz="2400" dirty="0">
                <a:solidFill>
                  <a:schemeClr val="accent1"/>
                </a:solidFill>
              </a:rPr>
              <a:t>: In this type of attack, a threat actor keeps listening to conversations between clients and a DNS server. After gathering information and sequence parameters, it starts spoofing the client by pretending to be the actual DNS server and provides the IP addresses of malicious websites.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30E693E9-72D0-47EE-B824-DEECB12E20B2}"/>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 spoofing</a:t>
            </a:r>
          </a:p>
        </p:txBody>
      </p:sp>
      <p:cxnSp>
        <p:nvCxnSpPr>
          <p:cNvPr id="10" name="Straight Connector 9">
            <a:extLst>
              <a:ext uri="{FF2B5EF4-FFF2-40B4-BE49-F238E27FC236}">
                <a16:creationId xmlns:a16="http://schemas.microsoft.com/office/drawing/2014/main" id="{66245A95-D6BD-48AF-B073-37BCA9D0FBF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46DE3D1-A25E-48D0-BBEC-4E8E38B3422D}"/>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72525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55668" y="1490773"/>
            <a:ext cx="12080663" cy="5262979"/>
          </a:xfrm>
          <a:prstGeom prst="rect">
            <a:avLst/>
          </a:prstGeom>
        </p:spPr>
        <p:txBody>
          <a:bodyPr wrap="square">
            <a:spAutoFit/>
          </a:bodyPr>
          <a:lstStyle/>
          <a:p>
            <a:pPr marL="342900" indent="-342900" algn="just">
              <a:buFont typeface="Arial" panose="020B0604020202020204" pitchFamily="34" charset="0"/>
              <a:buChar char="•"/>
            </a:pPr>
            <a:r>
              <a:rPr lang="en-IN" sz="2400" b="1" dirty="0">
                <a:solidFill>
                  <a:schemeClr val="accent1"/>
                </a:solidFill>
              </a:rPr>
              <a:t>DNSChain </a:t>
            </a:r>
            <a:r>
              <a:rPr lang="en-IN" sz="2400" dirty="0">
                <a:solidFill>
                  <a:schemeClr val="accent1"/>
                </a:solidFill>
              </a:rPr>
              <a:t>is one of the most active projects to transform the DNS framework and protect it from spoofing challenges.</a:t>
            </a:r>
          </a:p>
          <a:p>
            <a:pPr marL="800100" lvl="1" indent="-342900" algn="just">
              <a:buFont typeface="Arial" panose="020B0604020202020204" pitchFamily="34" charset="0"/>
              <a:buChar char="•"/>
            </a:pPr>
            <a:r>
              <a:rPr lang="en-IN" sz="2400" dirty="0">
                <a:solidFill>
                  <a:schemeClr val="accent1"/>
                </a:solidFill>
              </a:rPr>
              <a:t>DNSChain is a blockchain-based DNS software suite that replaces X.509 </a:t>
            </a:r>
            <a:r>
              <a:rPr lang="en-IN" sz="2400" b="1" dirty="0">
                <a:solidFill>
                  <a:schemeClr val="accent1"/>
                </a:solidFill>
              </a:rPr>
              <a:t>public key infrastructure </a:t>
            </a:r>
            <a:r>
              <a:rPr lang="en-IN" sz="2400" dirty="0">
                <a:solidFill>
                  <a:schemeClr val="accent1"/>
                </a:solidFill>
              </a:rPr>
              <a:t>(</a:t>
            </a:r>
            <a:r>
              <a:rPr lang="en-IN" sz="2400" b="1" dirty="0">
                <a:solidFill>
                  <a:schemeClr val="accent1"/>
                </a:solidFill>
              </a:rPr>
              <a:t>PKI</a:t>
            </a:r>
            <a:r>
              <a:rPr lang="en-IN" sz="2400" dirty="0">
                <a:solidFill>
                  <a:schemeClr val="accent1"/>
                </a:solidFill>
              </a:rPr>
              <a:t>) and delivers MITM proofs of authentication. It allows internet users to set a public DNSChain server for DNS queries and access that server with domains ending in .bit.</a:t>
            </a:r>
          </a:p>
          <a:p>
            <a:pPr marL="342900" indent="-342900" algn="just">
              <a:buFont typeface="Arial" panose="020B0604020202020204" pitchFamily="34" charset="0"/>
              <a:buChar char="•"/>
            </a:pPr>
            <a:r>
              <a:rPr lang="en-IN" sz="2400" b="1" dirty="0">
                <a:solidFill>
                  <a:schemeClr val="accent1"/>
                </a:solidFill>
              </a:rPr>
              <a:t>X.509 PKI replacement</a:t>
            </a:r>
            <a:endParaRPr lang="en-IN" sz="2400" dirty="0">
              <a:solidFill>
                <a:schemeClr val="accent1"/>
              </a:solidFill>
            </a:endParaRPr>
          </a:p>
          <a:p>
            <a:pPr marL="800100" lvl="1" indent="-342900" algn="just">
              <a:buFont typeface="Arial" panose="020B0604020202020204" pitchFamily="34" charset="0"/>
              <a:buChar char="•"/>
            </a:pPr>
            <a:r>
              <a:rPr lang="en-IN" sz="2400" dirty="0">
                <a:solidFill>
                  <a:schemeClr val="accent1"/>
                </a:solidFill>
              </a:rPr>
              <a:t>X.509 is a standard framework that defines the format of PKI to identify users and entities over the internet. </a:t>
            </a:r>
          </a:p>
          <a:p>
            <a:pPr marL="342900" indent="-342900" algn="just">
              <a:buFont typeface="Arial" panose="020B0604020202020204" pitchFamily="34" charset="0"/>
              <a:buChar char="•"/>
            </a:pPr>
            <a:r>
              <a:rPr lang="en-IN" sz="2400" dirty="0">
                <a:solidFill>
                  <a:schemeClr val="accent1"/>
                </a:solidFill>
              </a:rPr>
              <a:t> </a:t>
            </a:r>
            <a:r>
              <a:rPr lang="en-IN" sz="2400" b="1" dirty="0">
                <a:solidFill>
                  <a:schemeClr val="accent1"/>
                </a:solidFill>
              </a:rPr>
              <a:t>MITM-proof DNS infrastructure</a:t>
            </a:r>
            <a:endParaRPr lang="en-IN" sz="2400" dirty="0">
              <a:solidFill>
                <a:schemeClr val="accent1"/>
              </a:solidFill>
            </a:endParaRPr>
          </a:p>
          <a:p>
            <a:pPr marL="800100" lvl="1" indent="-342900" algn="just">
              <a:buFont typeface="Arial" panose="020B0604020202020204" pitchFamily="34" charset="0"/>
              <a:buChar char="•"/>
            </a:pPr>
            <a:r>
              <a:rPr lang="en-IN" sz="2400" dirty="0">
                <a:solidFill>
                  <a:schemeClr val="accent1"/>
                </a:solidFill>
              </a:rPr>
              <a:t>This uses a public key pinning technique to get rid of the MITM attack problem. Public key pinning specifies two </a:t>
            </a:r>
            <a:r>
              <a:rPr lang="en-IN" sz="2400" b="1" dirty="0">
                <a:solidFill>
                  <a:schemeClr val="accent1"/>
                </a:solidFill>
              </a:rPr>
              <a:t>pin-sha256 </a:t>
            </a:r>
            <a:r>
              <a:rPr lang="en-IN" sz="2400" dirty="0">
                <a:solidFill>
                  <a:schemeClr val="accent1"/>
                </a:solidFill>
              </a:rPr>
              <a:t>values; that is, it pins two public keys (one is the pin of any public key in the current certificate chain and the other is the pin of any public key not in the current certificate chain).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B9FE2DD3-BD3E-40EF-930E-0CBD3E8DCFD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Blockchain-based DNS solution</a:t>
            </a:r>
          </a:p>
        </p:txBody>
      </p:sp>
      <p:cxnSp>
        <p:nvCxnSpPr>
          <p:cNvPr id="10" name="Straight Connector 9">
            <a:extLst>
              <a:ext uri="{FF2B5EF4-FFF2-40B4-BE49-F238E27FC236}">
                <a16:creationId xmlns:a16="http://schemas.microsoft.com/office/drawing/2014/main" id="{12B4CC65-13FD-4CC1-895D-A85FECBD1B6E}"/>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76C36CF-B5A1-43E6-A224-921DEC30E50A}"/>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71160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
        <p:nvSpPr>
          <p:cNvPr id="9" name="TextBox 8">
            <a:extLst>
              <a:ext uri="{FF2B5EF4-FFF2-40B4-BE49-F238E27FC236}">
                <a16:creationId xmlns:a16="http://schemas.microsoft.com/office/drawing/2014/main" id="{E3CBE066-79C1-4F63-8E8B-31F73D7BA803}"/>
              </a:ext>
            </a:extLst>
          </p:cNvPr>
          <p:cNvSpPr txBox="1"/>
          <p:nvPr/>
        </p:nvSpPr>
        <p:spPr>
          <a:xfrm>
            <a:off x="503582" y="1814309"/>
            <a:ext cx="9374935" cy="496996"/>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sz="20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507FF1-B70A-4398-AE5C-3A643458FA22}"/>
              </a:ext>
            </a:extLst>
          </p:cNvPr>
          <p:cNvSpPr txBox="1"/>
          <p:nvPr/>
        </p:nvSpPr>
        <p:spPr>
          <a:xfrm>
            <a:off x="371879" y="2062807"/>
            <a:ext cx="10121235" cy="2246769"/>
          </a:xfrm>
          <a:prstGeom prst="rect">
            <a:avLst/>
          </a:prstGeom>
          <a:noFill/>
        </p:spPr>
        <p:txBody>
          <a:bodyPr wrap="square">
            <a:spAutoFit/>
          </a:bodyPr>
          <a:lstStyle/>
          <a:p>
            <a:pPr marL="457200" indent="-457200" algn="just">
              <a:buFont typeface="Arial" panose="020B0604020202020204" pitchFamily="34" charset="0"/>
              <a:buChar char="•"/>
            </a:pPr>
            <a:r>
              <a:rPr lang="en-US" sz="2800" dirty="0">
                <a:hlinkClick r:id="rId3"/>
              </a:rPr>
              <a:t>https://</a:t>
            </a:r>
            <a:r>
              <a:rPr lang="en-US" sz="2800" dirty="0" err="1">
                <a:hlinkClick r:id="rId3"/>
              </a:rPr>
              <a:t>ieeexplore.ieee.org</a:t>
            </a:r>
            <a:r>
              <a:rPr lang="en-US" sz="2800" dirty="0">
                <a:hlinkClick r:id="rId3"/>
              </a:rPr>
              <a:t>/document/8647279</a:t>
            </a: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hlinkClick r:id="rId4"/>
              </a:rPr>
              <a:t>https://</a:t>
            </a:r>
            <a:r>
              <a:rPr lang="en-US" sz="2800" dirty="0" err="1">
                <a:hlinkClick r:id="rId4"/>
              </a:rPr>
              <a:t>www.researchgate.net</a:t>
            </a:r>
            <a:r>
              <a:rPr lang="en-US" sz="2800" dirty="0">
                <a:hlinkClick r:id="rId4"/>
              </a:rPr>
              <a:t>/publication/</a:t>
            </a:r>
            <a:r>
              <a:rPr lang="en-US" sz="2800" dirty="0" err="1">
                <a:hlinkClick r:id="rId4"/>
              </a:rPr>
              <a:t>339062224_A_Brief_Review_of_Blockchain-based_DNS_Systems</a:t>
            </a:r>
            <a:endParaRPr lang="en-US" sz="2800" dirty="0"/>
          </a:p>
          <a:p>
            <a:pPr algn="just"/>
            <a:endParaRPr lang="en-US" sz="2800" dirty="0"/>
          </a:p>
        </p:txBody>
      </p:sp>
    </p:spTree>
    <p:extLst>
      <p:ext uri="{BB962C8B-B14F-4D97-AF65-F5344CB8AC3E}">
        <p14:creationId xmlns:p14="http://schemas.microsoft.com/office/powerpoint/2010/main" val="4211889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6166</TotalTime>
  <Words>598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Exo 2</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413</cp:revision>
  <dcterms:created xsi:type="dcterms:W3CDTF">2020-06-03T14:19:11Z</dcterms:created>
  <dcterms:modified xsi:type="dcterms:W3CDTF">2020-11-17T09:04:11Z</dcterms:modified>
</cp:coreProperties>
</file>