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7" r:id="rId2"/>
    <p:sldId id="358" r:id="rId3"/>
    <p:sldId id="282" r:id="rId4"/>
    <p:sldId id="283" r:id="rId5"/>
    <p:sldId id="284" r:id="rId6"/>
    <p:sldId id="285" r:id="rId7"/>
    <p:sldId id="397" r:id="rId8"/>
    <p:sldId id="398" r:id="rId9"/>
    <p:sldId id="286" r:id="rId10"/>
    <p:sldId id="287" r:id="rId11"/>
    <p:sldId id="396" r:id="rId12"/>
    <p:sldId id="3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chapter/10.1007/978-3-319-60774-0_2"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onlinelibrary.wiley.com/doi/epdf/10.1002/spy2.96" TargetMode="External"/><Relationship Id="rId4" Type="http://schemas.openxmlformats.org/officeDocument/2006/relationships/hyperlink" Target="https://www.researchgate.net/publication/318175501_A_Blockchain-Based_Architecture_for_Collaborative_DDoS_Mitigation_with_Smart_Contract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id="{1231D8E3-AC7E-4DFB-B0A1-4E65F281B2E7}"/>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How blockchain can transform DDoS protection?</a:t>
            </a:r>
          </a:p>
        </p:txBody>
      </p:sp>
      <p:cxnSp>
        <p:nvCxnSpPr>
          <p:cNvPr id="10" name="Straight Connector 9">
            <a:extLst>
              <a:ext uri="{FF2B5EF4-FFF2-40B4-BE49-F238E27FC236}">
                <a16:creationId xmlns:a16="http://schemas.microsoft.com/office/drawing/2014/main" id="{DECF5BB8-005C-4CF7-9DFB-2560ADEE82A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14C3BE-7D47-408F-94A4-1FEC9812C2B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8" name="TextBox 7">
            <a:extLst>
              <a:ext uri="{FF2B5EF4-FFF2-40B4-BE49-F238E27FC236}">
                <a16:creationId xmlns:a16="http://schemas.microsoft.com/office/drawing/2014/main" id="{DCFB405D-6EAE-4ED1-98BA-46EB17F699A2}"/>
              </a:ext>
            </a:extLst>
          </p:cNvPr>
          <p:cNvSpPr txBox="1"/>
          <p:nvPr/>
        </p:nvSpPr>
        <p:spPr>
          <a:xfrm>
            <a:off x="131849" y="1868853"/>
            <a:ext cx="10840950" cy="1815882"/>
          </a:xfrm>
          <a:prstGeom prst="rect">
            <a:avLst/>
          </a:prstGeom>
          <a:noFill/>
        </p:spPr>
        <p:txBody>
          <a:bodyPr wrap="square">
            <a:spAutoFit/>
          </a:bodyPr>
          <a:lstStyle/>
          <a:p>
            <a:pPr marL="457200" indent="-457200" algn="l">
              <a:buFont typeface="Arial" panose="020B0604020202020204" pitchFamily="34" charset="0"/>
              <a:buChar char="•"/>
            </a:pPr>
            <a:r>
              <a:rPr lang="en-US" sz="2800" b="0" i="0" u="none" strike="noStrike" baseline="0" dirty="0">
                <a:solidFill>
                  <a:schemeClr val="accent1"/>
                </a:solidFill>
                <a:latin typeface="TimesNewRomanPSMT"/>
              </a:rPr>
              <a:t>Blockchain technology can be used to deploy a decentralized ledger to store blacklisted Ips</a:t>
            </a:r>
          </a:p>
          <a:p>
            <a:pPr algn="l"/>
            <a:endParaRPr lang="en-US" sz="2800" b="0" i="0" u="none" strike="noStrike" baseline="0" dirty="0">
              <a:solidFill>
                <a:schemeClr val="accent1"/>
              </a:solidFill>
              <a:latin typeface="TimesNewRomanPSMT"/>
            </a:endParaRPr>
          </a:p>
          <a:p>
            <a:pPr marL="457200" indent="-457200" algn="l">
              <a:buFont typeface="Arial" panose="020B0604020202020204" pitchFamily="34" charset="0"/>
              <a:buChar char="•"/>
            </a:pPr>
            <a:r>
              <a:rPr lang="en-US" sz="2800" b="0" i="0" u="none" strike="noStrike" baseline="0" dirty="0">
                <a:solidFill>
                  <a:schemeClr val="accent1"/>
                </a:solidFill>
                <a:latin typeface="TimesNewRomanPSMT"/>
              </a:rPr>
              <a:t>Blockchain technology eliminates the risk of a single point of failure</a:t>
            </a:r>
            <a:endParaRPr lang="en-US" sz="2800" dirty="0">
              <a:solidFill>
                <a:schemeClr val="accent1"/>
              </a:solidFill>
            </a:endParaRPr>
          </a:p>
        </p:txBody>
      </p:sp>
    </p:spTree>
    <p:extLst>
      <p:ext uri="{BB962C8B-B14F-4D97-AF65-F5344CB8AC3E}">
        <p14:creationId xmlns:p14="http://schemas.microsoft.com/office/powerpoint/2010/main" val="222296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E3CBE066-79C1-4F63-8E8B-31F73D7BA803}"/>
              </a:ext>
            </a:extLst>
          </p:cNvPr>
          <p:cNvSpPr txBox="1"/>
          <p:nvPr/>
        </p:nvSpPr>
        <p:spPr>
          <a:xfrm>
            <a:off x="503582" y="1814309"/>
            <a:ext cx="9374935" cy="496996"/>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4C76D2A-1BA8-400E-BE4C-B258D657B29B}"/>
              </a:ext>
            </a:extLst>
          </p:cNvPr>
          <p:cNvSpPr txBox="1"/>
          <p:nvPr/>
        </p:nvSpPr>
        <p:spPr>
          <a:xfrm>
            <a:off x="181786" y="1874728"/>
            <a:ext cx="10477733" cy="3970318"/>
          </a:xfrm>
          <a:prstGeom prst="rect">
            <a:avLst/>
          </a:prstGeom>
          <a:noFill/>
        </p:spPr>
        <p:txBody>
          <a:bodyPr wrap="square">
            <a:spAutoFit/>
          </a:bodyPr>
          <a:lstStyle/>
          <a:p>
            <a:pPr marL="457200" indent="-457200">
              <a:buFont typeface="Arial" panose="020B0604020202020204" pitchFamily="34" charset="0"/>
              <a:buChar char="•"/>
            </a:pPr>
            <a:r>
              <a:rPr lang="en-US" sz="2800" dirty="0">
                <a:hlinkClick r:id="rId3"/>
              </a:rPr>
              <a:t>https://</a:t>
            </a:r>
            <a:r>
              <a:rPr lang="en-US" sz="2800" dirty="0" err="1">
                <a:hlinkClick r:id="rId3"/>
              </a:rPr>
              <a:t>link.springer.com</a:t>
            </a:r>
            <a:r>
              <a:rPr lang="en-US" sz="2800" dirty="0">
                <a:hlinkClick r:id="rId3"/>
              </a:rPr>
              <a:t>/chapter/10.1007/978-3-319-60774-0_2</a:t>
            </a:r>
            <a:endParaRPr lang="en-US" sz="2800" dirty="0"/>
          </a:p>
          <a:p>
            <a:endParaRPr lang="en-US" sz="2800" dirty="0"/>
          </a:p>
          <a:p>
            <a:pPr marL="457200" indent="-457200" algn="just">
              <a:buFont typeface="Arial" panose="020B0604020202020204" pitchFamily="34" charset="0"/>
              <a:buChar char="•"/>
            </a:pPr>
            <a:r>
              <a:rPr lang="en-US" sz="2800" dirty="0">
                <a:hlinkClick r:id="rId4"/>
              </a:rPr>
              <a:t>https://</a:t>
            </a:r>
            <a:r>
              <a:rPr lang="en-US" sz="2800" dirty="0" err="1">
                <a:hlinkClick r:id="rId4"/>
              </a:rPr>
              <a:t>www.researchgate.net</a:t>
            </a:r>
            <a:r>
              <a:rPr lang="en-US" sz="2800" dirty="0">
                <a:hlinkClick r:id="rId4"/>
              </a:rPr>
              <a:t>/publication/318175501_A_Blockchain-Based_Architecture_for_Collaborative_DDoS_Mitigation_with_Smart_Contracts</a:t>
            </a:r>
            <a:endParaRPr lang="en-US" sz="2800" dirty="0"/>
          </a:p>
          <a:p>
            <a:pPr algn="just"/>
            <a:endParaRPr lang="en-US" sz="2800" dirty="0"/>
          </a:p>
          <a:p>
            <a:pPr marL="457200" indent="-457200">
              <a:buFont typeface="Arial" panose="020B0604020202020204" pitchFamily="34" charset="0"/>
              <a:buChar char="•"/>
            </a:pPr>
            <a:r>
              <a:rPr lang="en-US" sz="2800" dirty="0">
                <a:hlinkClick r:id="rId5"/>
              </a:rPr>
              <a:t>https://</a:t>
            </a:r>
            <a:r>
              <a:rPr lang="en-US" sz="2800" dirty="0" err="1">
                <a:hlinkClick r:id="rId5"/>
              </a:rPr>
              <a:t>onlinelibrary.wiley.com</a:t>
            </a:r>
            <a:r>
              <a:rPr lang="en-US" sz="2800" dirty="0">
                <a:hlinkClick r:id="rId5"/>
              </a:rPr>
              <a:t>/</a:t>
            </a:r>
            <a:r>
              <a:rPr lang="en-US" sz="2800" dirty="0" err="1">
                <a:hlinkClick r:id="rId5"/>
              </a:rPr>
              <a:t>doi</a:t>
            </a:r>
            <a:r>
              <a:rPr lang="en-US" sz="2800" dirty="0">
                <a:hlinkClick r:id="rId5"/>
              </a:rPr>
              <a:t>/</a:t>
            </a:r>
            <a:r>
              <a:rPr lang="en-US" sz="2800" dirty="0" err="1">
                <a:hlinkClick r:id="rId5"/>
              </a:rPr>
              <a:t>epdf</a:t>
            </a:r>
            <a:r>
              <a:rPr lang="en-US" sz="2800" dirty="0">
                <a:hlinkClick r:id="rId5"/>
              </a:rPr>
              <a:t>/10.1002/</a:t>
            </a:r>
            <a:r>
              <a:rPr lang="en-US" sz="2800" dirty="0" err="1">
                <a:hlinkClick r:id="rId5"/>
              </a:rPr>
              <a:t>spy2.96</a:t>
            </a:r>
            <a:endParaRPr lang="en-US" sz="2800" dirty="0"/>
          </a:p>
          <a:p>
            <a:endParaRPr lang="en-US" sz="2800" dirty="0"/>
          </a:p>
        </p:txBody>
      </p:sp>
    </p:spTree>
    <p:extLst>
      <p:ext uri="{BB962C8B-B14F-4D97-AF65-F5344CB8AC3E}">
        <p14:creationId xmlns:p14="http://schemas.microsoft.com/office/powerpoint/2010/main" val="421188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pPr algn="l"/>
            <a:r>
              <a:rPr lang="en-US" sz="3600" b="1" i="0" dirty="0">
                <a:solidFill>
                  <a:schemeClr val="accent1"/>
                </a:solidFill>
                <a:effectLst/>
                <a:latin typeface="Exo 2"/>
              </a:rPr>
              <a:t>Deploying Blockchain-Based DDoS</a:t>
            </a:r>
          </a:p>
          <a:p>
            <a:pPr algn="l"/>
            <a:r>
              <a:rPr lang="en-US" sz="3600" b="1" i="0" dirty="0">
                <a:solidFill>
                  <a:schemeClr val="accent1"/>
                </a:solidFill>
                <a:effectLst/>
                <a:latin typeface="Exo 2"/>
              </a:rPr>
              <a:t>Protection</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93111" y="1574776"/>
            <a:ext cx="10555950" cy="4154984"/>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chemeClr val="accent1"/>
                </a:solidFill>
              </a:rPr>
              <a:t>A</a:t>
            </a:r>
            <a:r>
              <a:rPr lang="en-US" sz="2400" b="0" i="0" u="none" strike="noStrike" baseline="0" dirty="0">
                <a:solidFill>
                  <a:schemeClr val="accent1"/>
                </a:solidFill>
              </a:rPr>
              <a:t>ttackers never legitimately control their attacking machines, but rather they infect millions of computers worldwide with some tailored malware and then get complete access to launch a massive DDoS attack.</a:t>
            </a:r>
          </a:p>
          <a:p>
            <a:pPr algn="just"/>
            <a:endParaRPr lang="en-US" sz="2400" b="0" i="0" u="none" strike="noStrike" baseline="0" dirty="0">
              <a:solidFill>
                <a:schemeClr val="accent1"/>
              </a:solidFill>
            </a:endParaRPr>
          </a:p>
          <a:p>
            <a:pPr marL="285750" indent="-285750" algn="just">
              <a:buFont typeface="Arial" panose="020B0604020202020204" pitchFamily="34" charset="0"/>
              <a:buChar char="•"/>
            </a:pPr>
            <a:r>
              <a:rPr lang="en-US" sz="2400" b="0" i="0" u="none" strike="noStrike" baseline="0" dirty="0">
                <a:solidFill>
                  <a:schemeClr val="accent1"/>
                </a:solidFill>
              </a:rPr>
              <a:t>This collection of millions of infected computers is named a botnet and the individual infected computers are named bots.</a:t>
            </a:r>
          </a:p>
          <a:p>
            <a:pPr algn="just"/>
            <a:endParaRPr lang="en-US" sz="2400" b="0" i="0" u="none" strike="noStrike" baseline="0" dirty="0">
              <a:solidFill>
                <a:schemeClr val="accent1"/>
              </a:solidFill>
            </a:endParaRPr>
          </a:p>
          <a:p>
            <a:pPr marL="285750" indent="-285750" algn="just">
              <a:buFont typeface="Arial" panose="020B0604020202020204" pitchFamily="34" charset="0"/>
              <a:buChar char="•"/>
            </a:pPr>
            <a:r>
              <a:rPr lang="en-US" sz="2400" dirty="0">
                <a:solidFill>
                  <a:schemeClr val="accent1"/>
                </a:solidFill>
              </a:rPr>
              <a:t>The first instance of DDoS is a bit hard to recall exactly, but the first noticeable and significant attack occurred in 1999, and it targeted the University of Minnesota. It impacted more than 220 systems and brought down the entire infrastructure for several days.</a:t>
            </a:r>
            <a:endParaRPr lang="en-IN" sz="24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EAF6613-E70A-46BE-A56B-421B7F2EE2A3}"/>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DDoS attacks</a:t>
            </a:r>
          </a:p>
        </p:txBody>
      </p:sp>
      <p:cxnSp>
        <p:nvCxnSpPr>
          <p:cNvPr id="10" name="Straight Connector 9">
            <a:extLst>
              <a:ext uri="{FF2B5EF4-FFF2-40B4-BE49-F238E27FC236}">
                <a16:creationId xmlns:a16="http://schemas.microsoft.com/office/drawing/2014/main" id="{4C5C3161-1DC0-41F0-8D42-27DAC62B846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77986E7-DB23-4CE1-996E-E9990000F2B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149902" y="1320212"/>
            <a:ext cx="11632368" cy="5262979"/>
          </a:xfrm>
          <a:prstGeom prst="rect">
            <a:avLst/>
          </a:prstGeom>
        </p:spPr>
        <p:txBody>
          <a:bodyPr wrap="square">
            <a:spAutoFit/>
          </a:bodyPr>
          <a:lstStyle/>
          <a:p>
            <a:pPr lvl="0" algn="just"/>
            <a:r>
              <a:rPr lang="en-US" sz="2400" dirty="0">
                <a:solidFill>
                  <a:schemeClr val="accent1"/>
                </a:solidFill>
              </a:rPr>
              <a:t>A computer scientist at Lockheed-Martin Corporation coined a term called cyber kill chain that lays out the stages of a cyber attack, starting from reconnaissance to final goal of attack. These stages are:</a:t>
            </a:r>
          </a:p>
          <a:p>
            <a:pPr marL="342900" lvl="0" indent="-342900" algn="just">
              <a:buFont typeface="Arial" panose="020B0604020202020204" pitchFamily="34" charset="0"/>
              <a:buChar char="•"/>
            </a:pPr>
            <a:r>
              <a:rPr lang="en-US" sz="2400" dirty="0">
                <a:solidFill>
                  <a:schemeClr val="accent1"/>
                </a:solidFill>
              </a:rPr>
              <a:t>Reconnaissance: The attacker identify its target device and starts searching for vulnerabilities in it.</a:t>
            </a:r>
          </a:p>
          <a:p>
            <a:pPr marL="342900" lvl="0" indent="-342900" algn="just">
              <a:buFont typeface="Arial" panose="020B0604020202020204" pitchFamily="34" charset="0"/>
              <a:buChar char="•"/>
            </a:pPr>
            <a:r>
              <a:rPr lang="en-US" sz="2400" dirty="0">
                <a:solidFill>
                  <a:schemeClr val="accent1"/>
                </a:solidFill>
              </a:rPr>
              <a:t>Weaponization: The attacker uses a remote tool kit and malware such as virus or worm to address the vulnerability.</a:t>
            </a:r>
          </a:p>
          <a:p>
            <a:pPr marL="342900" lvl="0" indent="-342900" algn="just">
              <a:buFont typeface="Arial" panose="020B0604020202020204" pitchFamily="34" charset="0"/>
              <a:buChar char="•"/>
            </a:pPr>
            <a:r>
              <a:rPr lang="en-US" sz="2400" dirty="0">
                <a:solidFill>
                  <a:schemeClr val="accent1"/>
                </a:solidFill>
              </a:rPr>
              <a:t>Delivery: The threat actor inject the cyber weapons to the victim network through several methods such as phishing email, drive-by download, USB drives, insiders and so on</a:t>
            </a:r>
          </a:p>
          <a:p>
            <a:pPr marL="342900" lvl="0" indent="-342900" algn="just">
              <a:buFont typeface="Arial" panose="020B0604020202020204" pitchFamily="34" charset="0"/>
              <a:buChar char="•"/>
            </a:pPr>
            <a:r>
              <a:rPr lang="en-US" sz="2400" dirty="0">
                <a:solidFill>
                  <a:schemeClr val="accent1"/>
                </a:solidFill>
              </a:rPr>
              <a:t>Exploitation: The malware code is used to trigger the attack, taking action on target network to exploit vulnerabilities</a:t>
            </a:r>
          </a:p>
          <a:p>
            <a:pPr marL="342900" lvl="0" indent="-342900" algn="just">
              <a:buFont typeface="Arial" panose="020B0604020202020204" pitchFamily="34" charset="0"/>
              <a:buChar char="•"/>
            </a:pPr>
            <a:r>
              <a:rPr lang="en-US" sz="2400" dirty="0">
                <a:solidFill>
                  <a:schemeClr val="accent1"/>
                </a:solidFill>
              </a:rPr>
              <a:t>Installation: Malware is now installed in the victim machine</a:t>
            </a:r>
          </a:p>
          <a:p>
            <a:pPr marL="342900" lvl="0" indent="-342900" algn="just">
              <a:buFont typeface="Arial" panose="020B0604020202020204" pitchFamily="34" charset="0"/>
              <a:buChar char="•"/>
            </a:pPr>
            <a:r>
              <a:rPr lang="en-US" sz="2400" dirty="0">
                <a:solidFill>
                  <a:schemeClr val="accent1"/>
                </a:solidFill>
              </a:rPr>
              <a:t>Command and control: This malware allows the remote threat actor to gain access to victim machine</a:t>
            </a:r>
            <a:endParaRPr lang="en-IN" sz="24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DD770538-E52C-4326-840A-82C3DE2CE04C}"/>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How does it work?</a:t>
            </a:r>
          </a:p>
        </p:txBody>
      </p:sp>
      <p:cxnSp>
        <p:nvCxnSpPr>
          <p:cNvPr id="11" name="Straight Connector 10">
            <a:extLst>
              <a:ext uri="{FF2B5EF4-FFF2-40B4-BE49-F238E27FC236}">
                <a16:creationId xmlns:a16="http://schemas.microsoft.com/office/drawing/2014/main" id="{58AC93C3-EFA1-4EA6-8703-EE5393CC6FCA}"/>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5D4BA54-E86F-4DF2-9B0B-F24A0E6CD3CB}"/>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10296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20479" y="2362016"/>
            <a:ext cx="9582017" cy="1964512"/>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US" sz="2800" dirty="0">
                <a:solidFill>
                  <a:schemeClr val="accent1"/>
                </a:solidFill>
                <a:cs typeface="Times New Roman" panose="02020603050405020304" pitchFamily="18" charset="0"/>
              </a:rPr>
              <a:t>Attacks targeting network resources</a:t>
            </a:r>
          </a:p>
          <a:p>
            <a:pPr marL="342900" lvl="0" indent="-342900" algn="just">
              <a:lnSpc>
                <a:spcPct val="150000"/>
              </a:lnSpc>
              <a:buFont typeface="Arial" panose="020B0604020202020204" pitchFamily="34" charset="0"/>
              <a:buChar char="•"/>
            </a:pPr>
            <a:r>
              <a:rPr lang="en-US" sz="2800" dirty="0">
                <a:solidFill>
                  <a:schemeClr val="accent1"/>
                </a:solidFill>
                <a:cs typeface="Times New Roman" panose="02020603050405020304" pitchFamily="18" charset="0"/>
              </a:rPr>
              <a:t>Attacks targeting server resources</a:t>
            </a:r>
          </a:p>
          <a:p>
            <a:pPr marL="342900" lvl="0" indent="-342900" algn="just">
              <a:lnSpc>
                <a:spcPct val="150000"/>
              </a:lnSpc>
              <a:buFont typeface="Arial" panose="020B0604020202020204" pitchFamily="34" charset="0"/>
              <a:buChar char="•"/>
            </a:pPr>
            <a:r>
              <a:rPr lang="en-US" sz="2800" dirty="0">
                <a:solidFill>
                  <a:schemeClr val="accent1"/>
                </a:solidFill>
                <a:cs typeface="Times New Roman" panose="02020603050405020304" pitchFamily="18" charset="0"/>
              </a:rPr>
              <a:t>Attacks targeting application resources</a:t>
            </a:r>
            <a:endParaRPr lang="en-IN" sz="2800" dirty="0">
              <a:solidFill>
                <a:schemeClr val="accent1"/>
              </a:solidFill>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8CA35220-DBE8-420E-B088-3E21F0823019}"/>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Types of DDoS attack</a:t>
            </a:r>
          </a:p>
        </p:txBody>
      </p:sp>
      <p:cxnSp>
        <p:nvCxnSpPr>
          <p:cNvPr id="11" name="Straight Connector 10">
            <a:extLst>
              <a:ext uri="{FF2B5EF4-FFF2-40B4-BE49-F238E27FC236}">
                <a16:creationId xmlns:a16="http://schemas.microsoft.com/office/drawing/2014/main" id="{406AB9D0-43A7-4E37-89C9-05DA3148F5B8}"/>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93C4EB-0A0D-4DDA-8747-39EE4EC42B7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50104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93111" y="2625990"/>
            <a:ext cx="10065342" cy="2610843"/>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pt-BR" sz="2800" dirty="0">
                <a:solidFill>
                  <a:schemeClr val="accent1"/>
                </a:solidFill>
              </a:rPr>
              <a:t>User datagram protocol (UDP) flood</a:t>
            </a:r>
          </a:p>
          <a:p>
            <a:pPr marL="457200" indent="-457200" algn="just">
              <a:lnSpc>
                <a:spcPct val="150000"/>
              </a:lnSpc>
              <a:buFont typeface="Arial" panose="020B0604020202020204" pitchFamily="34" charset="0"/>
              <a:buChar char="•"/>
            </a:pPr>
            <a:r>
              <a:rPr lang="en-IN" sz="2800" dirty="0" err="1">
                <a:solidFill>
                  <a:schemeClr val="accent1"/>
                </a:solidFill>
              </a:rPr>
              <a:t>ICMP</a:t>
            </a:r>
            <a:r>
              <a:rPr lang="en-IN" sz="2800" dirty="0">
                <a:solidFill>
                  <a:schemeClr val="accent1"/>
                </a:solidFill>
              </a:rPr>
              <a:t> flood</a:t>
            </a:r>
          </a:p>
          <a:p>
            <a:pPr marL="457200" indent="-457200" algn="just">
              <a:lnSpc>
                <a:spcPct val="150000"/>
              </a:lnSpc>
              <a:buFont typeface="Arial" panose="020B0604020202020204" pitchFamily="34" charset="0"/>
              <a:buChar char="•"/>
            </a:pPr>
            <a:r>
              <a:rPr lang="en-US" sz="2800" dirty="0">
                <a:solidFill>
                  <a:schemeClr val="accent1"/>
                </a:solidFill>
              </a:rPr>
              <a:t>Internet Group Management Protocol (IGMP) flood</a:t>
            </a:r>
          </a:p>
          <a:p>
            <a:pPr marL="457200" indent="-457200" algn="just">
              <a:lnSpc>
                <a:spcPct val="150000"/>
              </a:lnSpc>
              <a:buFont typeface="Arial" panose="020B0604020202020204" pitchFamily="34" charset="0"/>
              <a:buChar char="•"/>
            </a:pPr>
            <a:r>
              <a:rPr lang="en-IN" sz="2800" dirty="0">
                <a:solidFill>
                  <a:schemeClr val="accent1"/>
                </a:solidFill>
              </a:rPr>
              <a:t>Amplification attacks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Attacks targeting network resources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34417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22407" y="1868853"/>
            <a:ext cx="10065342" cy="2610843"/>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a:solidFill>
                  <a:schemeClr val="accent1"/>
                </a:solidFill>
              </a:rPr>
              <a:t>TCP SYN Flood</a:t>
            </a:r>
          </a:p>
          <a:p>
            <a:pPr marL="457200" indent="-457200" algn="just">
              <a:lnSpc>
                <a:spcPct val="150000"/>
              </a:lnSpc>
              <a:buFont typeface="Arial" panose="020B0604020202020204" pitchFamily="34" charset="0"/>
              <a:buChar char="•"/>
            </a:pPr>
            <a:r>
              <a:rPr lang="en-US" sz="2800" dirty="0">
                <a:solidFill>
                  <a:schemeClr val="accent1"/>
                </a:solidFill>
              </a:rPr>
              <a:t>TCP RST attack</a:t>
            </a:r>
          </a:p>
          <a:p>
            <a:pPr marL="457200" indent="-457200" algn="just">
              <a:lnSpc>
                <a:spcPct val="150000"/>
              </a:lnSpc>
              <a:buFont typeface="Arial" panose="020B0604020202020204" pitchFamily="34" charset="0"/>
              <a:buChar char="•"/>
            </a:pPr>
            <a:r>
              <a:rPr lang="en-US" sz="2800" dirty="0">
                <a:solidFill>
                  <a:schemeClr val="accent1"/>
                </a:solidFill>
              </a:rPr>
              <a:t>Secure sockets layer (SSL) based Attack</a:t>
            </a:r>
          </a:p>
          <a:p>
            <a:pPr marL="457200" indent="-457200" algn="just">
              <a:lnSpc>
                <a:spcPct val="150000"/>
              </a:lnSpc>
              <a:buFont typeface="Arial" panose="020B0604020202020204" pitchFamily="34" charset="0"/>
              <a:buChar char="•"/>
            </a:pPr>
            <a:r>
              <a:rPr lang="en-US" sz="2800" dirty="0">
                <a:solidFill>
                  <a:schemeClr val="accent1"/>
                </a:solidFill>
              </a:rPr>
              <a:t>Encrypted HTTP attacks</a:t>
            </a:r>
            <a:endParaRPr lang="en-IN" sz="28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Attacks targeting server resources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30561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96206" y="2466948"/>
            <a:ext cx="10065342" cy="1964512"/>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sz="2800" i="0" u="none" strike="noStrike" baseline="0" dirty="0">
                <a:solidFill>
                  <a:schemeClr val="accent1"/>
                </a:solidFill>
              </a:rPr>
              <a:t>DNS flooding</a:t>
            </a:r>
          </a:p>
          <a:p>
            <a:pPr marL="285750" lvl="0" indent="-285750" algn="just">
              <a:lnSpc>
                <a:spcPct val="150000"/>
              </a:lnSpc>
              <a:buFont typeface="Arial" panose="020B0604020202020204" pitchFamily="34" charset="0"/>
              <a:buChar char="•"/>
            </a:pPr>
            <a:r>
              <a:rPr lang="en-US" sz="2800" i="0" u="none" strike="noStrike" baseline="0" dirty="0">
                <a:solidFill>
                  <a:schemeClr val="accent1"/>
                </a:solidFill>
              </a:rPr>
              <a:t>Regular expression DoS attacks</a:t>
            </a:r>
            <a:endParaRPr lang="en-US" sz="2800" dirty="0">
              <a:solidFill>
                <a:schemeClr val="accent1"/>
              </a:solidFill>
            </a:endParaRPr>
          </a:p>
          <a:p>
            <a:pPr marL="285750" lvl="0" indent="-285750" algn="just">
              <a:lnSpc>
                <a:spcPct val="150000"/>
              </a:lnSpc>
              <a:buFont typeface="Arial" panose="020B0604020202020204" pitchFamily="34" charset="0"/>
              <a:buChar char="•"/>
            </a:pPr>
            <a:r>
              <a:rPr lang="en-US" sz="2800" i="0" u="none" strike="noStrike" baseline="0" dirty="0">
                <a:solidFill>
                  <a:schemeClr val="accent1"/>
                </a:solidFill>
              </a:rPr>
              <a:t>Hash collision DoS attacks</a:t>
            </a:r>
            <a:endParaRPr lang="en-IN" sz="40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Attacks targeting application resources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5790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79" y="1869054"/>
            <a:ext cx="11035635" cy="3970318"/>
          </a:xfrm>
          <a:prstGeom prst="rect">
            <a:avLst/>
          </a:prstGeom>
        </p:spPr>
        <p:txBody>
          <a:bodyPr wrap="square">
            <a:spAutoFit/>
          </a:bodyPr>
          <a:lstStyle/>
          <a:p>
            <a:pPr marL="342900" indent="-342900" algn="l">
              <a:buFont typeface="Arial" panose="020B0604020202020204" pitchFamily="34" charset="0"/>
              <a:buChar char="•"/>
            </a:pPr>
            <a:r>
              <a:rPr lang="en-US" sz="2800" b="0" i="0" u="none" strike="noStrike" baseline="0" dirty="0">
                <a:solidFill>
                  <a:schemeClr val="accent1"/>
                </a:solidFill>
                <a:latin typeface="TimesNewRomanPSMT"/>
              </a:rPr>
              <a:t>As per the recent report by </a:t>
            </a:r>
            <a:r>
              <a:rPr lang="en-US" sz="2800" b="0" i="0" u="none" strike="noStrike" baseline="0" dirty="0" err="1">
                <a:solidFill>
                  <a:schemeClr val="accent1"/>
                </a:solidFill>
                <a:latin typeface="TimesNewRomanPSMT"/>
              </a:rPr>
              <a:t>Radware</a:t>
            </a:r>
            <a:r>
              <a:rPr lang="en-US" sz="2800" b="0" i="0" u="none" strike="noStrike" baseline="0" dirty="0">
                <a:solidFill>
                  <a:schemeClr val="accent1"/>
                </a:solidFill>
                <a:latin typeface="TimesNewRomanPSMT"/>
              </a:rPr>
              <a:t>, 43% of organizations experienced burst attacks, but the rest were unaware of whether they were attacked.</a:t>
            </a:r>
          </a:p>
          <a:p>
            <a:pPr algn="l"/>
            <a:endParaRPr lang="en-US" sz="2800" b="0" i="0" u="none" strike="noStrike" baseline="0" dirty="0">
              <a:solidFill>
                <a:schemeClr val="accent1"/>
              </a:solidFill>
              <a:latin typeface="TimesNewRomanPSMT"/>
            </a:endParaRPr>
          </a:p>
          <a:p>
            <a:pPr marL="342900" indent="-342900" algn="l">
              <a:buFont typeface="Arial" panose="020B0604020202020204" pitchFamily="34" charset="0"/>
              <a:buChar char="•"/>
            </a:pPr>
            <a:r>
              <a:rPr lang="en-US" sz="2800" b="0" i="0" u="none" strike="noStrike" baseline="0" dirty="0">
                <a:solidFill>
                  <a:schemeClr val="accent1"/>
                </a:solidFill>
                <a:latin typeface="TimesNewRomanPSMT"/>
              </a:rPr>
              <a:t>On February 28, 2018, GitHub, the code hosting website, was hit with the largest-ever DDoS attack, recorded at 1.35 </a:t>
            </a:r>
            <a:r>
              <a:rPr lang="en-US" sz="2800" b="0" i="0" u="none" strike="noStrike" baseline="0" dirty="0" err="1">
                <a:solidFill>
                  <a:schemeClr val="accent1"/>
                </a:solidFill>
                <a:latin typeface="TimesNewRomanPSMT"/>
              </a:rPr>
              <a:t>Tbps</a:t>
            </a:r>
            <a:r>
              <a:rPr lang="en-US" sz="2800" b="0" i="0" u="none" strike="noStrike" baseline="0" dirty="0">
                <a:solidFill>
                  <a:schemeClr val="accent1"/>
                </a:solidFill>
                <a:latin typeface="TimesNewRomanPSMT"/>
              </a:rPr>
              <a:t>. </a:t>
            </a:r>
          </a:p>
          <a:p>
            <a:pPr algn="l"/>
            <a:endParaRPr lang="en-US" sz="2800" b="0" i="0" u="none" strike="noStrike" baseline="0" dirty="0">
              <a:solidFill>
                <a:schemeClr val="accent1"/>
              </a:solidFill>
              <a:latin typeface="TimesNewRomanPSMT"/>
            </a:endParaRPr>
          </a:p>
          <a:p>
            <a:pPr marL="342900" indent="-342900" algn="l">
              <a:buFont typeface="Arial" panose="020B0604020202020204" pitchFamily="34" charset="0"/>
              <a:buChar char="•"/>
            </a:pPr>
            <a:r>
              <a:rPr lang="en-US" sz="2800" b="0" i="0" u="none" strike="noStrike" baseline="0" dirty="0">
                <a:solidFill>
                  <a:schemeClr val="accent1"/>
                </a:solidFill>
                <a:latin typeface="TimesNewRomanPSMT"/>
              </a:rPr>
              <a:t>As DDoS attack falls under cyber threat category that makes it unfeasible to deploy any security prevention mechanism as system vulnerabilities are under control of organizations but threats cant be controlled.</a:t>
            </a:r>
            <a:endParaRPr lang="en-IN" sz="36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6A00BBD6-39D2-466A-A282-34143E5B4FAA}"/>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Challenges with current DDoS solutions</a:t>
            </a:r>
          </a:p>
        </p:txBody>
      </p:sp>
      <p:cxnSp>
        <p:nvCxnSpPr>
          <p:cNvPr id="10" name="Straight Connector 9">
            <a:extLst>
              <a:ext uri="{FF2B5EF4-FFF2-40B4-BE49-F238E27FC236}">
                <a16:creationId xmlns:a16="http://schemas.microsoft.com/office/drawing/2014/main" id="{DCB12274-4C87-43CC-8E9E-DB9F575971C5}"/>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C894B26-5A8A-4319-83E3-B4E3671F86F0}"/>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88353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6245</TotalTime>
  <Words>562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Exo 2</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413</cp:revision>
  <dcterms:created xsi:type="dcterms:W3CDTF">2020-06-03T14:19:11Z</dcterms:created>
  <dcterms:modified xsi:type="dcterms:W3CDTF">2020-11-17T04:25:54Z</dcterms:modified>
</cp:coreProperties>
</file>