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26" r:id="rId4"/>
    <p:sldId id="359" r:id="rId5"/>
    <p:sldId id="360" r:id="rId6"/>
    <p:sldId id="361" r:id="rId7"/>
    <p:sldId id="362" r:id="rId8"/>
    <p:sldId id="363" r:id="rId9"/>
    <p:sldId id="364" r:id="rId10"/>
    <p:sldId id="365" r:id="rId11"/>
    <p:sldId id="366" r:id="rId12"/>
    <p:sldId id="368" r:id="rId13"/>
    <p:sldId id="369" r:id="rId14"/>
    <p:sldId id="370" r:id="rId15"/>
    <p:sldId id="371" r:id="rId16"/>
    <p:sldId id="372" r:id="rId17"/>
    <p:sldId id="373" r:id="rId18"/>
    <p:sldId id="374" r:id="rId19"/>
    <p:sldId id="375" r:id="rId20"/>
    <p:sldId id="34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sql:page"/><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sql:extent"/></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1688267"/>
            <a:ext cx="7497214" cy="1200329"/>
          </a:xfrm>
          <a:prstGeom prst="rect">
            <a:avLst/>
          </a:prstGeom>
        </p:spPr>
        <p:txBody>
          <a:bodyPr wrap="square">
            <a:spAutoFit/>
          </a:bodyPr>
          <a:lstStyle/>
          <a:p>
            <a:r>
              <a:rPr lang="en-US" sz="3600" b="1" dirty="0" smtClean="0">
                <a:solidFill>
                  <a:schemeClr val="accent2">
                    <a:lumMod val="75000"/>
                  </a:schemeClr>
                </a:solidFill>
              </a:rPr>
              <a:t>DATABASE </a:t>
            </a:r>
            <a:endParaRPr lang="en-US" sz="3600" b="1" dirty="0">
              <a:solidFill>
                <a:schemeClr val="accent2">
                  <a:lumMod val="75000"/>
                </a:schemeClr>
              </a:solidFill>
            </a:endParaRPr>
          </a:p>
          <a:p>
            <a:r>
              <a:rPr lang="en-US" sz="3600" b="1" dirty="0" smtClean="0">
                <a:solidFill>
                  <a:schemeClr val="accent2">
                    <a:lumMod val="75000"/>
                  </a:schemeClr>
                </a:solidFill>
              </a:rPr>
              <a:t>TECHNOLOGIES </a:t>
            </a:r>
            <a:endParaRPr lang="en-US" sz="3600" b="1" dirty="0">
              <a:solidFill>
                <a:schemeClr val="accent2">
                  <a:lumMod val="75000"/>
                </a:schemeClr>
              </a:solidFill>
            </a:endParaRPr>
          </a:p>
        </p:txBody>
      </p:sp>
      <p:sp>
        <p:nvSpPr>
          <p:cNvPr id="13" name="Rectangle 12">
            <a:extLst>
              <a:ext uri="{FF2B5EF4-FFF2-40B4-BE49-F238E27FC236}">
                <a16:creationId xmlns:a16="http://schemas.microsoft.com/office/drawing/2014/main" xmlns="" id="{34CEFAD4-E477-4E46-B5A6-ADB26E6A2863}"/>
              </a:ext>
            </a:extLst>
          </p:cNvPr>
          <p:cNvSpPr/>
          <p:nvPr/>
        </p:nvSpPr>
        <p:spPr>
          <a:xfrm>
            <a:off x="4781916" y="2841955"/>
            <a:ext cx="7497214" cy="1200329"/>
          </a:xfrm>
          <a:prstGeom prst="rect">
            <a:avLst/>
          </a:prstGeom>
        </p:spPr>
        <p:txBody>
          <a:bodyPr wrap="square">
            <a:spAutoFit/>
          </a:bodyPr>
          <a:lstStyle/>
          <a:p>
            <a:r>
              <a:rPr lang="en-US" sz="3600" b="1" dirty="0" smtClean="0">
                <a:solidFill>
                  <a:schemeClr val="accent1">
                    <a:lumMod val="75000"/>
                  </a:schemeClr>
                </a:solidFill>
              </a:rPr>
              <a:t>Relational model, Storage formats</a:t>
            </a:r>
          </a:p>
          <a:p>
            <a:r>
              <a:rPr lang="en-US" sz="3600" b="1" dirty="0">
                <a:solidFill>
                  <a:schemeClr val="accent1">
                    <a:lumMod val="75000"/>
                  </a:schemeClr>
                </a:solidFill>
              </a:rPr>
              <a:t>a</a:t>
            </a:r>
            <a:r>
              <a:rPr lang="en-US" sz="3600" b="1" dirty="0" smtClean="0">
                <a:solidFill>
                  <a:schemeClr val="accent1">
                    <a:lumMod val="75000"/>
                  </a:schemeClr>
                </a:solidFill>
              </a:rPr>
              <a:t>nd Indexing</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Suresh Jamadagni</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t>
            </a:r>
            <a:r>
              <a:rPr lang="en-US" sz="2400" b="1" dirty="0" smtClean="0">
                <a:solidFill>
                  <a:schemeClr val="accent2">
                    <a:lumMod val="75000"/>
                  </a:schemeClr>
                </a:solidFill>
              </a:rPr>
              <a:t>Pointer Swizzling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00000"/>
              </a:lnSpc>
              <a:buNone/>
            </a:pPr>
            <a:endParaRPr lang="en-US" sz="2600" dirty="0" smtClean="0"/>
          </a:p>
          <a:p>
            <a:pPr>
              <a:lnSpc>
                <a:spcPct val="110000"/>
              </a:lnSpc>
            </a:pPr>
            <a:endParaRPr lang="en-US" altLang="en-US" dirty="0" smtClean="0"/>
          </a:p>
        </p:txBody>
      </p:sp>
      <p:sp>
        <p:nvSpPr>
          <p:cNvPr id="9" name="Content Placeholder 2"/>
          <p:cNvSpPr txBox="1">
            <a:spLocks/>
          </p:cNvSpPr>
          <p:nvPr/>
        </p:nvSpPr>
        <p:spPr>
          <a:xfrm>
            <a:off x="134820" y="1825625"/>
            <a:ext cx="8727826"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altLang="en-US" dirty="0" smtClean="0"/>
              <a:t>A pointer actually consists of:</a:t>
            </a:r>
          </a:p>
          <a:p>
            <a:pPr marL="514350" indent="-514350">
              <a:lnSpc>
                <a:spcPct val="110000"/>
              </a:lnSpc>
              <a:buFont typeface="Arial" panose="020B0604020202020204" pitchFamily="34" charset="0"/>
              <a:buAutoNum type="arabicPeriod"/>
            </a:pPr>
            <a:r>
              <a:rPr lang="en-US" altLang="en-US" dirty="0" smtClean="0"/>
              <a:t>A bit indicating whether the pointer is currently a database address or a (swizzled) memory address. </a:t>
            </a:r>
          </a:p>
          <a:p>
            <a:pPr marL="514350" indent="-514350">
              <a:lnSpc>
                <a:spcPct val="110000"/>
              </a:lnSpc>
              <a:buFont typeface="Arial" panose="020B0604020202020204" pitchFamily="34" charset="0"/>
              <a:buAutoNum type="arabicPeriod"/>
            </a:pPr>
            <a:r>
              <a:rPr lang="en-US" altLang="en-US" dirty="0" smtClean="0"/>
              <a:t>The database or memory pointer, as appropriate. The same space is used for whichever address form is present at the moment. </a:t>
            </a:r>
          </a:p>
          <a:p>
            <a:pPr marL="0" indent="0">
              <a:lnSpc>
                <a:spcPct val="110000"/>
              </a:lnSpc>
              <a:buFont typeface="Arial" panose="020B0604020202020204" pitchFamily="34" charset="0"/>
              <a:buNone/>
            </a:pPr>
            <a:r>
              <a:rPr lang="en-US" altLang="en-US" u="sng" dirty="0" smtClean="0"/>
              <a:t>Example</a:t>
            </a:r>
            <a:r>
              <a:rPr lang="en-US" altLang="en-US" dirty="0" smtClean="0"/>
              <a:t>:</a:t>
            </a:r>
          </a:p>
          <a:p>
            <a:pPr marL="0" indent="0">
              <a:lnSpc>
                <a:spcPct val="120000"/>
              </a:lnSpc>
              <a:buFont typeface="Arial" panose="020B0604020202020204" pitchFamily="34" charset="0"/>
              <a:buNone/>
            </a:pPr>
            <a:r>
              <a:rPr lang="en-US" altLang="en-US" sz="2600" dirty="0" smtClean="0"/>
              <a:t>The Figure shows a simple situation in which the Block 1 has a record with pointers to a second record on the same block and to a record on another block. The ﬁgure also shows what might happen when Block 1 is copied to memory. The ﬁrst pointer, which points within Block 1, can be swizzled so it points directly to the memory address of the target record. However, if Block2 is not in memory at this time, then we cannot swizzle the second pointer; it must remain unswizzled, pointing to the database address of its target.</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846" y="2067660"/>
            <a:ext cx="31242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1958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t>
            </a:r>
            <a:r>
              <a:rPr lang="en-US" sz="2400" b="1" dirty="0" smtClean="0">
                <a:solidFill>
                  <a:schemeClr val="accent2">
                    <a:lumMod val="75000"/>
                  </a:schemeClr>
                </a:solidFill>
              </a:rPr>
              <a:t>Swizzling Strategies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00000"/>
              </a:lnSpc>
              <a:buNone/>
            </a:pPr>
            <a:endParaRPr lang="en-US" sz="2600" dirty="0" smtClean="0"/>
          </a:p>
          <a:p>
            <a:pPr>
              <a:lnSpc>
                <a:spcPct val="110000"/>
              </a:lnSpc>
            </a:pPr>
            <a:endParaRPr lang="en-US" altLang="en-US" dirty="0" smtClean="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en-US" b="1" dirty="0" smtClean="0"/>
              <a:t>Automatic Swizzling</a:t>
            </a:r>
          </a:p>
          <a:p>
            <a:pPr lvl="1">
              <a:lnSpc>
                <a:spcPct val="110000"/>
              </a:lnSpc>
            </a:pPr>
            <a:r>
              <a:rPr lang="en-US" altLang="en-US" dirty="0" smtClean="0"/>
              <a:t>As </a:t>
            </a:r>
            <a:r>
              <a:rPr lang="en-US" altLang="en-US" dirty="0"/>
              <a:t>soon as a block is brought into memory, </a:t>
            </a:r>
            <a:r>
              <a:rPr lang="en-US" altLang="en-US" dirty="0" smtClean="0"/>
              <a:t>all </a:t>
            </a:r>
            <a:r>
              <a:rPr lang="en-US" altLang="en-US" dirty="0"/>
              <a:t>its pointers and addresses </a:t>
            </a:r>
            <a:r>
              <a:rPr lang="en-US" altLang="en-US" dirty="0" smtClean="0"/>
              <a:t>are inserted into </a:t>
            </a:r>
            <a:r>
              <a:rPr lang="en-US" altLang="en-US" dirty="0"/>
              <a:t>the translation table </a:t>
            </a:r>
            <a:endParaRPr lang="en-US" altLang="en-US" dirty="0" smtClean="0"/>
          </a:p>
          <a:p>
            <a:pPr>
              <a:lnSpc>
                <a:spcPct val="110000"/>
              </a:lnSpc>
            </a:pPr>
            <a:r>
              <a:rPr lang="en-US" altLang="en-US" b="1" dirty="0" smtClean="0"/>
              <a:t>Swizzling on Demand</a:t>
            </a:r>
          </a:p>
          <a:p>
            <a:pPr lvl="1">
              <a:lnSpc>
                <a:spcPct val="110000"/>
              </a:lnSpc>
            </a:pPr>
            <a:r>
              <a:rPr lang="en-US" altLang="en-US" dirty="0" smtClean="0"/>
              <a:t>Leave </a:t>
            </a:r>
            <a:r>
              <a:rPr lang="en-US" altLang="en-US" dirty="0"/>
              <a:t>all pointers unswizzled when the block is ﬁrst brought into memory, If </a:t>
            </a:r>
            <a:r>
              <a:rPr lang="en-US" altLang="en-US" dirty="0" smtClean="0"/>
              <a:t>a </a:t>
            </a:r>
            <a:r>
              <a:rPr lang="en-US" altLang="en-US" dirty="0"/>
              <a:t>pointer P </a:t>
            </a:r>
            <a:r>
              <a:rPr lang="en-US" altLang="en-US" dirty="0" smtClean="0"/>
              <a:t>inside the </a:t>
            </a:r>
            <a:r>
              <a:rPr lang="en-US" altLang="en-US" dirty="0"/>
              <a:t>block of </a:t>
            </a:r>
            <a:r>
              <a:rPr lang="en-US" altLang="en-US" dirty="0" smtClean="0"/>
              <a:t>memory is referenced,  </a:t>
            </a:r>
            <a:r>
              <a:rPr lang="en-US" altLang="en-US" dirty="0"/>
              <a:t>swizzle it</a:t>
            </a:r>
            <a:endParaRPr lang="en-US" altLang="en-US" dirty="0" smtClean="0"/>
          </a:p>
          <a:p>
            <a:pPr>
              <a:lnSpc>
                <a:spcPct val="110000"/>
              </a:lnSpc>
            </a:pPr>
            <a:r>
              <a:rPr lang="en-US" altLang="en-US" b="1" dirty="0" smtClean="0"/>
              <a:t>No Swizzling</a:t>
            </a:r>
          </a:p>
          <a:p>
            <a:pPr lvl="1">
              <a:lnSpc>
                <a:spcPct val="110000"/>
              </a:lnSpc>
            </a:pPr>
            <a:r>
              <a:rPr lang="en-US" altLang="en-US" b="1" dirty="0"/>
              <a:t> </a:t>
            </a:r>
            <a:r>
              <a:rPr lang="en-US" altLang="en-US" dirty="0" smtClean="0"/>
              <a:t>Never swizzle </a:t>
            </a:r>
            <a:r>
              <a:rPr lang="en-US" altLang="en-US" dirty="0"/>
              <a:t>pointers</a:t>
            </a:r>
            <a:endParaRPr lang="en-US" altLang="en-US" dirty="0" smtClean="0"/>
          </a:p>
          <a:p>
            <a:pPr>
              <a:lnSpc>
                <a:spcPct val="110000"/>
              </a:lnSpc>
            </a:pPr>
            <a:r>
              <a:rPr lang="en-US" altLang="en-US" b="1" dirty="0" smtClean="0"/>
              <a:t>Programmer Control of Swizzling</a:t>
            </a:r>
          </a:p>
          <a:p>
            <a:pPr lvl="1">
              <a:lnSpc>
                <a:spcPct val="110000"/>
              </a:lnSpc>
            </a:pPr>
            <a:r>
              <a:rPr lang="en-US" altLang="en-US" dirty="0" smtClean="0"/>
              <a:t>Allow application </a:t>
            </a:r>
            <a:r>
              <a:rPr lang="en-US" altLang="en-US" dirty="0"/>
              <a:t>programmer to </a:t>
            </a:r>
            <a:r>
              <a:rPr lang="en-US" altLang="en-US" dirty="0" smtClean="0"/>
              <a:t>specify </a:t>
            </a:r>
            <a:r>
              <a:rPr lang="en-US" altLang="en-US" dirty="0"/>
              <a:t>explicitly that a block loaded into memory is to have its pointers </a:t>
            </a:r>
            <a:r>
              <a:rPr lang="en-US" altLang="en-US" dirty="0" err="1"/>
              <a:t>swizzled</a:t>
            </a:r>
            <a:endParaRPr lang="en-US" altLang="en-US" dirty="0"/>
          </a:p>
          <a:p>
            <a:pPr>
              <a:lnSpc>
                <a:spcPct val="110000"/>
              </a:lnSpc>
            </a:pPr>
            <a:endParaRPr lang="en-US" altLang="en-US" b="1" dirty="0"/>
          </a:p>
        </p:txBody>
      </p:sp>
    </p:spTree>
    <p:extLst>
      <p:ext uri="{BB962C8B-B14F-4D97-AF65-F5344CB8AC3E}">
        <p14:creationId xmlns:p14="http://schemas.microsoft.com/office/powerpoint/2010/main" val="3428800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t>
            </a:r>
            <a:r>
              <a:rPr lang="en-US" sz="2400" b="1" dirty="0" smtClean="0">
                <a:solidFill>
                  <a:schemeClr val="accent2">
                    <a:lumMod val="75000"/>
                  </a:schemeClr>
                </a:solidFill>
              </a:rPr>
              <a:t>Returning Blocks to Disk</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00000"/>
              </a:lnSpc>
              <a:buNone/>
            </a:pPr>
            <a:endParaRPr lang="en-US" sz="2600" dirty="0" smtClean="0"/>
          </a:p>
          <a:p>
            <a:pPr>
              <a:lnSpc>
                <a:spcPct val="110000"/>
              </a:lnSpc>
            </a:pPr>
            <a:endParaRPr lang="en-US" altLang="en-US" dirty="0" smtClean="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en-US" dirty="0"/>
              <a:t>When a block is moved from memory back to disk, any pointers within that block must be “unswizzled”. That is, their memory addresses must be replaced by the corresponding database addresses</a:t>
            </a:r>
          </a:p>
          <a:p>
            <a:pPr>
              <a:lnSpc>
                <a:spcPct val="100000"/>
              </a:lnSpc>
            </a:pPr>
            <a:endParaRPr lang="en-US" altLang="en-US" dirty="0" smtClean="0"/>
          </a:p>
          <a:p>
            <a:pPr>
              <a:lnSpc>
                <a:spcPct val="100000"/>
              </a:lnSpc>
            </a:pPr>
            <a:r>
              <a:rPr lang="en-US" altLang="en-US" dirty="0" smtClean="0"/>
              <a:t>The </a:t>
            </a:r>
            <a:r>
              <a:rPr lang="en-US" altLang="en-US" dirty="0"/>
              <a:t>translation table is used to associate addresses of the two types</a:t>
            </a:r>
          </a:p>
          <a:p>
            <a:pPr marL="0" indent="0">
              <a:lnSpc>
                <a:spcPct val="110000"/>
              </a:lnSpc>
              <a:buNone/>
            </a:pPr>
            <a:endParaRPr lang="en-US" altLang="en-US" b="1" dirty="0"/>
          </a:p>
        </p:txBody>
      </p:sp>
    </p:spTree>
    <p:extLst>
      <p:ext uri="{BB962C8B-B14F-4D97-AF65-F5344CB8AC3E}">
        <p14:creationId xmlns:p14="http://schemas.microsoft.com/office/powerpoint/2010/main" val="66033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Pinned Records and </a:t>
            </a:r>
            <a:r>
              <a:rPr lang="en-US" sz="2400" b="1" dirty="0" smtClean="0">
                <a:solidFill>
                  <a:schemeClr val="accent2">
                    <a:lumMod val="75000"/>
                  </a:schemeClr>
                </a:solidFill>
              </a:rPr>
              <a:t>Blocks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a:lnSpc>
                <a:spcPct val="100000"/>
              </a:lnSpc>
            </a:pPr>
            <a:r>
              <a:rPr lang="en-US" altLang="en-US" dirty="0" smtClean="0"/>
              <a:t>A </a:t>
            </a:r>
            <a:r>
              <a:rPr lang="en-US" altLang="en-US" dirty="0"/>
              <a:t>block in memory is said to be </a:t>
            </a:r>
            <a:r>
              <a:rPr lang="en-US" altLang="en-US" b="1" dirty="0"/>
              <a:t>pinned</a:t>
            </a:r>
            <a:r>
              <a:rPr lang="en-US" altLang="en-US" dirty="0"/>
              <a:t> if it cannot at the moment be written back to disk safely. A bit telling whether or not a block is pinned can be located </a:t>
            </a:r>
            <a:r>
              <a:rPr lang="en-US" altLang="en-US" dirty="0" smtClean="0"/>
              <a:t>in the header of the block</a:t>
            </a:r>
          </a:p>
          <a:p>
            <a:pPr marL="0" indent="0">
              <a:lnSpc>
                <a:spcPct val="100000"/>
              </a:lnSpc>
              <a:buNone/>
            </a:pPr>
            <a:endParaRPr lang="en-US" altLang="en-US" dirty="0" smtClean="0"/>
          </a:p>
          <a:p>
            <a:pPr>
              <a:lnSpc>
                <a:spcPct val="100000"/>
              </a:lnSpc>
            </a:pPr>
            <a:r>
              <a:rPr lang="en-US" altLang="en-US" dirty="0"/>
              <a:t>When </a:t>
            </a:r>
            <a:r>
              <a:rPr lang="en-US" altLang="en-US" dirty="0" smtClean="0"/>
              <a:t>a </a:t>
            </a:r>
            <a:r>
              <a:rPr lang="en-US" altLang="en-US" dirty="0"/>
              <a:t>block </a:t>
            </a:r>
            <a:r>
              <a:rPr lang="en-US" altLang="en-US" dirty="0" smtClean="0"/>
              <a:t>is written to </a:t>
            </a:r>
            <a:r>
              <a:rPr lang="en-US" altLang="en-US" dirty="0"/>
              <a:t>disk, we </a:t>
            </a:r>
            <a:r>
              <a:rPr lang="en-US" altLang="en-US" dirty="0" smtClean="0"/>
              <a:t>need </a:t>
            </a:r>
            <a:r>
              <a:rPr lang="en-US" altLang="en-US" dirty="0"/>
              <a:t>to “</a:t>
            </a:r>
            <a:r>
              <a:rPr lang="en-US" altLang="en-US" dirty="0" err="1"/>
              <a:t>unswizzle</a:t>
            </a:r>
            <a:r>
              <a:rPr lang="en-US" altLang="en-US" dirty="0"/>
              <a:t>” any pointers in that block. We also need to make sure it is not </a:t>
            </a:r>
            <a:r>
              <a:rPr lang="en-US" altLang="en-US" dirty="0" smtClean="0"/>
              <a:t>pinned.</a:t>
            </a:r>
          </a:p>
          <a:p>
            <a:pPr>
              <a:lnSpc>
                <a:spcPct val="110000"/>
              </a:lnSpc>
            </a:pPr>
            <a:endParaRPr lang="en-US" altLang="en-US" dirty="0" smtClean="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a:p>
            <a:pPr marL="0" indent="0">
              <a:lnSpc>
                <a:spcPct val="110000"/>
              </a:lnSpc>
              <a:buNone/>
            </a:pPr>
            <a:endParaRPr lang="en-US" altLang="en-US" b="1" dirty="0"/>
          </a:p>
        </p:txBody>
      </p:sp>
    </p:spTree>
    <p:extLst>
      <p:ext uri="{BB962C8B-B14F-4D97-AF65-F5344CB8AC3E}">
        <p14:creationId xmlns:p14="http://schemas.microsoft.com/office/powerpoint/2010/main" val="3036982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fontScale="77500" lnSpcReduction="20000"/>
          </a:bodyPr>
          <a:lstStyle/>
          <a:p>
            <a:pPr marL="0" indent="0">
              <a:lnSpc>
                <a:spcPct val="110000"/>
              </a:lnSpc>
              <a:buNone/>
            </a:pPr>
            <a:r>
              <a:rPr lang="en-US" altLang="en-US" sz="2600" b="1" dirty="0"/>
              <a:t>Variable length </a:t>
            </a:r>
            <a:r>
              <a:rPr lang="en-US" altLang="en-US" sz="2600" b="1" dirty="0" smtClean="0"/>
              <a:t>records</a:t>
            </a:r>
          </a:p>
          <a:p>
            <a:pPr>
              <a:lnSpc>
                <a:spcPct val="110000"/>
              </a:lnSpc>
            </a:pPr>
            <a:r>
              <a:rPr lang="en-US" altLang="en-US" sz="2600" dirty="0"/>
              <a:t>P</a:t>
            </a:r>
            <a:r>
              <a:rPr lang="en-US" altLang="en-US" sz="2600" dirty="0" smtClean="0"/>
              <a:t>ut </a:t>
            </a:r>
            <a:r>
              <a:rPr lang="en-US" altLang="en-US" sz="2600" dirty="0"/>
              <a:t>all ﬁxed-length ﬁelds ahead of the variable-length ﬁelds</a:t>
            </a:r>
            <a:r>
              <a:rPr lang="en-US" altLang="en-US" sz="2600" dirty="0" smtClean="0"/>
              <a:t>.</a:t>
            </a:r>
          </a:p>
          <a:p>
            <a:pPr>
              <a:lnSpc>
                <a:spcPct val="110000"/>
              </a:lnSpc>
            </a:pPr>
            <a:r>
              <a:rPr lang="en-US" altLang="en-US" sz="2600" dirty="0" smtClean="0"/>
              <a:t>In the </a:t>
            </a:r>
            <a:r>
              <a:rPr lang="en-US" altLang="en-US" sz="2600" dirty="0"/>
              <a:t>record header, store the </a:t>
            </a:r>
            <a:r>
              <a:rPr lang="en-US" altLang="en-US" sz="2600" dirty="0" smtClean="0"/>
              <a:t>length </a:t>
            </a:r>
            <a:r>
              <a:rPr lang="en-US" altLang="en-US" sz="2600" dirty="0"/>
              <a:t>of the </a:t>
            </a:r>
            <a:r>
              <a:rPr lang="en-US" altLang="en-US" sz="2600" dirty="0" smtClean="0"/>
              <a:t>record and Pointers </a:t>
            </a:r>
            <a:r>
              <a:rPr lang="en-US" altLang="en-US" sz="2600" dirty="0"/>
              <a:t>to </a:t>
            </a:r>
            <a:endParaRPr lang="en-US" altLang="en-US" sz="2600" dirty="0" smtClean="0"/>
          </a:p>
          <a:p>
            <a:pPr marL="0" indent="0">
              <a:lnSpc>
                <a:spcPct val="110000"/>
              </a:lnSpc>
              <a:buNone/>
            </a:pPr>
            <a:r>
              <a:rPr lang="en-US" altLang="en-US" sz="2600" dirty="0"/>
              <a:t> </a:t>
            </a:r>
            <a:r>
              <a:rPr lang="en-US" altLang="en-US" sz="2600" dirty="0" smtClean="0"/>
              <a:t>   the </a:t>
            </a:r>
            <a:r>
              <a:rPr lang="en-US" altLang="en-US" sz="2600" dirty="0"/>
              <a:t>beginnings of all the variable-length ﬁelds </a:t>
            </a:r>
            <a:endParaRPr lang="en-US" altLang="en-US" sz="2600" dirty="0" smtClean="0"/>
          </a:p>
          <a:p>
            <a:pPr marL="0" indent="0">
              <a:lnSpc>
                <a:spcPct val="110000"/>
              </a:lnSpc>
              <a:buNone/>
            </a:pPr>
            <a:endParaRPr lang="en-US" altLang="en-US" sz="2600" b="1" dirty="0"/>
          </a:p>
          <a:p>
            <a:pPr marL="0" indent="0">
              <a:buNone/>
            </a:pPr>
            <a:endParaRPr lang="en-US" sz="2400" u="sng" dirty="0" smtClean="0"/>
          </a:p>
          <a:p>
            <a:pPr marL="0" indent="0">
              <a:buNone/>
            </a:pPr>
            <a:endParaRPr lang="en-US" sz="2400" u="sng" dirty="0"/>
          </a:p>
          <a:p>
            <a:pPr marL="0" indent="0">
              <a:buNone/>
            </a:pPr>
            <a:r>
              <a:rPr lang="en-US" sz="2400" u="sng" dirty="0" smtClean="0"/>
              <a:t>Example</a:t>
            </a:r>
            <a:r>
              <a:rPr lang="en-US" sz="2400" dirty="0"/>
              <a:t>:</a:t>
            </a:r>
          </a:p>
          <a:p>
            <a:pPr marL="0" indent="0">
              <a:buNone/>
            </a:pPr>
            <a:r>
              <a:rPr lang="en-US" sz="2400" dirty="0"/>
              <a:t>CREATE TABLE </a:t>
            </a:r>
            <a:r>
              <a:rPr lang="en-US" sz="2400" dirty="0" err="1"/>
              <a:t>MovieStar</a:t>
            </a:r>
            <a:r>
              <a:rPr lang="en-US" sz="2400" dirty="0"/>
              <a:t> ( name CHAR(30) PRIMARY KEY, </a:t>
            </a:r>
          </a:p>
          <a:p>
            <a:pPr marL="0" indent="0">
              <a:buNone/>
            </a:pPr>
            <a:r>
              <a:rPr lang="en-US" sz="2400" dirty="0"/>
              <a:t>                                                address VARCHAR(255), </a:t>
            </a:r>
          </a:p>
          <a:p>
            <a:pPr marL="0" indent="0">
              <a:buNone/>
            </a:pPr>
            <a:r>
              <a:rPr lang="en-US" sz="2400" dirty="0"/>
              <a:t>                                                gender CHAR(1), </a:t>
            </a:r>
          </a:p>
          <a:p>
            <a:pPr marL="0" indent="0">
              <a:buNone/>
            </a:pPr>
            <a:r>
              <a:rPr lang="en-US" sz="2400" dirty="0"/>
              <a:t>                                                birthdate DATE );</a:t>
            </a:r>
          </a:p>
          <a:p>
            <a:pPr marL="0" indent="0">
              <a:lnSpc>
                <a:spcPct val="110000"/>
              </a:lnSpc>
              <a:buNone/>
            </a:pPr>
            <a:endParaRPr lang="en-US" altLang="en-US" sz="2600" b="1" dirty="0" smtClean="0"/>
          </a:p>
          <a:p>
            <a:pPr marL="0" indent="0">
              <a:lnSpc>
                <a:spcPct val="110000"/>
              </a:lnSpc>
              <a:buNone/>
            </a:pPr>
            <a:endParaRPr lang="en-US" altLang="en-US" sz="2600" b="1" dirty="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342" y="2083532"/>
            <a:ext cx="39147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7822" y="3767138"/>
            <a:ext cx="385762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631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10000"/>
              </a:lnSpc>
              <a:buNone/>
            </a:pPr>
            <a:r>
              <a:rPr lang="en-US" altLang="en-US" sz="2600" b="1" dirty="0"/>
              <a:t>Variable </a:t>
            </a:r>
            <a:r>
              <a:rPr lang="en-US" altLang="en-US" sz="2600" b="1" dirty="0" smtClean="0"/>
              <a:t>format records</a:t>
            </a:r>
          </a:p>
          <a:p>
            <a:pPr marL="0" indent="0">
              <a:lnSpc>
                <a:spcPct val="110000"/>
              </a:lnSpc>
              <a:buNone/>
            </a:pPr>
            <a:endParaRPr lang="en-US" altLang="en-US" sz="2600" b="1" dirty="0"/>
          </a:p>
          <a:p>
            <a:pPr marL="0" indent="0">
              <a:buNone/>
            </a:pPr>
            <a:endParaRPr lang="en-US" sz="2400" u="sng" dirty="0" smtClean="0"/>
          </a:p>
          <a:p>
            <a:pPr marL="0" indent="0">
              <a:buNone/>
            </a:pPr>
            <a:endParaRPr lang="en-US" sz="2400" u="sng" dirty="0"/>
          </a:p>
          <a:p>
            <a:pPr marL="0" indent="0">
              <a:buNone/>
            </a:pPr>
            <a:r>
              <a:rPr lang="en-US" sz="2400" u="sng" dirty="0" smtClean="0"/>
              <a:t>Example</a:t>
            </a:r>
            <a:r>
              <a:rPr lang="en-US" sz="2400" dirty="0"/>
              <a:t>:</a:t>
            </a:r>
          </a:p>
          <a:p>
            <a:pPr marL="0" indent="0">
              <a:buNone/>
            </a:pPr>
            <a:r>
              <a:rPr lang="en-US" sz="2400" dirty="0"/>
              <a:t>CREATE TABLE </a:t>
            </a:r>
            <a:r>
              <a:rPr lang="en-US" sz="2400" dirty="0" err="1"/>
              <a:t>MovieStar</a:t>
            </a:r>
            <a:r>
              <a:rPr lang="en-US" sz="2400" dirty="0"/>
              <a:t> ( name CHAR(30) PRIMARY KEY, </a:t>
            </a:r>
          </a:p>
          <a:p>
            <a:pPr marL="0" indent="0">
              <a:buNone/>
            </a:pPr>
            <a:r>
              <a:rPr lang="en-US" sz="2400" dirty="0"/>
              <a:t>                                                address VARCHAR(255), </a:t>
            </a:r>
          </a:p>
          <a:p>
            <a:pPr marL="0" indent="0">
              <a:buNone/>
            </a:pPr>
            <a:r>
              <a:rPr lang="en-US" sz="2400" dirty="0"/>
              <a:t>                                                gender CHAR(1), </a:t>
            </a:r>
          </a:p>
          <a:p>
            <a:pPr marL="0" indent="0">
              <a:buNone/>
            </a:pPr>
            <a:r>
              <a:rPr lang="en-US" sz="2400" dirty="0"/>
              <a:t>                                                birthdate DATE );</a:t>
            </a:r>
          </a:p>
          <a:p>
            <a:pPr marL="0" indent="0">
              <a:lnSpc>
                <a:spcPct val="110000"/>
              </a:lnSpc>
              <a:buNone/>
            </a:pPr>
            <a:endParaRPr lang="en-US" altLang="en-US" sz="2600" b="1" dirty="0" smtClean="0"/>
          </a:p>
          <a:p>
            <a:pPr marL="0" indent="0">
              <a:lnSpc>
                <a:spcPct val="110000"/>
              </a:lnSpc>
              <a:buNone/>
            </a:pPr>
            <a:endParaRPr lang="en-US" altLang="en-US" sz="2600" b="1" dirty="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529" y="2529009"/>
            <a:ext cx="41529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769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20" y="1825625"/>
            <a:ext cx="7755506" cy="4351338"/>
          </a:xfrm>
        </p:spPr>
        <p:txBody>
          <a:bodyPr>
            <a:normAutofit/>
          </a:bodyPr>
          <a:lstStyle/>
          <a:p>
            <a:pPr marL="0" indent="0">
              <a:lnSpc>
                <a:spcPct val="110000"/>
              </a:lnSpc>
              <a:buNone/>
            </a:pPr>
            <a:r>
              <a:rPr lang="en-US" altLang="en-US" sz="2600" b="1" dirty="0" smtClean="0"/>
              <a:t>Records </a:t>
            </a:r>
            <a:r>
              <a:rPr lang="en-US" altLang="en-US" sz="2600" b="1" dirty="0"/>
              <a:t>That Do Not Fit in a Block </a:t>
            </a:r>
          </a:p>
          <a:p>
            <a:pPr>
              <a:lnSpc>
                <a:spcPct val="110000"/>
              </a:lnSpc>
            </a:pPr>
            <a:r>
              <a:rPr lang="en-US" altLang="en-US" sz="2600" dirty="0" smtClean="0"/>
              <a:t>Each </a:t>
            </a:r>
            <a:r>
              <a:rPr lang="en-US" altLang="en-US" sz="2600" dirty="0"/>
              <a:t>record or fragment header must contain a bit telling whether or not it is a fragment.</a:t>
            </a:r>
          </a:p>
          <a:p>
            <a:pPr>
              <a:lnSpc>
                <a:spcPct val="110000"/>
              </a:lnSpc>
            </a:pPr>
            <a:r>
              <a:rPr lang="en-US" altLang="en-US" sz="2600" dirty="0" smtClean="0"/>
              <a:t>If </a:t>
            </a:r>
            <a:r>
              <a:rPr lang="en-US" altLang="en-US" sz="2600" dirty="0"/>
              <a:t>it is a fragment, then it needs bits telling whether it is the ﬁrst or last fragment for its record.</a:t>
            </a:r>
          </a:p>
          <a:p>
            <a:pPr>
              <a:lnSpc>
                <a:spcPct val="110000"/>
              </a:lnSpc>
            </a:pPr>
            <a:r>
              <a:rPr lang="en-US" altLang="en-US" sz="2600" dirty="0" smtClean="0"/>
              <a:t>If </a:t>
            </a:r>
            <a:r>
              <a:rPr lang="en-US" altLang="en-US" sz="2600" dirty="0"/>
              <a:t>there is a next and/or previous fragment for the same record, then the fragment needs pointers to these other fragments.</a:t>
            </a:r>
          </a:p>
          <a:p>
            <a:pPr marL="0" indent="0">
              <a:lnSpc>
                <a:spcPct val="110000"/>
              </a:lnSpc>
              <a:buNone/>
            </a:pPr>
            <a:endParaRPr lang="en-US" altLang="en-US" sz="2600" b="1" dirty="0" smtClean="0"/>
          </a:p>
          <a:p>
            <a:pPr marL="0" indent="0">
              <a:lnSpc>
                <a:spcPct val="110000"/>
              </a:lnSpc>
              <a:buNone/>
            </a:pPr>
            <a:endParaRPr lang="en-US" altLang="en-US" sz="2600" b="1" dirty="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325" y="2210533"/>
            <a:ext cx="37242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92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10000"/>
              </a:lnSpc>
              <a:buNone/>
            </a:pPr>
            <a:r>
              <a:rPr lang="en-US" altLang="en-US" sz="2600" b="1" dirty="0" smtClean="0"/>
              <a:t>Record Modification - Insert</a:t>
            </a:r>
            <a:endParaRPr lang="en-US" altLang="en-US" sz="2600" b="1" dirty="0"/>
          </a:p>
          <a:p>
            <a:pPr>
              <a:lnSpc>
                <a:spcPct val="110000"/>
              </a:lnSpc>
            </a:pPr>
            <a:r>
              <a:rPr lang="en-US" altLang="en-US" sz="2400" dirty="0"/>
              <a:t>If the </a:t>
            </a:r>
            <a:r>
              <a:rPr lang="en-US" altLang="en-US" sz="2400" dirty="0" smtClean="0"/>
              <a:t>tuples of </a:t>
            </a:r>
            <a:r>
              <a:rPr lang="en-US" altLang="en-US" sz="2400" dirty="0"/>
              <a:t>a relation are kept in no particular order, </a:t>
            </a:r>
            <a:r>
              <a:rPr lang="en-US" altLang="en-US" sz="2400" dirty="0" smtClean="0"/>
              <a:t>ﬁnd </a:t>
            </a:r>
            <a:r>
              <a:rPr lang="en-US" altLang="en-US" sz="2400" dirty="0"/>
              <a:t>a block with some empty space, or get a new block if there is none, and </a:t>
            </a:r>
            <a:r>
              <a:rPr lang="en-US" altLang="en-US" sz="2400" dirty="0" smtClean="0"/>
              <a:t>store the </a:t>
            </a:r>
            <a:r>
              <a:rPr lang="en-US" altLang="en-US" sz="2400" dirty="0"/>
              <a:t>record there. </a:t>
            </a:r>
            <a:endParaRPr lang="en-US" altLang="en-US" sz="2400" dirty="0" smtClean="0"/>
          </a:p>
          <a:p>
            <a:pPr>
              <a:lnSpc>
                <a:spcPct val="110000"/>
              </a:lnSpc>
            </a:pPr>
            <a:r>
              <a:rPr lang="en-US" altLang="en-US" sz="2400" dirty="0" smtClean="0"/>
              <a:t>If the </a:t>
            </a:r>
            <a:r>
              <a:rPr lang="en-US" altLang="en-US" sz="2400" dirty="0"/>
              <a:t>tuples must be kept in some ﬁxed order, such as sorted by their primary </a:t>
            </a:r>
            <a:r>
              <a:rPr lang="en-US" altLang="en-US" sz="2400" dirty="0" smtClean="0"/>
              <a:t>key, first </a:t>
            </a:r>
            <a:r>
              <a:rPr lang="en-US" altLang="en-US" sz="2400" dirty="0"/>
              <a:t>locate the appropriate block for that record. </a:t>
            </a:r>
            <a:r>
              <a:rPr lang="en-US" altLang="en-US" sz="2400" dirty="0" smtClean="0"/>
              <a:t>If there </a:t>
            </a:r>
            <a:r>
              <a:rPr lang="en-US" altLang="en-US" sz="2400" dirty="0"/>
              <a:t>is space in the </a:t>
            </a:r>
            <a:r>
              <a:rPr lang="en-US" altLang="en-US" sz="2400" dirty="0" smtClean="0"/>
              <a:t>block, store the </a:t>
            </a:r>
            <a:r>
              <a:rPr lang="en-US" altLang="en-US" sz="2400" dirty="0"/>
              <a:t>new </a:t>
            </a:r>
            <a:r>
              <a:rPr lang="en-US" altLang="en-US" sz="2400" dirty="0" smtClean="0"/>
              <a:t>record and slide </a:t>
            </a:r>
            <a:r>
              <a:rPr lang="en-US" altLang="en-US" sz="2400" dirty="0"/>
              <a:t>records around in the block to make space available at the proper </a:t>
            </a:r>
            <a:r>
              <a:rPr lang="en-US" altLang="en-US" sz="2400" dirty="0" smtClean="0"/>
              <a:t>point for insertion.</a:t>
            </a:r>
            <a:endParaRPr lang="en-US" altLang="en-US" sz="2400" dirty="0"/>
          </a:p>
          <a:p>
            <a:pPr>
              <a:lnSpc>
                <a:spcPct val="110000"/>
              </a:lnSpc>
            </a:pPr>
            <a:endParaRPr lang="en-US" altLang="en-US" sz="2600" dirty="0"/>
          </a:p>
          <a:p>
            <a:pPr marL="0" indent="0">
              <a:lnSpc>
                <a:spcPct val="110000"/>
              </a:lnSpc>
              <a:buNone/>
            </a:pPr>
            <a:endParaRPr lang="en-US" altLang="en-US" sz="2600" b="1" dirty="0" smtClean="0"/>
          </a:p>
          <a:p>
            <a:pPr marL="0" indent="0">
              <a:lnSpc>
                <a:spcPct val="110000"/>
              </a:lnSpc>
              <a:buNone/>
            </a:pPr>
            <a:endParaRPr lang="en-US" altLang="en-US" sz="2600" b="1" dirty="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034" y="5047152"/>
            <a:ext cx="37052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2822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10000"/>
              </a:lnSpc>
              <a:buNone/>
            </a:pPr>
            <a:r>
              <a:rPr lang="en-US" altLang="en-US" sz="2600" b="1" dirty="0" smtClean="0"/>
              <a:t>Record Modification - Insert</a:t>
            </a:r>
            <a:endParaRPr lang="en-US" altLang="en-US" sz="2600" b="1" dirty="0"/>
          </a:p>
          <a:p>
            <a:pPr>
              <a:lnSpc>
                <a:spcPct val="110000"/>
              </a:lnSpc>
            </a:pPr>
            <a:r>
              <a:rPr lang="en-US" altLang="en-US" sz="2400" dirty="0" smtClean="0"/>
              <a:t>If there is no </a:t>
            </a:r>
            <a:r>
              <a:rPr lang="en-US" altLang="en-US" sz="2400" dirty="0"/>
              <a:t>room in the block for the new </a:t>
            </a:r>
            <a:r>
              <a:rPr lang="en-US" altLang="en-US" sz="2400" dirty="0" smtClean="0"/>
              <a:t>record, </a:t>
            </a:r>
            <a:endParaRPr lang="en-US" altLang="en-US" sz="2400" dirty="0"/>
          </a:p>
          <a:p>
            <a:pPr marL="914400" lvl="1" indent="-457200">
              <a:lnSpc>
                <a:spcPct val="110000"/>
              </a:lnSpc>
              <a:buFont typeface="+mj-lt"/>
              <a:buAutoNum type="arabicPeriod"/>
            </a:pPr>
            <a:r>
              <a:rPr lang="en-US" altLang="en-US" sz="2000" dirty="0"/>
              <a:t>Find space on a “nearby” block. </a:t>
            </a:r>
            <a:endParaRPr lang="en-US" altLang="en-US" sz="2000" dirty="0" smtClean="0"/>
          </a:p>
          <a:p>
            <a:pPr marL="914400" lvl="1" indent="-457200">
              <a:lnSpc>
                <a:spcPct val="110000"/>
              </a:lnSpc>
              <a:buFont typeface="+mj-lt"/>
              <a:buAutoNum type="arabicPeriod"/>
            </a:pPr>
            <a:r>
              <a:rPr lang="en-US" altLang="en-US" sz="2000" dirty="0"/>
              <a:t>Create an overﬂow </a:t>
            </a:r>
            <a:r>
              <a:rPr lang="en-US" altLang="en-US" sz="2000" dirty="0" smtClean="0"/>
              <a:t>block </a:t>
            </a:r>
            <a:endParaRPr lang="en-US" altLang="en-US" sz="2000" dirty="0"/>
          </a:p>
          <a:p>
            <a:pPr>
              <a:lnSpc>
                <a:spcPct val="110000"/>
              </a:lnSpc>
            </a:pPr>
            <a:endParaRPr lang="en-US" altLang="en-US" sz="2600" dirty="0"/>
          </a:p>
          <a:p>
            <a:pPr marL="0" indent="0">
              <a:lnSpc>
                <a:spcPct val="110000"/>
              </a:lnSpc>
              <a:buNone/>
            </a:pPr>
            <a:endParaRPr lang="en-US" altLang="en-US" sz="2600" b="1" dirty="0" smtClean="0"/>
          </a:p>
          <a:p>
            <a:pPr marL="0" indent="0">
              <a:lnSpc>
                <a:spcPct val="110000"/>
              </a:lnSpc>
              <a:buNone/>
            </a:pPr>
            <a:endParaRPr lang="en-US" altLang="en-US" sz="2600" b="1" dirty="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487" y="3962400"/>
            <a:ext cx="26860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875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fontScale="92500" lnSpcReduction="20000"/>
          </a:bodyPr>
          <a:lstStyle/>
          <a:p>
            <a:pPr marL="0" indent="0">
              <a:lnSpc>
                <a:spcPct val="110000"/>
              </a:lnSpc>
              <a:buNone/>
            </a:pPr>
            <a:r>
              <a:rPr lang="en-US" altLang="en-US" sz="2600" b="1" dirty="0" smtClean="0"/>
              <a:t>Record Modification - Delete</a:t>
            </a:r>
            <a:endParaRPr lang="en-US" altLang="en-US" sz="2600" b="1" dirty="0"/>
          </a:p>
          <a:p>
            <a:pPr>
              <a:lnSpc>
                <a:spcPct val="110000"/>
              </a:lnSpc>
            </a:pPr>
            <a:r>
              <a:rPr lang="en-US" altLang="en-US" sz="2600" dirty="0"/>
              <a:t>Slide tuples around the block, compact the space in the block so there is always  one unused region</a:t>
            </a:r>
          </a:p>
          <a:p>
            <a:pPr>
              <a:lnSpc>
                <a:spcPct val="110000"/>
              </a:lnSpc>
            </a:pPr>
            <a:r>
              <a:rPr lang="en-US" altLang="en-US" sz="2600" dirty="0" smtClean="0"/>
              <a:t>If tuples cannot slide, maintain </a:t>
            </a:r>
            <a:r>
              <a:rPr lang="en-US" altLang="en-US" sz="2600" dirty="0"/>
              <a:t>an </a:t>
            </a:r>
            <a:r>
              <a:rPr lang="en-US" altLang="en-US" sz="2600" dirty="0" smtClean="0"/>
              <a:t>available space </a:t>
            </a:r>
            <a:r>
              <a:rPr lang="en-US" altLang="en-US" sz="2600" dirty="0"/>
              <a:t>list in the block header</a:t>
            </a:r>
          </a:p>
          <a:p>
            <a:pPr marL="0" indent="0">
              <a:lnSpc>
                <a:spcPct val="110000"/>
              </a:lnSpc>
              <a:buNone/>
            </a:pPr>
            <a:r>
              <a:rPr lang="en-US" altLang="en-US" sz="2600" b="1" dirty="0"/>
              <a:t>Record Modification - </a:t>
            </a:r>
            <a:r>
              <a:rPr lang="en-US" altLang="en-US" sz="2600" b="1" dirty="0" smtClean="0"/>
              <a:t>Update</a:t>
            </a:r>
            <a:endParaRPr lang="en-US" altLang="en-US" sz="2600" b="1" dirty="0"/>
          </a:p>
          <a:p>
            <a:pPr>
              <a:lnSpc>
                <a:spcPct val="110000"/>
              </a:lnSpc>
            </a:pPr>
            <a:r>
              <a:rPr lang="en-US" altLang="en-US" sz="2600" dirty="0"/>
              <a:t>When a ﬁxed-length record is updated, there is no eﬀect on the </a:t>
            </a:r>
            <a:r>
              <a:rPr lang="en-US" altLang="en-US" sz="2600" dirty="0" smtClean="0"/>
              <a:t>storage</a:t>
            </a:r>
            <a:endParaRPr lang="en-US" altLang="en-US" sz="2600" dirty="0"/>
          </a:p>
          <a:p>
            <a:pPr>
              <a:lnSpc>
                <a:spcPct val="110000"/>
              </a:lnSpc>
            </a:pPr>
            <a:r>
              <a:rPr lang="en-US" altLang="en-US" sz="2600" dirty="0"/>
              <a:t>If the updated record is longer than the old version, then we </a:t>
            </a:r>
            <a:r>
              <a:rPr lang="en-US" altLang="en-US" sz="2600" dirty="0" smtClean="0"/>
              <a:t>need </a:t>
            </a:r>
            <a:r>
              <a:rPr lang="en-US" altLang="en-US" sz="2600" dirty="0"/>
              <a:t>to create more space on its block. This process may involve sliding records or even the creation of an overﬂow </a:t>
            </a:r>
            <a:r>
              <a:rPr lang="en-US" altLang="en-US" sz="2600" dirty="0" smtClean="0"/>
              <a:t>block.</a:t>
            </a:r>
          </a:p>
          <a:p>
            <a:pPr>
              <a:lnSpc>
                <a:spcPct val="110000"/>
              </a:lnSpc>
            </a:pPr>
            <a:r>
              <a:rPr lang="en-US" altLang="en-US" sz="2600" dirty="0" smtClean="0"/>
              <a:t>If </a:t>
            </a:r>
            <a:r>
              <a:rPr lang="en-US" altLang="en-US" sz="2600" dirty="0"/>
              <a:t>the record shrinks because of the </a:t>
            </a:r>
            <a:r>
              <a:rPr lang="en-US" altLang="en-US" sz="2600" dirty="0" smtClean="0"/>
              <a:t>update, follow Delete </a:t>
            </a:r>
            <a:r>
              <a:rPr lang="en-US" altLang="en-US" sz="2600" smtClean="0"/>
              <a:t>operation steps</a:t>
            </a:r>
            <a:endParaRPr lang="en-US" altLang="en-US" sz="2600" dirty="0"/>
          </a:p>
        </p:txBody>
      </p:sp>
      <p:sp>
        <p:nvSpPr>
          <p:cNvPr id="13" name="Content Placeholder 2"/>
          <p:cNvSpPr txBox="1">
            <a:spLocks/>
          </p:cNvSpPr>
          <p:nvPr/>
        </p:nvSpPr>
        <p:spPr>
          <a:xfrm>
            <a:off x="123097" y="1825625"/>
            <a:ext cx="87278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en-US" dirty="0"/>
          </a:p>
        </p:txBody>
      </p:sp>
    </p:spTree>
    <p:extLst>
      <p:ext uri="{BB962C8B-B14F-4D97-AF65-F5344CB8AC3E}">
        <p14:creationId xmlns:p14="http://schemas.microsoft.com/office/powerpoint/2010/main" val="3548610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smtClean="0"/>
              <a:t>DATABASE TECHNOLOGIES</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1200329"/>
          </a:xfrm>
          <a:prstGeom prst="rect">
            <a:avLst/>
          </a:prstGeom>
        </p:spPr>
        <p:txBody>
          <a:bodyPr wrap="square">
            <a:spAutoFit/>
          </a:bodyPr>
          <a:lstStyle/>
          <a:p>
            <a:r>
              <a:rPr lang="en-US" sz="3600" b="1" dirty="0" smtClean="0">
                <a:solidFill>
                  <a:schemeClr val="accent1">
                    <a:lumMod val="75000"/>
                  </a:schemeClr>
                </a:solidFill>
              </a:rPr>
              <a:t>Relational model, Storage formats and Indexing</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Suresh Jamadagni</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sureshjamadagni@pes.edu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Suresh Jamadagni</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Secondary </a:t>
            </a:r>
            <a:r>
              <a:rPr lang="en-US" sz="2400" b="1" dirty="0">
                <a:solidFill>
                  <a:schemeClr val="accent2">
                    <a:lumMod val="75000"/>
                  </a:schemeClr>
                </a:solidFill>
              </a:rPr>
              <a:t>S</a:t>
            </a:r>
            <a:r>
              <a:rPr lang="en-US" sz="2400" b="1" dirty="0" smtClean="0">
                <a:solidFill>
                  <a:schemeClr val="accent2">
                    <a:lumMod val="75000"/>
                  </a:schemeClr>
                </a:solidFill>
              </a:rPr>
              <a:t>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3" name="Content Placeholder 2"/>
          <p:cNvSpPr>
            <a:spLocks noGrp="1"/>
          </p:cNvSpPr>
          <p:nvPr>
            <p:ph idx="1"/>
          </p:nvPr>
        </p:nvSpPr>
        <p:spPr>
          <a:xfrm>
            <a:off x="134820" y="1825625"/>
            <a:ext cx="10515600" cy="4351338"/>
          </a:xfrm>
        </p:spPr>
        <p:txBody>
          <a:bodyPr>
            <a:normAutofit fontScale="92500" lnSpcReduction="20000"/>
          </a:bodyPr>
          <a:lstStyle/>
          <a:p>
            <a:pPr marL="0" indent="0">
              <a:buNone/>
            </a:pPr>
            <a:r>
              <a:rPr lang="en-US" altLang="en-US" b="1" dirty="0"/>
              <a:t>Fixed-Length Records</a:t>
            </a:r>
            <a:r>
              <a:rPr lang="en-US" altLang="en-US" dirty="0"/>
              <a:t> </a:t>
            </a:r>
          </a:p>
          <a:p>
            <a:pPr lvl="1">
              <a:lnSpc>
                <a:spcPct val="110000"/>
              </a:lnSpc>
            </a:pPr>
            <a:r>
              <a:rPr lang="en-US" dirty="0" smtClean="0"/>
              <a:t>Record </a:t>
            </a:r>
            <a:r>
              <a:rPr lang="en-US" dirty="0"/>
              <a:t>consists of ﬁxed-length ﬁelds, one for each attribute of the represented </a:t>
            </a:r>
            <a:r>
              <a:rPr lang="en-US" dirty="0" smtClean="0"/>
              <a:t>tuple</a:t>
            </a:r>
          </a:p>
          <a:p>
            <a:pPr lvl="1">
              <a:lnSpc>
                <a:spcPct val="110000"/>
              </a:lnSpc>
            </a:pPr>
            <a:r>
              <a:rPr lang="en-US" dirty="0"/>
              <a:t>Space not used by the previous ﬁeld is wasted. </a:t>
            </a:r>
            <a:endParaRPr lang="en-US" dirty="0" smtClean="0"/>
          </a:p>
          <a:p>
            <a:pPr lvl="1">
              <a:lnSpc>
                <a:spcPct val="110000"/>
              </a:lnSpc>
            </a:pPr>
            <a:r>
              <a:rPr lang="en-US" dirty="0" smtClean="0"/>
              <a:t>The </a:t>
            </a:r>
            <a:r>
              <a:rPr lang="en-US" dirty="0"/>
              <a:t>record begins with a header, a ﬁxed-length region where information about the record itself is </a:t>
            </a:r>
            <a:r>
              <a:rPr lang="en-US" dirty="0" smtClean="0"/>
              <a:t>kept</a:t>
            </a:r>
          </a:p>
          <a:p>
            <a:pPr marL="0" indent="0">
              <a:buNone/>
            </a:pPr>
            <a:endParaRPr lang="en-US" u="sng" dirty="0" smtClean="0"/>
          </a:p>
          <a:p>
            <a:pPr marL="0" indent="0">
              <a:buNone/>
            </a:pPr>
            <a:endParaRPr lang="en-US" u="sng" dirty="0"/>
          </a:p>
          <a:p>
            <a:pPr marL="0" indent="0">
              <a:buNone/>
            </a:pPr>
            <a:r>
              <a:rPr lang="en-US" u="sng" dirty="0" smtClean="0"/>
              <a:t>Example</a:t>
            </a:r>
            <a:r>
              <a:rPr lang="en-US" dirty="0" smtClean="0"/>
              <a:t>:</a:t>
            </a:r>
          </a:p>
          <a:p>
            <a:pPr marL="0" indent="0">
              <a:buNone/>
            </a:pPr>
            <a:r>
              <a:rPr lang="en-US" sz="2000" dirty="0"/>
              <a:t>CREATE TABLE </a:t>
            </a:r>
            <a:r>
              <a:rPr lang="en-US" sz="2000" dirty="0" err="1" smtClean="0"/>
              <a:t>MovieStar</a:t>
            </a:r>
            <a:r>
              <a:rPr lang="en-US" sz="2000" dirty="0" smtClean="0"/>
              <a:t> ( </a:t>
            </a:r>
            <a:r>
              <a:rPr lang="en-US" sz="2000" dirty="0"/>
              <a:t>name CHAR(30) PRIMARY KEY, </a:t>
            </a:r>
            <a:endParaRPr lang="en-US" sz="2000" dirty="0" smtClean="0"/>
          </a:p>
          <a:p>
            <a:pPr marL="0" indent="0">
              <a:buNone/>
            </a:pPr>
            <a:r>
              <a:rPr lang="en-US" sz="2000" dirty="0"/>
              <a:t> </a:t>
            </a:r>
            <a:r>
              <a:rPr lang="en-US" sz="2000" dirty="0" smtClean="0"/>
              <a:t>                                               address </a:t>
            </a:r>
            <a:r>
              <a:rPr lang="en-US" sz="2000" dirty="0"/>
              <a:t>VARCHAR(255), </a:t>
            </a:r>
            <a:endParaRPr lang="en-US" sz="2000" dirty="0" smtClean="0"/>
          </a:p>
          <a:p>
            <a:pPr marL="0" indent="0">
              <a:buNone/>
            </a:pPr>
            <a:r>
              <a:rPr lang="en-US" sz="2000" dirty="0"/>
              <a:t> </a:t>
            </a:r>
            <a:r>
              <a:rPr lang="en-US" sz="2000" dirty="0" smtClean="0"/>
              <a:t>                                               gender </a:t>
            </a:r>
            <a:r>
              <a:rPr lang="en-US" sz="2000" dirty="0"/>
              <a:t>CHAR(1), </a:t>
            </a:r>
            <a:endParaRPr lang="en-US" sz="2000" dirty="0" smtClean="0"/>
          </a:p>
          <a:p>
            <a:pPr marL="0" indent="0">
              <a:buNone/>
            </a:pPr>
            <a:r>
              <a:rPr lang="en-US" sz="2000" dirty="0"/>
              <a:t> </a:t>
            </a:r>
            <a:r>
              <a:rPr lang="en-US" sz="2000" dirty="0" smtClean="0"/>
              <a:t>                                               birthdate </a:t>
            </a:r>
            <a:r>
              <a:rPr lang="en-US" sz="2000" dirty="0"/>
              <a:t>DATE );</a:t>
            </a:r>
          </a:p>
          <a:p>
            <a:endParaRPr lang="en-US" dirty="0" smtClean="0"/>
          </a:p>
        </p:txBody>
      </p:sp>
      <p:pic>
        <p:nvPicPr>
          <p:cNvPr id="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881" y="3297852"/>
            <a:ext cx="45910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Secondary </a:t>
            </a:r>
            <a:r>
              <a:rPr lang="en-US" sz="2400" b="1" dirty="0">
                <a:solidFill>
                  <a:schemeClr val="accent2">
                    <a:lumMod val="75000"/>
                  </a:schemeClr>
                </a:solidFill>
              </a:rPr>
              <a:t>S</a:t>
            </a:r>
            <a:r>
              <a:rPr lang="en-US" sz="2400" b="1" dirty="0" smtClean="0">
                <a:solidFill>
                  <a:schemeClr val="accent2">
                    <a:lumMod val="75000"/>
                  </a:schemeClr>
                </a:solidFill>
              </a:rPr>
              <a:t>torage Management – Arranging Data on Disks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9" name="Content Placeholder 2"/>
          <p:cNvSpPr>
            <a:spLocks noGrp="1"/>
          </p:cNvSpPr>
          <p:nvPr>
            <p:ph idx="1"/>
          </p:nvPr>
        </p:nvSpPr>
        <p:spPr>
          <a:xfrm>
            <a:off x="134820" y="1825625"/>
            <a:ext cx="10515600" cy="4351338"/>
          </a:xfrm>
        </p:spPr>
        <p:txBody>
          <a:bodyPr>
            <a:normAutofit fontScale="47500" lnSpcReduction="20000"/>
          </a:bodyPr>
          <a:lstStyle/>
          <a:p>
            <a:pPr marL="0" indent="0">
              <a:buNone/>
            </a:pPr>
            <a:r>
              <a:rPr lang="en-US" altLang="en-US" sz="4200" b="1" dirty="0" smtClean="0"/>
              <a:t>Packing </a:t>
            </a:r>
            <a:r>
              <a:rPr lang="en-US" altLang="en-US" sz="4200" b="1" dirty="0"/>
              <a:t>Fixed-Length Records into </a:t>
            </a:r>
            <a:r>
              <a:rPr lang="en-US" altLang="en-US" sz="4200" b="1" dirty="0" smtClean="0"/>
              <a:t>Blocks</a:t>
            </a:r>
          </a:p>
          <a:p>
            <a:pPr marL="0" indent="0">
              <a:buNone/>
            </a:pPr>
            <a:endParaRPr lang="en-US" altLang="en-US" b="1" dirty="0"/>
          </a:p>
          <a:p>
            <a:pPr marL="0" indent="0">
              <a:buNone/>
            </a:pPr>
            <a:endParaRPr lang="en-US" altLang="en-US" b="1" dirty="0" smtClean="0"/>
          </a:p>
          <a:p>
            <a:pPr marL="0" indent="0">
              <a:buNone/>
            </a:pPr>
            <a:endParaRPr lang="en-US" altLang="en-US" b="1" dirty="0"/>
          </a:p>
          <a:p>
            <a:pPr marL="0" indent="0">
              <a:buNone/>
            </a:pPr>
            <a:endParaRPr lang="en-US" altLang="en-US" b="1" dirty="0" smtClean="0"/>
          </a:p>
          <a:p>
            <a:pPr marL="0" indent="0">
              <a:buNone/>
            </a:pPr>
            <a:r>
              <a:rPr lang="en-US" altLang="en-US" b="1" dirty="0" smtClean="0"/>
              <a:t>Example:</a:t>
            </a:r>
          </a:p>
          <a:p>
            <a:pPr lvl="1">
              <a:lnSpc>
                <a:spcPct val="120000"/>
              </a:lnSpc>
            </a:pPr>
            <a:r>
              <a:rPr lang="en-US" altLang="en-US" sz="3300" dirty="0" smtClean="0"/>
              <a:t>Consider storing tuples of </a:t>
            </a:r>
            <a:r>
              <a:rPr lang="en-US" sz="3300" dirty="0" err="1" smtClean="0"/>
              <a:t>MovieStar</a:t>
            </a:r>
            <a:r>
              <a:rPr lang="en-US" sz="3300" dirty="0" smtClean="0"/>
              <a:t> table</a:t>
            </a:r>
            <a:r>
              <a:rPr lang="en-US" altLang="en-US" sz="3300" dirty="0" smtClean="0"/>
              <a:t>. </a:t>
            </a:r>
          </a:p>
          <a:p>
            <a:pPr lvl="1">
              <a:lnSpc>
                <a:spcPct val="120000"/>
              </a:lnSpc>
            </a:pPr>
            <a:r>
              <a:rPr lang="en-US" altLang="en-US" sz="3300" dirty="0" smtClean="0"/>
              <a:t>These </a:t>
            </a:r>
            <a:r>
              <a:rPr lang="en-US" altLang="en-US" sz="3300" dirty="0"/>
              <a:t>records are 316 bytes long. </a:t>
            </a:r>
            <a:endParaRPr lang="en-US" altLang="en-US" sz="3300" dirty="0" smtClean="0"/>
          </a:p>
          <a:p>
            <a:pPr lvl="1">
              <a:lnSpc>
                <a:spcPct val="120000"/>
              </a:lnSpc>
            </a:pPr>
            <a:r>
              <a:rPr lang="en-US" altLang="en-US" sz="3300" dirty="0" smtClean="0"/>
              <a:t>Consider block size of 8192 bytes. </a:t>
            </a:r>
            <a:r>
              <a:rPr lang="en-US" altLang="en-US" sz="3300" dirty="0"/>
              <a:t>Of </a:t>
            </a:r>
            <a:r>
              <a:rPr lang="en-US" altLang="en-US" sz="3300" dirty="0" smtClean="0"/>
              <a:t>these, 12 bytes will </a:t>
            </a:r>
            <a:r>
              <a:rPr lang="en-US" altLang="en-US" sz="3300" dirty="0"/>
              <a:t>be used for a block header, leaving </a:t>
            </a:r>
            <a:r>
              <a:rPr lang="en-US" altLang="en-US" sz="3300" dirty="0" smtClean="0"/>
              <a:t>8180 </a:t>
            </a:r>
            <a:r>
              <a:rPr lang="en-US" altLang="en-US" sz="3300" dirty="0"/>
              <a:t>bytes for data. </a:t>
            </a:r>
            <a:endParaRPr lang="en-US" altLang="en-US" sz="3300" dirty="0" smtClean="0"/>
          </a:p>
          <a:p>
            <a:pPr lvl="1">
              <a:lnSpc>
                <a:spcPct val="120000"/>
              </a:lnSpc>
            </a:pPr>
            <a:r>
              <a:rPr lang="en-US" altLang="en-US" sz="3300" dirty="0" smtClean="0"/>
              <a:t>In </a:t>
            </a:r>
            <a:r>
              <a:rPr lang="en-US" altLang="en-US" sz="3300" dirty="0"/>
              <a:t>this space we can ﬁt </a:t>
            </a:r>
            <a:r>
              <a:rPr lang="en-US" altLang="en-US" sz="3300" b="1" dirty="0" smtClean="0"/>
              <a:t>twenty five</a:t>
            </a:r>
            <a:r>
              <a:rPr lang="en-US" altLang="en-US" sz="3300" dirty="0" smtClean="0"/>
              <a:t> tuples </a:t>
            </a:r>
            <a:r>
              <a:rPr lang="en-US" altLang="en-US" sz="3300" dirty="0"/>
              <a:t>of the given 316-byte format, and </a:t>
            </a:r>
            <a:r>
              <a:rPr lang="en-US" altLang="en-US" sz="3300" dirty="0" smtClean="0"/>
              <a:t>280 </a:t>
            </a:r>
            <a:r>
              <a:rPr lang="en-US" altLang="en-US" sz="3300" dirty="0"/>
              <a:t>bytes of each block are wasted </a:t>
            </a:r>
            <a:r>
              <a:rPr lang="en-US" altLang="en-US" sz="3300" dirty="0" smtClean="0"/>
              <a:t>space</a:t>
            </a:r>
          </a:p>
          <a:p>
            <a:pPr lvl="1">
              <a:lnSpc>
                <a:spcPct val="120000"/>
              </a:lnSpc>
            </a:pPr>
            <a:endParaRPr lang="en-US" altLang="en-US" sz="3300" dirty="0" smtClean="0"/>
          </a:p>
          <a:p>
            <a:pPr>
              <a:lnSpc>
                <a:spcPct val="120000"/>
              </a:lnSpc>
            </a:pPr>
            <a:r>
              <a:rPr lang="en-US" sz="4400" dirty="0"/>
              <a:t>If B is the block </a:t>
            </a:r>
            <a:r>
              <a:rPr lang="en-US" sz="4400" dirty="0" smtClean="0"/>
              <a:t>size and </a:t>
            </a:r>
            <a:r>
              <a:rPr lang="en-US" sz="4400" dirty="0"/>
              <a:t>R is the record length of a fixed length record</a:t>
            </a:r>
            <a:r>
              <a:rPr lang="en-US" sz="4400" dirty="0" smtClean="0"/>
              <a:t>,</a:t>
            </a:r>
            <a:endParaRPr lang="en-IN" sz="4400" dirty="0"/>
          </a:p>
          <a:p>
            <a:pPr marL="3200400" lvl="7" indent="0">
              <a:lnSpc>
                <a:spcPct val="120000"/>
              </a:lnSpc>
              <a:buNone/>
            </a:pPr>
            <a:r>
              <a:rPr lang="en-US" sz="4200" b="1" i="1" dirty="0"/>
              <a:t>Blocking Factor = floor (B/R</a:t>
            </a:r>
            <a:r>
              <a:rPr lang="en-US" sz="4200" b="1" i="1" dirty="0" smtClean="0"/>
              <a:t>)</a:t>
            </a:r>
          </a:p>
          <a:p>
            <a:pPr marL="3200400" lvl="7" indent="0">
              <a:lnSpc>
                <a:spcPct val="120000"/>
              </a:lnSpc>
              <a:buNone/>
            </a:pPr>
            <a:endParaRPr lang="en-US" altLang="en-US" sz="4200" b="1" dirty="0" smtClean="0"/>
          </a:p>
          <a:p>
            <a:pPr marL="0" indent="0">
              <a:buNone/>
            </a:pPr>
            <a:endParaRPr lang="en-US" altLang="en-US" b="1" dirty="0"/>
          </a:p>
          <a:p>
            <a:pPr marL="0" indent="0">
              <a:buNone/>
            </a:pPr>
            <a:endParaRPr lang="en-US" alt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344618"/>
            <a:ext cx="42672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268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smtClean="0">
                <a:solidFill>
                  <a:schemeClr val="accent2">
                    <a:lumMod val="75000"/>
                  </a:schemeClr>
                </a:solidFill>
              </a:rPr>
              <a:t>Secondary </a:t>
            </a:r>
            <a:r>
              <a:rPr lang="en-US" sz="2400" b="1" dirty="0">
                <a:solidFill>
                  <a:schemeClr val="accent2">
                    <a:lumMod val="75000"/>
                  </a:schemeClr>
                </a:solidFill>
              </a:rPr>
              <a:t>S</a:t>
            </a:r>
            <a:r>
              <a:rPr lang="en-US" sz="2400" b="1" dirty="0" smtClean="0">
                <a:solidFill>
                  <a:schemeClr val="accent2">
                    <a:lumMod val="75000"/>
                  </a:schemeClr>
                </a:solidFill>
              </a:rPr>
              <a:t>torage Management – Block and Record Addresses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20" y="1825625"/>
            <a:ext cx="10515600" cy="4351338"/>
          </a:xfrm>
        </p:spPr>
        <p:txBody>
          <a:bodyPr>
            <a:normAutofit fontScale="85000" lnSpcReduction="20000"/>
          </a:bodyPr>
          <a:lstStyle/>
          <a:p>
            <a:pPr marL="0" indent="0">
              <a:lnSpc>
                <a:spcPct val="120000"/>
              </a:lnSpc>
              <a:buNone/>
            </a:pPr>
            <a:r>
              <a:rPr lang="en-US" altLang="en-US" b="1" dirty="0" smtClean="0"/>
              <a:t>Physical Address</a:t>
            </a:r>
          </a:p>
          <a:p>
            <a:pPr lvl="1">
              <a:lnSpc>
                <a:spcPct val="120000"/>
              </a:lnSpc>
              <a:buFontTx/>
              <a:buChar char="-"/>
            </a:pPr>
            <a:r>
              <a:rPr lang="en-US" altLang="en-US" dirty="0" smtClean="0"/>
              <a:t>These </a:t>
            </a:r>
            <a:r>
              <a:rPr lang="en-US" altLang="en-US" dirty="0"/>
              <a:t>are byte strings that let us determine the place within the secondary storage system where the block or record can be found. </a:t>
            </a:r>
            <a:endParaRPr lang="en-US" altLang="en-US" dirty="0" smtClean="0"/>
          </a:p>
          <a:p>
            <a:pPr marL="457200" lvl="1" indent="0">
              <a:lnSpc>
                <a:spcPct val="120000"/>
              </a:lnSpc>
              <a:buNone/>
            </a:pPr>
            <a:endParaRPr lang="en-US" altLang="en-US" dirty="0" smtClean="0"/>
          </a:p>
          <a:p>
            <a:pPr marL="0" indent="0">
              <a:lnSpc>
                <a:spcPct val="120000"/>
              </a:lnSpc>
              <a:buNone/>
            </a:pPr>
            <a:r>
              <a:rPr lang="en-US" altLang="en-US" dirty="0" smtClean="0"/>
              <a:t>One </a:t>
            </a:r>
            <a:r>
              <a:rPr lang="en-US" altLang="en-US" dirty="0"/>
              <a:t>or more bytes of the physical address are used to indicate each of:</a:t>
            </a:r>
          </a:p>
          <a:p>
            <a:pPr marL="971550" lvl="1" indent="-514350">
              <a:lnSpc>
                <a:spcPct val="120000"/>
              </a:lnSpc>
              <a:buAutoNum type="alphaLcParenBoth"/>
            </a:pPr>
            <a:r>
              <a:rPr lang="en-US" altLang="en-US" dirty="0" smtClean="0"/>
              <a:t>The </a:t>
            </a:r>
            <a:r>
              <a:rPr lang="en-US" altLang="en-US" dirty="0"/>
              <a:t>host to which the storage is </a:t>
            </a:r>
            <a:r>
              <a:rPr lang="en-US" altLang="en-US" dirty="0" smtClean="0"/>
              <a:t>attached</a:t>
            </a:r>
          </a:p>
          <a:p>
            <a:pPr marL="971550" lvl="1" indent="-514350">
              <a:lnSpc>
                <a:spcPct val="120000"/>
              </a:lnSpc>
              <a:buAutoNum type="alphaLcParenBoth"/>
            </a:pPr>
            <a:r>
              <a:rPr lang="en-US" altLang="en-US" dirty="0" smtClean="0"/>
              <a:t>An </a:t>
            </a:r>
            <a:r>
              <a:rPr lang="en-US" altLang="en-US" dirty="0"/>
              <a:t>identiﬁer for the disk or other device on which the block is </a:t>
            </a:r>
            <a:r>
              <a:rPr lang="en-US" altLang="en-US" dirty="0" smtClean="0"/>
              <a:t>located</a:t>
            </a:r>
          </a:p>
          <a:p>
            <a:pPr marL="971550" lvl="1" indent="-514350">
              <a:lnSpc>
                <a:spcPct val="120000"/>
              </a:lnSpc>
              <a:buAutoNum type="alphaLcParenBoth"/>
            </a:pPr>
            <a:r>
              <a:rPr lang="en-US" altLang="en-US" dirty="0" smtClean="0"/>
              <a:t>The </a:t>
            </a:r>
            <a:r>
              <a:rPr lang="en-US" altLang="en-US" dirty="0"/>
              <a:t>number of the cylinder of the </a:t>
            </a:r>
            <a:r>
              <a:rPr lang="en-US" altLang="en-US" dirty="0" smtClean="0"/>
              <a:t>disk</a:t>
            </a:r>
          </a:p>
          <a:p>
            <a:pPr marL="971550" lvl="1" indent="-514350">
              <a:lnSpc>
                <a:spcPct val="120000"/>
              </a:lnSpc>
              <a:buAutoNum type="alphaLcParenBoth"/>
            </a:pPr>
            <a:r>
              <a:rPr lang="en-US" altLang="en-US" dirty="0" smtClean="0"/>
              <a:t>The </a:t>
            </a:r>
            <a:r>
              <a:rPr lang="en-US" altLang="en-US" dirty="0"/>
              <a:t>number of the track within the </a:t>
            </a:r>
            <a:r>
              <a:rPr lang="en-US" altLang="en-US" dirty="0" smtClean="0"/>
              <a:t>cylinder</a:t>
            </a:r>
          </a:p>
          <a:p>
            <a:pPr marL="971550" lvl="1" indent="-514350">
              <a:lnSpc>
                <a:spcPct val="120000"/>
              </a:lnSpc>
              <a:buAutoNum type="alphaLcParenBoth"/>
            </a:pPr>
            <a:r>
              <a:rPr lang="en-US" altLang="en-US" dirty="0" smtClean="0"/>
              <a:t>The </a:t>
            </a:r>
            <a:r>
              <a:rPr lang="en-US" altLang="en-US" dirty="0"/>
              <a:t>number of the block within the </a:t>
            </a:r>
            <a:r>
              <a:rPr lang="en-US" altLang="en-US" dirty="0" smtClean="0"/>
              <a:t>track</a:t>
            </a:r>
          </a:p>
          <a:p>
            <a:pPr marL="971550" lvl="1" indent="-514350">
              <a:lnSpc>
                <a:spcPct val="120000"/>
              </a:lnSpc>
              <a:buAutoNum type="alphaLcParenBoth"/>
            </a:pPr>
            <a:r>
              <a:rPr lang="en-US" altLang="en-US" dirty="0" smtClean="0"/>
              <a:t>(</a:t>
            </a:r>
            <a:r>
              <a:rPr lang="en-US" altLang="en-US" dirty="0"/>
              <a:t>In some cases) the oﬀset of the beginning of the record within the block.</a:t>
            </a:r>
          </a:p>
        </p:txBody>
      </p:sp>
    </p:spTree>
    <p:extLst>
      <p:ext uri="{BB962C8B-B14F-4D97-AF65-F5344CB8AC3E}">
        <p14:creationId xmlns:p14="http://schemas.microsoft.com/office/powerpoint/2010/main" val="3044051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smtClean="0">
                <a:solidFill>
                  <a:schemeClr val="accent2">
                    <a:lumMod val="75000"/>
                  </a:schemeClr>
                </a:solidFill>
              </a:rPr>
              <a:t>Secondary </a:t>
            </a:r>
            <a:r>
              <a:rPr lang="en-US" sz="2400" b="1" dirty="0">
                <a:solidFill>
                  <a:schemeClr val="accent2">
                    <a:lumMod val="75000"/>
                  </a:schemeClr>
                </a:solidFill>
              </a:rPr>
              <a:t>S</a:t>
            </a:r>
            <a:r>
              <a:rPr lang="en-US" sz="2400" b="1" dirty="0" smtClean="0">
                <a:solidFill>
                  <a:schemeClr val="accent2">
                    <a:lumMod val="75000"/>
                  </a:schemeClr>
                </a:solidFill>
              </a:rPr>
              <a:t>torage Management – Block and Record Addresses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9" name="Content Placeholder 2"/>
          <p:cNvSpPr txBox="1">
            <a:spLocks/>
          </p:cNvSpPr>
          <p:nvPr/>
        </p:nvSpPr>
        <p:spPr>
          <a:xfrm>
            <a:off x="13482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altLang="en-US" b="1" dirty="0" smtClean="0"/>
              <a:t>Logical Address</a:t>
            </a:r>
          </a:p>
          <a:p>
            <a:pPr lvl="1">
              <a:lnSpc>
                <a:spcPct val="100000"/>
              </a:lnSpc>
              <a:buFontTx/>
              <a:buChar char="-"/>
            </a:pPr>
            <a:r>
              <a:rPr lang="en-US" altLang="en-US" dirty="0" smtClean="0"/>
              <a:t>Each block or record has a “logical address,” which is an arbitrary string of bytes of some ﬁxed length. </a:t>
            </a:r>
          </a:p>
          <a:p>
            <a:pPr lvl="1">
              <a:lnSpc>
                <a:spcPct val="100000"/>
              </a:lnSpc>
              <a:buFontTx/>
              <a:buChar char="-"/>
            </a:pPr>
            <a:r>
              <a:rPr lang="en-US" altLang="en-US" dirty="0" smtClean="0"/>
              <a:t>A map table, stored on disk in a known location, relates logical to physical addresses</a:t>
            </a:r>
          </a:p>
          <a:p>
            <a:pPr lvl="1">
              <a:lnSpc>
                <a:spcPct val="100000"/>
              </a:lnSpc>
              <a:buFontTx/>
              <a:buChar char="-"/>
            </a:pPr>
            <a:endParaRPr lang="en-US" altLang="en-US" dirty="0" smtClean="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212" y="4243388"/>
            <a:ext cx="26955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45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smtClean="0">
                <a:solidFill>
                  <a:schemeClr val="accent2">
                    <a:lumMod val="75000"/>
                  </a:schemeClr>
                </a:solidFill>
              </a:rPr>
              <a:t>Secondary </a:t>
            </a:r>
            <a:r>
              <a:rPr lang="en-US" sz="2400" b="1" dirty="0">
                <a:solidFill>
                  <a:schemeClr val="accent2">
                    <a:lumMod val="75000"/>
                  </a:schemeClr>
                </a:solidFill>
              </a:rPr>
              <a:t>S</a:t>
            </a:r>
            <a:r>
              <a:rPr lang="en-US" sz="2400" b="1" dirty="0" smtClean="0">
                <a:solidFill>
                  <a:schemeClr val="accent2">
                    <a:lumMod val="75000"/>
                  </a:schemeClr>
                </a:solidFill>
              </a:rPr>
              <a:t>torage Management – Block and Record Addresses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fontScale="92500" lnSpcReduction="20000"/>
          </a:bodyPr>
          <a:lstStyle/>
          <a:p>
            <a:pPr>
              <a:lnSpc>
                <a:spcPct val="110000"/>
              </a:lnSpc>
            </a:pPr>
            <a:r>
              <a:rPr lang="en-US" sz="2600" dirty="0"/>
              <a:t>Many combinations of logical and physical addresses are </a:t>
            </a:r>
            <a:r>
              <a:rPr lang="en-US" sz="2600" dirty="0" smtClean="0"/>
              <a:t>possible, </a:t>
            </a:r>
            <a:r>
              <a:rPr lang="en-US" sz="2600" dirty="0"/>
              <a:t>yielding structured address </a:t>
            </a:r>
            <a:r>
              <a:rPr lang="en-US" sz="2600" dirty="0" smtClean="0"/>
              <a:t>schemes</a:t>
            </a:r>
          </a:p>
          <a:p>
            <a:pPr>
              <a:lnSpc>
                <a:spcPct val="110000"/>
              </a:lnSpc>
            </a:pPr>
            <a:r>
              <a:rPr lang="en-US" sz="2600" dirty="0" smtClean="0"/>
              <a:t>A </a:t>
            </a:r>
            <a:r>
              <a:rPr lang="en-US" sz="2600" dirty="0"/>
              <a:t>block with a table of oﬀsets telling us the position of each record within the </a:t>
            </a:r>
            <a:r>
              <a:rPr lang="en-US" sz="2600" dirty="0" smtClean="0"/>
              <a:t>block</a:t>
            </a:r>
          </a:p>
          <a:p>
            <a:pPr>
              <a:lnSpc>
                <a:spcPct val="110000"/>
              </a:lnSpc>
            </a:pPr>
            <a:endParaRPr lang="en-US" sz="2600" dirty="0"/>
          </a:p>
          <a:p>
            <a:pPr>
              <a:lnSpc>
                <a:spcPct val="110000"/>
              </a:lnSpc>
            </a:pPr>
            <a:endParaRPr lang="en-US" sz="2600" dirty="0" smtClean="0"/>
          </a:p>
          <a:p>
            <a:pPr>
              <a:lnSpc>
                <a:spcPct val="110000"/>
              </a:lnSpc>
            </a:pPr>
            <a:endParaRPr lang="en-US" sz="2600" dirty="0"/>
          </a:p>
          <a:p>
            <a:pPr>
              <a:lnSpc>
                <a:spcPct val="110000"/>
              </a:lnSpc>
            </a:pPr>
            <a:endParaRPr lang="en-US" sz="2600" dirty="0" smtClean="0"/>
          </a:p>
          <a:p>
            <a:pPr>
              <a:lnSpc>
                <a:spcPct val="110000"/>
              </a:lnSpc>
            </a:pPr>
            <a:r>
              <a:rPr lang="en-US" sz="2600" dirty="0" smtClean="0"/>
              <a:t>The address of a record is now the physical address of its block </a:t>
            </a:r>
          </a:p>
          <a:p>
            <a:pPr marL="0" indent="0">
              <a:lnSpc>
                <a:spcPct val="110000"/>
              </a:lnSpc>
              <a:buNone/>
            </a:pPr>
            <a:r>
              <a:rPr lang="en-US" sz="2600" dirty="0" smtClean="0"/>
              <a:t>    plus the oﬀset</a:t>
            </a:r>
            <a:endParaRPr lang="en-US" sz="2600" dirty="0"/>
          </a:p>
          <a:p>
            <a:pPr marL="0" indent="0">
              <a:lnSpc>
                <a:spcPct val="100000"/>
              </a:lnSpc>
              <a:buNone/>
            </a:pPr>
            <a:endParaRPr lang="en-US" sz="2600" dirty="0" smtClean="0"/>
          </a:p>
          <a:p>
            <a:pPr>
              <a:lnSpc>
                <a:spcPct val="110000"/>
              </a:lnSpc>
            </a:pPr>
            <a:endParaRPr lang="en-US" altLang="en-US" dirty="0" smtClean="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645" y="3593124"/>
            <a:ext cx="37433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50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smtClean="0">
                <a:solidFill>
                  <a:schemeClr val="accent2">
                    <a:lumMod val="75000"/>
                  </a:schemeClr>
                </a:solidFill>
              </a:rPr>
              <a:t>Storage Allocation in SQL Server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00000"/>
              </a:lnSpc>
              <a:buNone/>
            </a:pPr>
            <a:endParaRPr lang="en-US" sz="2600" dirty="0" smtClean="0"/>
          </a:p>
          <a:p>
            <a:pPr>
              <a:lnSpc>
                <a:spcPct val="110000"/>
              </a:lnSpc>
            </a:pPr>
            <a:endParaRPr lang="en-US" altLang="en-US" dirty="0" smtClean="0"/>
          </a:p>
        </p:txBody>
      </p:sp>
      <p:sp>
        <p:nvSpPr>
          <p:cNvPr id="9" name="Content Placeholder 2"/>
          <p:cNvSpPr txBox="1">
            <a:spLocks/>
          </p:cNvSpPr>
          <p:nvPr/>
        </p:nvSpPr>
        <p:spPr>
          <a:xfrm>
            <a:off x="134820" y="1825625"/>
            <a:ext cx="8727826"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600" dirty="0" smtClean="0"/>
              <a:t>The fundamental unit of data storage in Microsoft® SQL Server™ is the </a:t>
            </a:r>
            <a:r>
              <a:rPr lang="en-US" sz="2600" u="sng" dirty="0" smtClean="0">
                <a:hlinkClick r:id="rId3" tooltip="View definition"/>
              </a:rPr>
              <a:t>page</a:t>
            </a:r>
            <a:r>
              <a:rPr lang="en-US" sz="2600" dirty="0" smtClean="0"/>
              <a:t>. </a:t>
            </a:r>
            <a:endParaRPr lang="en-IN" sz="2600" dirty="0" smtClean="0"/>
          </a:p>
          <a:p>
            <a:pPr>
              <a:lnSpc>
                <a:spcPct val="100000"/>
              </a:lnSpc>
            </a:pPr>
            <a:r>
              <a:rPr lang="en-US" sz="2600" dirty="0" smtClean="0"/>
              <a:t>The page size is 8 KB. This means SQL Server databases have 128 pages per megabyte.</a:t>
            </a:r>
            <a:endParaRPr lang="en-IN" sz="2600" dirty="0" smtClean="0"/>
          </a:p>
          <a:p>
            <a:pPr>
              <a:lnSpc>
                <a:spcPct val="100000"/>
              </a:lnSpc>
            </a:pPr>
            <a:r>
              <a:rPr lang="en-US" sz="2600" dirty="0" smtClean="0"/>
              <a:t>The start of each page is a 96-byte header used to store system information, such as the type of page, the amount of free space on the page, and the object ID of the object owning the page</a:t>
            </a:r>
          </a:p>
          <a:p>
            <a:pPr>
              <a:lnSpc>
                <a:spcPct val="100000"/>
              </a:lnSpc>
            </a:pPr>
            <a:r>
              <a:rPr lang="en-US" sz="2600" u="sng" dirty="0" smtClean="0">
                <a:hlinkClick r:id="rId4" tooltip="View definition"/>
              </a:rPr>
              <a:t>Extents</a:t>
            </a:r>
            <a:r>
              <a:rPr lang="en-US" sz="2600" dirty="0" smtClean="0"/>
              <a:t> are the basic unit in which space is allocated to tables and indexes. An extent is 8 contiguous pages, or 64 KB. This means SQL Server databases have 16 extents per megabyte.</a:t>
            </a:r>
          </a:p>
          <a:p>
            <a:pPr>
              <a:lnSpc>
                <a:spcPct val="110000"/>
              </a:lnSpc>
            </a:pPr>
            <a:endParaRPr lang="en-US" altLang="en-US" dirty="0" smtClean="0"/>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0769" y="2081580"/>
            <a:ext cx="25241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010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8139074" cy="461665"/>
          </a:xfrm>
          <a:prstGeom prst="rect">
            <a:avLst/>
          </a:prstGeom>
        </p:spPr>
        <p:txBody>
          <a:bodyPr wrap="square">
            <a:spAutoFit/>
          </a:bodyPr>
          <a:lstStyle/>
          <a:p>
            <a:r>
              <a:rPr lang="en-US" sz="2400" b="1" dirty="0">
                <a:solidFill>
                  <a:schemeClr val="accent2">
                    <a:lumMod val="75000"/>
                  </a:schemeClr>
                </a:solidFill>
              </a:rPr>
              <a:t>Secondary Storage Management – </a:t>
            </a:r>
            <a:r>
              <a:rPr lang="en-US" sz="2400" b="1" dirty="0" smtClean="0">
                <a:solidFill>
                  <a:schemeClr val="accent2">
                    <a:lumMod val="75000"/>
                  </a:schemeClr>
                </a:solidFill>
              </a:rPr>
              <a:t>Pointer Swizzling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DATABASE TECHNOLOGIES</a:t>
            </a:r>
            <a:endParaRPr lang="en-US" sz="2400" b="1" dirty="0">
              <a:solidFill>
                <a:schemeClr val="accent1">
                  <a:lumMod val="75000"/>
                </a:schemeClr>
              </a:solidFill>
            </a:endParaRPr>
          </a:p>
        </p:txBody>
      </p:sp>
      <p:sp>
        <p:nvSpPr>
          <p:cNvPr id="12" name="Content Placeholder 2"/>
          <p:cNvSpPr>
            <a:spLocks noGrp="1"/>
          </p:cNvSpPr>
          <p:nvPr>
            <p:ph idx="1"/>
          </p:nvPr>
        </p:nvSpPr>
        <p:spPr>
          <a:xfrm>
            <a:off x="134819" y="1825625"/>
            <a:ext cx="10369057" cy="4351338"/>
          </a:xfrm>
        </p:spPr>
        <p:txBody>
          <a:bodyPr>
            <a:normAutofit/>
          </a:bodyPr>
          <a:lstStyle/>
          <a:p>
            <a:pPr marL="0" indent="0">
              <a:lnSpc>
                <a:spcPct val="100000"/>
              </a:lnSpc>
              <a:buNone/>
            </a:pPr>
            <a:endParaRPr lang="en-US" sz="2600" dirty="0" smtClean="0"/>
          </a:p>
          <a:p>
            <a:pPr>
              <a:lnSpc>
                <a:spcPct val="110000"/>
              </a:lnSpc>
            </a:pPr>
            <a:endParaRPr lang="en-US" altLang="en-US" dirty="0" smtClean="0"/>
          </a:p>
        </p:txBody>
      </p:sp>
      <p:sp>
        <p:nvSpPr>
          <p:cNvPr id="13" name="Content Placeholder 2"/>
          <p:cNvSpPr txBox="1">
            <a:spLocks/>
          </p:cNvSpPr>
          <p:nvPr/>
        </p:nvSpPr>
        <p:spPr>
          <a:xfrm>
            <a:off x="134820" y="1825625"/>
            <a:ext cx="8727826"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en-US" dirty="0" smtClean="0"/>
              <a:t>Every block, record, object, or other referenceable data item has two forms of address: its database address in the server’s address space and a memory address if the item is currently copied in virtual memory</a:t>
            </a:r>
          </a:p>
          <a:p>
            <a:pPr>
              <a:lnSpc>
                <a:spcPct val="110000"/>
              </a:lnSpc>
            </a:pPr>
            <a:r>
              <a:rPr lang="en-US" altLang="en-US" dirty="0" smtClean="0"/>
              <a:t>To avoid the cost of translating repeatedly from database addresses to memory addresses, several techniques have been developed that are collectively known as pointer swizzling</a:t>
            </a:r>
          </a:p>
          <a:p>
            <a:pPr>
              <a:lnSpc>
                <a:spcPct val="110000"/>
              </a:lnSpc>
            </a:pPr>
            <a:r>
              <a:rPr lang="en-US" altLang="en-US" dirty="0" smtClean="0"/>
              <a:t>When a block is moved from secondary storage to main memory, pointers within the block may be “swizzled,” that is, translated from the database address space to the virtual address space. </a:t>
            </a: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738" y="2895600"/>
            <a:ext cx="22002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1381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1527</Words>
  <Application>Microsoft Office PowerPoint</Application>
  <PresentationFormat>Custom</PresentationFormat>
  <Paragraphs>161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67</cp:revision>
  <dcterms:created xsi:type="dcterms:W3CDTF">2020-06-03T14:19:11Z</dcterms:created>
  <dcterms:modified xsi:type="dcterms:W3CDTF">2020-07-02T06:49:04Z</dcterms:modified>
</cp:coreProperties>
</file>