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26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70" r:id="rId15"/>
    <p:sldId id="369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oRJrcIYbF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model, Storage formats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nd Indexing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Insertion into B Tree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2078691"/>
            <a:ext cx="798694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Insertion of key = 40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382" y="3147637"/>
            <a:ext cx="42767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53" y="3250668"/>
            <a:ext cx="3876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2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Deletion From B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2078691"/>
            <a:ext cx="115566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Locate </a:t>
            </a:r>
            <a:r>
              <a:rPr lang="en-US" dirty="0"/>
              <a:t>that record and its key-pointer pair in a leaf of the B-tree.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Delete </a:t>
            </a:r>
            <a:r>
              <a:rPr lang="en-US" dirty="0"/>
              <a:t>the record itself from the data </a:t>
            </a:r>
            <a:r>
              <a:rPr lang="en-US" dirty="0" smtClean="0"/>
              <a:t>ﬁle </a:t>
            </a:r>
            <a:r>
              <a:rPr lang="en-US" dirty="0"/>
              <a:t>and </a:t>
            </a:r>
            <a:r>
              <a:rPr lang="en-US" dirty="0" smtClean="0"/>
              <a:t>delete </a:t>
            </a:r>
            <a:r>
              <a:rPr lang="en-US" dirty="0"/>
              <a:t>the key-pointer pair from the B-tree. 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 B-tree node from which a deletion occurred still has at least the minimum number of keys and pointers, then there is nothing more to be </a:t>
            </a:r>
            <a:r>
              <a:rPr lang="en-US" dirty="0" smtClean="0"/>
              <a:t>done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After deletion, if </a:t>
            </a:r>
            <a:r>
              <a:rPr lang="en-US" dirty="0"/>
              <a:t>the constraint on the number of keys is violated, then  </a:t>
            </a:r>
            <a:r>
              <a:rPr lang="en-US" dirty="0" smtClean="0"/>
              <a:t>if </a:t>
            </a:r>
            <a:r>
              <a:rPr lang="en-US" dirty="0"/>
              <a:t>one of the adjacent siblings of node N has more than the minimum number of keys and pointers, then one key-pointer pair can be moved to N, keeping the order of keys intact. </a:t>
            </a:r>
            <a:r>
              <a:rPr lang="en-US" dirty="0" smtClean="0"/>
              <a:t> Adjust the </a:t>
            </a:r>
            <a:r>
              <a:rPr lang="en-US" dirty="0"/>
              <a:t>keys at the parent of N </a:t>
            </a:r>
            <a:r>
              <a:rPr lang="en-US" dirty="0" smtClean="0"/>
              <a:t>to </a:t>
            </a:r>
            <a:r>
              <a:rPr lang="en-US" dirty="0"/>
              <a:t>reﬂect the new </a:t>
            </a:r>
            <a:r>
              <a:rPr lang="en-US" dirty="0" smtClean="0"/>
              <a:t>situation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neither adjacent sibling can be used to provide an extra key for </a:t>
            </a:r>
            <a:r>
              <a:rPr lang="en-US" dirty="0" smtClean="0"/>
              <a:t>N, and if there are </a:t>
            </a:r>
            <a:r>
              <a:rPr lang="en-US" dirty="0"/>
              <a:t>two adjacent nodes, N and a sibling M; the latter has the minimum number of keys and the former has fewer than the </a:t>
            </a:r>
            <a:r>
              <a:rPr lang="en-US" dirty="0" smtClean="0"/>
              <a:t>minimum, merge </a:t>
            </a:r>
            <a:r>
              <a:rPr lang="en-US" dirty="0"/>
              <a:t>these two nodes, eﬀectively deleting one of </a:t>
            </a:r>
            <a:r>
              <a:rPr lang="en-US" dirty="0" smtClean="0"/>
              <a:t>them. </a:t>
            </a:r>
            <a:r>
              <a:rPr lang="en-US" dirty="0"/>
              <a:t>Adjust the keys at the parent of N to reﬂect the new situation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5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Deletion from B Tree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2078691"/>
            <a:ext cx="798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Deletion of key = 7 </a:t>
            </a:r>
            <a:endParaRPr lang="en-US" sz="2000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53" y="3250668"/>
            <a:ext cx="3876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2372"/>
            <a:ext cx="42291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81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Deletion from B Tree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2078691"/>
            <a:ext cx="798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Deletion of key = 11 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50668"/>
            <a:ext cx="4038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44" y="3250668"/>
            <a:ext cx="42291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10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8617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Inserrtion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and Deletion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from B Tree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2078691"/>
            <a:ext cx="798694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hlinkClick r:id="rId3"/>
              </a:rPr>
              <a:t>https://www.youtube.com/watch?v=coRJrcIYbF4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1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Efficiency of B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2078691"/>
            <a:ext cx="115566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B-trees allow lookup, insertion, and deletion of records using very few disk I/O’s per ﬁle operation.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Observe </a:t>
            </a:r>
            <a:r>
              <a:rPr lang="en-US" sz="2000" dirty="0"/>
              <a:t>that if n, the number of keys per block, is reasonably large, then splitting and merging of blocks will be rare events.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Further</a:t>
            </a:r>
            <a:r>
              <a:rPr lang="en-US" sz="2000" dirty="0"/>
              <a:t>, when such an operation is needed, it almost always is limited to the leaves, so only two leaves and their parent are aﬀected. Thus, we can essentially neglect the disk-I/O cost of B-tree reorganizations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mtClean="0"/>
              <a:t>Example</a:t>
            </a:r>
            <a:r>
              <a:rPr lang="en-US" sz="2000" dirty="0"/>
              <a:t>:  A typical block has 255 pointers. With a root, 255 children and 2552 = 65025 leaves, we shall have among those leaves 2553, or about 16.6 million pointers to records. That is, ﬁles with up to 16.6 million records can be accommodated by a 3-level B-tree. </a:t>
            </a:r>
          </a:p>
        </p:txBody>
      </p:sp>
    </p:spTree>
    <p:extLst>
      <p:ext uri="{BB962C8B-B14F-4D97-AF65-F5344CB8AC3E}">
        <p14:creationId xmlns:p14="http://schemas.microsoft.com/office/powerpoint/2010/main" val="11060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model, Storage formats and Indexing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B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2078691"/>
            <a:ext cx="72164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B-tree organizes its blocks into a tree that is balanced, meaning that all paths from the root to a leaf have the same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Typically, there are three layers in a B-tree: the root, an intermediate layer and </a:t>
            </a:r>
            <a:r>
              <a:rPr lang="en-US" sz="2000" dirty="0" smtClean="0"/>
              <a:t>leaves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B-trees </a:t>
            </a:r>
            <a:r>
              <a:rPr lang="en-US" sz="2000" dirty="0"/>
              <a:t>automatically maintain as many levels of index as is appropriate for the size of the ﬁle being indexed.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Any </a:t>
            </a:r>
            <a:r>
              <a:rPr lang="en-US" sz="2000" dirty="0"/>
              <a:t>number of layers is possible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 grainSize="15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42" y="2715229"/>
            <a:ext cx="3876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B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2078691"/>
            <a:ext cx="72164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keys in leaf nodes are copies of keys from the data ﬁle.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keys are distributed among the leaves in sorted </a:t>
            </a:r>
            <a:r>
              <a:rPr lang="en-US" sz="2000" dirty="0" smtClean="0"/>
              <a:t>order </a:t>
            </a:r>
            <a:r>
              <a:rPr lang="en-US" sz="2000" dirty="0"/>
              <a:t>from left to right.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 is a parameter </a:t>
            </a:r>
            <a:r>
              <a:rPr lang="en-US" sz="2000" dirty="0"/>
              <a:t>n </a:t>
            </a:r>
            <a:r>
              <a:rPr lang="en-US" sz="2000" dirty="0" smtClean="0"/>
              <a:t>associated with each B-tree index</a:t>
            </a:r>
            <a:r>
              <a:rPr lang="en-US" sz="2000" dirty="0"/>
              <a:t>, </a:t>
            </a:r>
            <a:r>
              <a:rPr lang="en-US" sz="2000" dirty="0" smtClean="0"/>
              <a:t>and this parameter </a:t>
            </a:r>
            <a:r>
              <a:rPr lang="en-US" sz="2000" dirty="0"/>
              <a:t>determines the layout of all blocks of the B-tree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block will have space for n search-key values and n +1 pointers.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At </a:t>
            </a:r>
            <a:r>
              <a:rPr lang="en-US" sz="2000" dirty="0"/>
              <a:t>the root, there are at least two used pointers</a:t>
            </a:r>
            <a:r>
              <a:rPr lang="en-US" sz="2000" dirty="0" smtClean="0"/>
              <a:t>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 grainSize="15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42" y="2715229"/>
            <a:ext cx="3876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33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B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2078691"/>
            <a:ext cx="72164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pointers point to B-tree blocks at the level below.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 a leaf, the last pointer points to the next leaf block to the right, i.e., to the block with the next higher keys. 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Among </a:t>
            </a:r>
            <a:r>
              <a:rPr lang="en-US" sz="2000" dirty="0"/>
              <a:t>the other n pointers in a leaf block, at least </a:t>
            </a:r>
            <a:r>
              <a:rPr lang="en-US" sz="2000" dirty="0" smtClean="0"/>
              <a:t>(</a:t>
            </a:r>
            <a:r>
              <a:rPr lang="en-US" sz="2000" dirty="0"/>
              <a:t>n +1)/</a:t>
            </a:r>
            <a:r>
              <a:rPr lang="en-US" sz="2000" dirty="0" smtClean="0"/>
              <a:t>2 </a:t>
            </a:r>
            <a:r>
              <a:rPr lang="en-US" sz="2000" dirty="0"/>
              <a:t>of these pointers are used and point to data </a:t>
            </a:r>
            <a:r>
              <a:rPr lang="en-US" sz="2000" dirty="0" smtClean="0"/>
              <a:t>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Unused </a:t>
            </a:r>
            <a:r>
              <a:rPr lang="en-US" sz="2000" dirty="0"/>
              <a:t>pointers are null and do not point anywhere.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dirty="0"/>
              <a:t> pointer, if it is used, points to a record with the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dirty="0"/>
              <a:t> key. </a:t>
            </a:r>
            <a:endParaRPr lang="en-US" sz="20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 grainSize="15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42" y="2715229"/>
            <a:ext cx="3876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74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B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2078691"/>
            <a:ext cx="721646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 an interior node, all n + 1 pointers can be used to point to B-tree blocks at the next lower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used pointers and their keys appear at the beginning of the block, with the exception of the (n +1)</a:t>
            </a:r>
            <a:r>
              <a:rPr lang="en-US" sz="2000" baseline="30000" dirty="0" err="1"/>
              <a:t>st</a:t>
            </a:r>
            <a:r>
              <a:rPr lang="en-US" sz="2000" dirty="0"/>
              <a:t> pointer in a leaf, which points to the next leaf.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 grainSize="15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42" y="2715229"/>
            <a:ext cx="3876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9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B Trees with Duplicate Keys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2078691"/>
            <a:ext cx="7216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the second child of the </a:t>
            </a:r>
            <a:r>
              <a:rPr lang="en-US" sz="2000" dirty="0" smtClean="0"/>
              <a:t>root, </a:t>
            </a:r>
            <a:r>
              <a:rPr lang="en-US" sz="2000" dirty="0"/>
              <a:t>the ﬁrst key is now null. The reason is that the second child (fourth leaf) has no new keys at </a:t>
            </a:r>
            <a:r>
              <a:rPr lang="en-US" sz="2000" dirty="0" smtClean="0"/>
              <a:t>all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 grainSize="15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292" y="2078691"/>
            <a:ext cx="39338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0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Lookup in B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2078691"/>
            <a:ext cx="72164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SELECT * FROM R WHERE </a:t>
            </a:r>
            <a:r>
              <a:rPr lang="en-US" sz="2000" dirty="0" err="1"/>
              <a:t>R.k</a:t>
            </a:r>
            <a:r>
              <a:rPr lang="en-US" sz="2000" dirty="0"/>
              <a:t> &gt; 40;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SELECT * FROM R </a:t>
            </a:r>
            <a:r>
              <a:rPr lang="en-US" sz="2000" dirty="0" smtClean="0"/>
              <a:t>WHERE </a:t>
            </a:r>
            <a:r>
              <a:rPr lang="en-US" sz="2000" dirty="0" err="1"/>
              <a:t>R.k</a:t>
            </a:r>
            <a:r>
              <a:rPr lang="en-US" sz="2000" dirty="0"/>
              <a:t> &gt;= 10 AND </a:t>
            </a:r>
            <a:r>
              <a:rPr lang="en-US" sz="2000" dirty="0" err="1"/>
              <a:t>R.k</a:t>
            </a:r>
            <a:r>
              <a:rPr lang="en-US" sz="2000" dirty="0"/>
              <a:t> &lt;= 25;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 grainSize="15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44" y="1868853"/>
            <a:ext cx="3876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9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Index Structure – Insertion into B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2078691"/>
            <a:ext cx="115566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Find </a:t>
            </a:r>
            <a:r>
              <a:rPr lang="en-US" sz="2000" dirty="0"/>
              <a:t>a place for the new key in the appropriate </a:t>
            </a:r>
            <a:r>
              <a:rPr lang="en-US" sz="2000" dirty="0" smtClean="0"/>
              <a:t>leaf </a:t>
            </a:r>
            <a:r>
              <a:rPr lang="en-US" sz="2000" dirty="0"/>
              <a:t>and </a:t>
            </a:r>
            <a:r>
              <a:rPr lang="en-US" sz="2000" dirty="0" smtClean="0"/>
              <a:t>insert the key if </a:t>
            </a:r>
            <a:r>
              <a:rPr lang="en-US" sz="2000" dirty="0"/>
              <a:t>there is room.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there is no room in the proper leaf, </a:t>
            </a:r>
            <a:r>
              <a:rPr lang="en-US" sz="2000" dirty="0" smtClean="0"/>
              <a:t>split </a:t>
            </a:r>
            <a:r>
              <a:rPr lang="en-US" sz="2000" dirty="0"/>
              <a:t>the leaf into two and divide the keys between the two new nodes, so each is half full or just over half full.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splitting of nodes at one level appears to the level above as if a new key-pointer pair needs to be inserted at that higher level. </a:t>
            </a:r>
            <a:r>
              <a:rPr lang="en-US" sz="2000" dirty="0" smtClean="0"/>
              <a:t>Recursively </a:t>
            </a:r>
            <a:r>
              <a:rPr lang="en-US" sz="2000" dirty="0"/>
              <a:t>apply this strategy to insert at the next level: if there is room, insert </a:t>
            </a:r>
            <a:r>
              <a:rPr lang="en-US" sz="2000" dirty="0" smtClean="0"/>
              <a:t>the key; </a:t>
            </a:r>
            <a:r>
              <a:rPr lang="en-US" sz="2000" dirty="0"/>
              <a:t>if not, split the parent node and continue up the tree.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While trying </a:t>
            </a:r>
            <a:r>
              <a:rPr lang="en-US" sz="2000" dirty="0"/>
              <a:t>to insert into the </a:t>
            </a:r>
            <a:r>
              <a:rPr lang="en-US" sz="2000" dirty="0" smtClean="0"/>
              <a:t>root and </a:t>
            </a:r>
            <a:r>
              <a:rPr lang="en-US" sz="2000" dirty="0"/>
              <a:t>there is no room, </a:t>
            </a:r>
            <a:r>
              <a:rPr lang="en-US" sz="2000" dirty="0" smtClean="0"/>
              <a:t>split </a:t>
            </a:r>
            <a:r>
              <a:rPr lang="en-US" sz="2000" dirty="0"/>
              <a:t>the root into two nodes and create a new root at the next higher level; the new root has the two nodes resulting from the split as its children. </a:t>
            </a:r>
          </a:p>
        </p:txBody>
      </p:sp>
    </p:spTree>
    <p:extLst>
      <p:ext uri="{BB962C8B-B14F-4D97-AF65-F5344CB8AC3E}">
        <p14:creationId xmlns:p14="http://schemas.microsoft.com/office/powerpoint/2010/main" val="54124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1037</Words>
  <Application>Microsoft Office PowerPoint</Application>
  <PresentationFormat>Custom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83</cp:revision>
  <dcterms:created xsi:type="dcterms:W3CDTF">2020-06-03T14:19:11Z</dcterms:created>
  <dcterms:modified xsi:type="dcterms:W3CDTF">2020-07-13T09:56:41Z</dcterms:modified>
</cp:coreProperties>
</file>