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26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1" r:id="rId16"/>
    <p:sldId id="370" r:id="rId17"/>
    <p:sldId id="376" r:id="rId18"/>
    <p:sldId id="377" r:id="rId19"/>
    <p:sldId id="372" r:id="rId20"/>
    <p:sldId id="34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DATABASE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TECHNOLOGIES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model, Storage formats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nd Indexing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2598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Database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Design - Normalization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073" y="1915778"/>
            <a:ext cx="5559437" cy="435133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None/>
              <a:defRPr/>
            </a:pPr>
            <a:r>
              <a:rPr lang="en-US" altLang="en-US" b="1" dirty="0" smtClean="0"/>
              <a:t>2</a:t>
            </a:r>
            <a:r>
              <a:rPr lang="en-US" altLang="en-US" b="1" baseline="30000" dirty="0" smtClean="0"/>
              <a:t>nd</a:t>
            </a:r>
            <a:r>
              <a:rPr lang="en-US" altLang="en-US" b="1" dirty="0" smtClean="0"/>
              <a:t> Normal Form: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en-US" b="1" dirty="0" smtClean="0"/>
          </a:p>
          <a:p>
            <a:pPr>
              <a:lnSpc>
                <a:spcPct val="110000"/>
              </a:lnSpc>
            </a:pPr>
            <a:r>
              <a:rPr lang="en-US" dirty="0"/>
              <a:t>A relation schema R is in 2NF if every nonprime attribute A in R is fully functionally dependent on the primary key of R.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 relation schema R is in second normal form (2NF) if every nonprime attribute A in R is not partially dependent on any key of R. </a:t>
            </a:r>
            <a:endParaRPr lang="en-US" altLang="en-US" b="1" dirty="0"/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 smtClean="0">
              <a:cs typeface="MS PGothic" charset="0"/>
            </a:endParaRPr>
          </a:p>
          <a:p>
            <a:pPr marL="0" indent="0">
              <a:buNone/>
            </a:pPr>
            <a:endParaRPr lang="en-US" altLang="en-US" dirty="0">
              <a:ea typeface="MS PGothic" charset="-128"/>
            </a:endParaRPr>
          </a:p>
          <a:p>
            <a:pPr marL="0" indent="0">
              <a:buNone/>
            </a:pPr>
            <a:endParaRPr lang="en-US" altLang="en-US" sz="2400" dirty="0">
              <a:latin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599" y="1915778"/>
            <a:ext cx="6206490" cy="30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Database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Design - Normalization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073" y="1993052"/>
            <a:ext cx="5559437" cy="4351338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  <a:buNone/>
              <a:defRPr/>
            </a:pPr>
            <a:r>
              <a:rPr lang="en-US" altLang="en-US" sz="4200" b="1" dirty="0"/>
              <a:t>3rd Normal Form: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en-US" b="1" dirty="0" smtClean="0"/>
          </a:p>
          <a:p>
            <a:pPr>
              <a:lnSpc>
                <a:spcPct val="120000"/>
              </a:lnSpc>
            </a:pPr>
            <a:r>
              <a:rPr lang="en-US" sz="3300" dirty="0"/>
              <a:t>A relation schema R is in 3NF if it satisfies 2NF and no nonprime attribute of R is transitively dependent on the primary key.</a:t>
            </a:r>
            <a:r>
              <a:rPr lang="en-US" sz="38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800" dirty="0"/>
          </a:p>
          <a:p>
            <a:pPr>
              <a:lnSpc>
                <a:spcPct val="120000"/>
              </a:lnSpc>
            </a:pPr>
            <a:r>
              <a:rPr lang="en-US" sz="3300" dirty="0"/>
              <a:t>A relation schema R is in third normal form (3NF) if, whenever a non trivial functional dependency X→A holds in R, either</a:t>
            </a:r>
            <a:r>
              <a:rPr lang="en-US" sz="3800" dirty="0"/>
              <a:t> </a:t>
            </a:r>
          </a:p>
          <a:p>
            <a:pPr marL="971550" lvl="1" indent="-514350">
              <a:lnSpc>
                <a:spcPct val="120000"/>
              </a:lnSpc>
              <a:buAutoNum type="alphaLcParenBoth"/>
            </a:pPr>
            <a:r>
              <a:rPr lang="en-US" sz="3300" dirty="0"/>
              <a:t>X is a </a:t>
            </a:r>
            <a:r>
              <a:rPr lang="en-US" sz="3300" dirty="0" err="1"/>
              <a:t>superkey</a:t>
            </a:r>
            <a:r>
              <a:rPr lang="en-US" sz="3300" dirty="0"/>
              <a:t> of R or </a:t>
            </a:r>
          </a:p>
          <a:p>
            <a:pPr marL="971550" lvl="1" indent="-514350">
              <a:lnSpc>
                <a:spcPct val="120000"/>
              </a:lnSpc>
              <a:buAutoNum type="alphaLcParenBoth"/>
            </a:pPr>
            <a:r>
              <a:rPr lang="en-US" sz="3300" dirty="0"/>
              <a:t>A is a prime attribute of R</a:t>
            </a:r>
            <a:endParaRPr lang="en-US" altLang="en-US" dirty="0" smtClean="0">
              <a:cs typeface="MS PGothic" charset="0"/>
            </a:endParaRPr>
          </a:p>
          <a:p>
            <a:pPr marL="0" indent="0">
              <a:buNone/>
            </a:pPr>
            <a:endParaRPr lang="en-US" altLang="en-US" dirty="0">
              <a:ea typeface="MS PGothic" charset="-128"/>
            </a:endParaRPr>
          </a:p>
          <a:p>
            <a:pPr marL="0" indent="0">
              <a:buNone/>
            </a:pPr>
            <a:endParaRPr lang="en-US" altLang="en-US" sz="2400" dirty="0">
              <a:latin typeface="Verdana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549" y="1993052"/>
            <a:ext cx="6012180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Database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Design - Normalization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073" y="1978517"/>
            <a:ext cx="5559437" cy="4351338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  <a:buNone/>
              <a:defRPr/>
            </a:pPr>
            <a:r>
              <a:rPr lang="en-US" altLang="en-US" sz="4200" b="1" dirty="0" smtClean="0"/>
              <a:t>Boyce-</a:t>
            </a:r>
            <a:r>
              <a:rPr lang="en-US" altLang="en-US" sz="4200" b="1" dirty="0" err="1" smtClean="0"/>
              <a:t>Codd</a:t>
            </a:r>
            <a:r>
              <a:rPr lang="en-US" altLang="en-US" sz="4200" b="1" dirty="0" smtClean="0"/>
              <a:t> </a:t>
            </a:r>
            <a:r>
              <a:rPr lang="en-US" altLang="en-US" sz="4200" b="1" dirty="0"/>
              <a:t>Normal Form</a:t>
            </a:r>
            <a:r>
              <a:rPr lang="en-US" altLang="en-US" sz="4200" b="1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sz="4400" dirty="0"/>
              <a:t>A relation schema R is in BCNF if whenever a </a:t>
            </a:r>
            <a:r>
              <a:rPr lang="en-US" sz="4400" dirty="0" smtClean="0"/>
              <a:t>non-trivial </a:t>
            </a:r>
            <a:r>
              <a:rPr lang="en-US" sz="4400" dirty="0"/>
              <a:t>functional dependency X→A holds in R, then X is a </a:t>
            </a:r>
            <a:r>
              <a:rPr lang="en-US" sz="4400" dirty="0" err="1"/>
              <a:t>superkey</a:t>
            </a:r>
            <a:r>
              <a:rPr lang="en-US" sz="4400" dirty="0"/>
              <a:t> of R.</a:t>
            </a:r>
          </a:p>
          <a:p>
            <a:pPr>
              <a:lnSpc>
                <a:spcPct val="120000"/>
              </a:lnSpc>
            </a:pPr>
            <a:endParaRPr lang="en-US" sz="4400" dirty="0"/>
          </a:p>
          <a:p>
            <a:pPr>
              <a:lnSpc>
                <a:spcPct val="120000"/>
              </a:lnSpc>
            </a:pPr>
            <a:r>
              <a:rPr lang="en-US" sz="4400" dirty="0"/>
              <a:t>Every relation in BCNF is also in 3NF; however, a relation in 3NF is not necessarily in </a:t>
            </a:r>
            <a:r>
              <a:rPr lang="en-US" sz="4400" dirty="0" smtClean="0"/>
              <a:t>BCNF</a:t>
            </a:r>
            <a:endParaRPr lang="en-US" altLang="en-US" sz="4200" b="1" dirty="0"/>
          </a:p>
          <a:p>
            <a:pPr>
              <a:spcBef>
                <a:spcPct val="0"/>
              </a:spcBef>
              <a:buNone/>
              <a:defRPr/>
            </a:pPr>
            <a:endParaRPr lang="en-US" altLang="en-US" b="1" dirty="0" smtClean="0"/>
          </a:p>
          <a:p>
            <a:pPr marL="0" indent="0">
              <a:buNone/>
            </a:pPr>
            <a:endParaRPr lang="en-US" altLang="en-US" dirty="0">
              <a:ea typeface="MS PGothic" charset="-128"/>
            </a:endParaRPr>
          </a:p>
          <a:p>
            <a:pPr marL="0" indent="0">
              <a:buNone/>
            </a:pPr>
            <a:endParaRPr lang="en-US" altLang="en-US" sz="2400" dirty="0"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53" y="1978517"/>
            <a:ext cx="23526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88634" y="3400021"/>
            <a:ext cx="2979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Non-trivial </a:t>
            </a:r>
            <a:r>
              <a:rPr lang="en-IN" b="1" dirty="0"/>
              <a:t>FDs </a:t>
            </a:r>
            <a:endParaRPr lang="en-IN" b="1" dirty="0" smtClean="0"/>
          </a:p>
          <a:p>
            <a:r>
              <a:rPr lang="en-IN" dirty="0" smtClean="0"/>
              <a:t>• </a:t>
            </a:r>
            <a:r>
              <a:rPr lang="en-IN" dirty="0"/>
              <a:t>{Student, Course} </a:t>
            </a:r>
            <a:r>
              <a:rPr lang="en-IN" dirty="0" smtClean="0"/>
              <a:t>→ </a:t>
            </a:r>
            <a:r>
              <a:rPr lang="en-IN" dirty="0"/>
              <a:t>{Time} </a:t>
            </a:r>
            <a:endParaRPr lang="en-IN" dirty="0" smtClean="0"/>
          </a:p>
          <a:p>
            <a:r>
              <a:rPr lang="en-IN" dirty="0" smtClean="0"/>
              <a:t>• </a:t>
            </a:r>
            <a:r>
              <a:rPr lang="en-IN" dirty="0"/>
              <a:t>{Time} </a:t>
            </a:r>
            <a:r>
              <a:rPr lang="en-IN" dirty="0" smtClean="0"/>
              <a:t>→ </a:t>
            </a:r>
            <a:r>
              <a:rPr lang="en-IN" dirty="0"/>
              <a:t>{Course}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78" y="4785439"/>
            <a:ext cx="317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7572273" y="4490778"/>
            <a:ext cx="212035" cy="416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0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Database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Design - Normalization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073" y="1993052"/>
            <a:ext cx="5559437" cy="435133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  <a:defRPr/>
            </a:pPr>
            <a:r>
              <a:rPr lang="en-US" altLang="en-US" sz="4200" b="1" dirty="0" smtClean="0"/>
              <a:t>4</a:t>
            </a:r>
            <a:r>
              <a:rPr lang="en-US" altLang="en-US" sz="4200" b="1" baseline="30000" dirty="0" smtClean="0"/>
              <a:t>th</a:t>
            </a:r>
            <a:r>
              <a:rPr lang="en-US" altLang="en-US" sz="4200" b="1" dirty="0" smtClean="0"/>
              <a:t> Normal Form: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en-US" b="1" dirty="0" smtClean="0"/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400" dirty="0"/>
              <a:t>If no database table instance contains </a:t>
            </a:r>
            <a:r>
              <a:rPr lang="en-US" altLang="en-US" sz="2400" dirty="0" smtClean="0"/>
              <a:t>two or </a:t>
            </a:r>
            <a:r>
              <a:rPr lang="en-US" altLang="en-US" sz="2400" dirty="0"/>
              <a:t>more, independent </a:t>
            </a:r>
            <a:r>
              <a:rPr lang="en-US" altLang="en-US" sz="2400" dirty="0" smtClean="0"/>
              <a:t>and multivalued </a:t>
            </a:r>
            <a:r>
              <a:rPr lang="en-US" altLang="en-US" sz="2400" dirty="0"/>
              <a:t>attributes describing the relevant entity, then it is in 4th Normal Form.</a:t>
            </a:r>
            <a:endParaRPr lang="en-US" altLang="en-US" sz="2400" dirty="0" smtClean="0"/>
          </a:p>
          <a:p>
            <a:pPr marL="0" indent="0">
              <a:buNone/>
            </a:pPr>
            <a:endParaRPr lang="en-US" altLang="en-US" dirty="0">
              <a:ea typeface="MS PGothic" charset="-128"/>
            </a:endParaRPr>
          </a:p>
          <a:p>
            <a:pPr marL="0" indent="0">
              <a:buNone/>
            </a:pPr>
            <a:endParaRPr lang="en-US" altLang="en-US" sz="2400" dirty="0">
              <a:latin typeface="Verdana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5711"/>
              </p:ext>
            </p:extLst>
          </p:nvPr>
        </p:nvGraphicFramePr>
        <p:xfrm>
          <a:off x="9071398" y="1860014"/>
          <a:ext cx="1219200" cy="1524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Enrollment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Course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62173"/>
              </p:ext>
            </p:extLst>
          </p:nvPr>
        </p:nvGraphicFramePr>
        <p:xfrm>
          <a:off x="9059522" y="3594542"/>
          <a:ext cx="1219200" cy="1333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Hobby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Hobby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Cricket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 rot="16200000">
            <a:off x="8463180" y="3366771"/>
            <a:ext cx="158839" cy="309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06932"/>
              </p:ext>
            </p:extLst>
          </p:nvPr>
        </p:nvGraphicFramePr>
        <p:xfrm>
          <a:off x="6260904" y="1860014"/>
          <a:ext cx="1828800" cy="3238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Course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Hobby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Cricket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Cricket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Cricket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3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Database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Design - Normalization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074" y="5499278"/>
            <a:ext cx="8189892" cy="1159099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buNone/>
              <a:defRPr/>
            </a:pPr>
            <a:r>
              <a:rPr lang="en-US" altLang="en-US" sz="4200" b="1" dirty="0"/>
              <a:t>5</a:t>
            </a:r>
            <a:r>
              <a:rPr lang="en-US" altLang="en-US" sz="4200" b="1" baseline="30000" dirty="0" smtClean="0"/>
              <a:t>th</a:t>
            </a:r>
            <a:r>
              <a:rPr lang="en-US" altLang="en-US" sz="4200" b="1" dirty="0" smtClean="0"/>
              <a:t> Normal Form: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en-US" b="1" dirty="0" smtClean="0"/>
          </a:p>
          <a:p>
            <a:r>
              <a:rPr lang="en-US" sz="2400" dirty="0"/>
              <a:t>A table is in 5</a:t>
            </a:r>
            <a:r>
              <a:rPr lang="en-US" sz="2400" baseline="30000" dirty="0"/>
              <a:t>th</a:t>
            </a:r>
            <a:r>
              <a:rPr lang="en-US" sz="2400" dirty="0"/>
              <a:t> Normal Form only if it is in 4NF and it cannot be decomposed into any number of smaller tables without loss of data</a:t>
            </a:r>
            <a:r>
              <a:rPr lang="en-US" sz="3200" dirty="0" smtClean="0"/>
              <a:t>.</a:t>
            </a:r>
            <a:endParaRPr lang="en-US" altLang="en-US" dirty="0">
              <a:ea typeface="MS PGothic" charset="-128"/>
            </a:endParaRPr>
          </a:p>
          <a:p>
            <a:pPr marL="0" indent="0">
              <a:buNone/>
            </a:pPr>
            <a:endParaRPr lang="en-US" altLang="en-US" sz="2400" dirty="0">
              <a:latin typeface="Verdana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325" y="1528446"/>
            <a:ext cx="2562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950" y="3531215"/>
            <a:ext cx="55149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84" y="1528446"/>
            <a:ext cx="37623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7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Database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Design -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230" y="2009104"/>
            <a:ext cx="91372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Functional Dependencies </a:t>
            </a:r>
          </a:p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IN" dirty="0" err="1" smtClean="0"/>
              <a:t>Ssn</a:t>
            </a:r>
            <a:r>
              <a:rPr lang="en-IN" dirty="0" smtClean="0"/>
              <a:t> </a:t>
            </a:r>
            <a:r>
              <a:rPr lang="en-IN" dirty="0"/>
              <a:t>→ {</a:t>
            </a:r>
            <a:r>
              <a:rPr lang="en-IN" dirty="0" err="1" smtClean="0"/>
              <a:t>Fname</a:t>
            </a:r>
            <a:r>
              <a:rPr lang="en-IN" dirty="0"/>
              <a:t>, </a:t>
            </a:r>
            <a:r>
              <a:rPr lang="en-IN" dirty="0" err="1" smtClean="0"/>
              <a:t>Minit</a:t>
            </a:r>
            <a:r>
              <a:rPr lang="en-IN" dirty="0"/>
              <a:t>, </a:t>
            </a:r>
            <a:r>
              <a:rPr lang="en-IN" dirty="0" err="1" smtClean="0"/>
              <a:t>Lname</a:t>
            </a:r>
            <a:r>
              <a:rPr lang="en-IN" dirty="0"/>
              <a:t>, </a:t>
            </a:r>
            <a:r>
              <a:rPr lang="en-IN" dirty="0" err="1" smtClean="0"/>
              <a:t>Bdate</a:t>
            </a:r>
            <a:r>
              <a:rPr lang="en-IN" dirty="0"/>
              <a:t>, Address, Sex, Salary, </a:t>
            </a:r>
            <a:r>
              <a:rPr lang="en-IN" dirty="0" err="1" smtClean="0"/>
              <a:t>Mgr_ssn</a:t>
            </a:r>
            <a:r>
              <a:rPr lang="en-IN" dirty="0"/>
              <a:t>, </a:t>
            </a:r>
            <a:r>
              <a:rPr lang="en-IN" dirty="0" err="1" smtClean="0"/>
              <a:t>Dno</a:t>
            </a:r>
            <a:r>
              <a:rPr lang="en-IN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Pnumber</a:t>
            </a:r>
            <a:r>
              <a:rPr lang="en-IN" dirty="0" smtClean="0"/>
              <a:t> → {</a:t>
            </a:r>
            <a:r>
              <a:rPr lang="en-IN" dirty="0" err="1"/>
              <a:t>Pname</a:t>
            </a:r>
            <a:r>
              <a:rPr lang="en-IN" dirty="0"/>
              <a:t>, </a:t>
            </a:r>
            <a:r>
              <a:rPr lang="en-IN" dirty="0" err="1"/>
              <a:t>Plocation</a:t>
            </a:r>
            <a:r>
              <a:rPr lang="en-IN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{</a:t>
            </a:r>
            <a:r>
              <a:rPr lang="en-IN" dirty="0" err="1"/>
              <a:t>Ssn</a:t>
            </a:r>
            <a:r>
              <a:rPr lang="en-IN" dirty="0"/>
              <a:t>, </a:t>
            </a:r>
            <a:r>
              <a:rPr lang="en-IN" dirty="0" err="1"/>
              <a:t>Pnumber</a:t>
            </a:r>
            <a:r>
              <a:rPr lang="en-IN" dirty="0"/>
              <a:t>} </a:t>
            </a:r>
            <a:r>
              <a:rPr lang="en-IN" dirty="0" smtClean="0"/>
              <a:t>→ Hours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Dno</a:t>
            </a:r>
            <a:r>
              <a:rPr lang="en-US" dirty="0"/>
              <a:t> → {</a:t>
            </a:r>
            <a:r>
              <a:rPr lang="en-US" dirty="0" err="1" smtClean="0"/>
              <a:t>Dname</a:t>
            </a:r>
            <a:r>
              <a:rPr lang="en-US" dirty="0"/>
              <a:t>, </a:t>
            </a:r>
            <a:r>
              <a:rPr lang="en-US" dirty="0" err="1" smtClean="0"/>
              <a:t>Mgr_ssn</a:t>
            </a:r>
            <a:r>
              <a:rPr lang="en-US" dirty="0"/>
              <a:t>, </a:t>
            </a:r>
            <a:r>
              <a:rPr lang="en-US" dirty="0" err="1" smtClean="0"/>
              <a:t>Mgr_start_date</a:t>
            </a:r>
            <a:r>
              <a:rPr lang="en-US" dirty="0" smtClean="0"/>
              <a:t>, </a:t>
            </a:r>
            <a:r>
              <a:rPr lang="en-US" dirty="0" err="1" smtClean="0"/>
              <a:t>Dlocation</a:t>
            </a:r>
            <a:r>
              <a:rPr lang="en-US" dirty="0" smtClean="0"/>
              <a:t>, </a:t>
            </a:r>
            <a:r>
              <a:rPr lang="en-US" dirty="0" err="1" smtClean="0"/>
              <a:t>Pnumber</a:t>
            </a:r>
            <a:r>
              <a:rPr lang="en-US" dirty="0" smtClean="0"/>
              <a:t>}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3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Database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Design -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fig09_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51" y="1717773"/>
            <a:ext cx="6199633" cy="444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1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T</a:t>
            </a:r>
            <a:r>
              <a:rPr lang="en-US" altLang="en-US" sz="3600" b="1" dirty="0" smtClean="0"/>
              <a:t>esting for non-additive </a:t>
            </a:r>
            <a:r>
              <a:rPr lang="en-US" altLang="en-US" sz="3600" b="1" dirty="0"/>
              <a:t>(Lossless) Join Property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sz="2400" b="1" dirty="0" smtClean="0"/>
              <a:t>Algorithm:</a:t>
            </a:r>
          </a:p>
          <a:p>
            <a:pPr marL="381000" indent="-381000"/>
            <a:r>
              <a:rPr lang="en-US" altLang="en-US" sz="2400" b="1" dirty="0" smtClean="0"/>
              <a:t>Input</a:t>
            </a:r>
            <a:r>
              <a:rPr lang="en-US" altLang="en-US" sz="2400" dirty="0"/>
              <a:t>: A universal relation R, a decomposition D = {R1, R2, ..., </a:t>
            </a:r>
            <a:r>
              <a:rPr lang="en-US" altLang="en-US" sz="2400" dirty="0" err="1"/>
              <a:t>Rm</a:t>
            </a:r>
            <a:r>
              <a:rPr lang="en-US" altLang="en-US" sz="2400" dirty="0"/>
              <a:t>} of R, and a set F of functional dependencies. </a:t>
            </a: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/>
          </a:p>
          <a:p>
            <a:pPr marL="381000" indent="-381000">
              <a:buNone/>
            </a:pPr>
            <a:r>
              <a:rPr lang="en-US" altLang="en-US" sz="2000" b="1" dirty="0">
                <a:solidFill>
                  <a:srgbClr val="990033"/>
                </a:solidFill>
              </a:rPr>
              <a:t>1. </a:t>
            </a:r>
            <a:r>
              <a:rPr lang="en-US" altLang="en-US" sz="2000" dirty="0"/>
              <a:t>Create an initial matrix S with one row i for each relation </a:t>
            </a:r>
            <a:r>
              <a:rPr lang="en-US" altLang="en-US" sz="2000" dirty="0" err="1"/>
              <a:t>R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in D, and one column j for each attribute </a:t>
            </a:r>
            <a:r>
              <a:rPr lang="en-US" altLang="en-US" sz="2000" dirty="0" err="1"/>
              <a:t>A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 in R.</a:t>
            </a:r>
          </a:p>
          <a:p>
            <a:pPr marL="381000" indent="-381000">
              <a:buNone/>
            </a:pPr>
            <a:r>
              <a:rPr lang="en-US" altLang="en-US" sz="2000" dirty="0">
                <a:solidFill>
                  <a:srgbClr val="990033"/>
                </a:solidFill>
              </a:rPr>
              <a:t>2. </a:t>
            </a:r>
            <a:r>
              <a:rPr lang="en-US" altLang="en-US" sz="2000" dirty="0"/>
              <a:t>Set </a:t>
            </a:r>
            <a:r>
              <a:rPr lang="en-US" altLang="en-US" sz="2000" dirty="0" smtClean="0"/>
              <a:t>S(</a:t>
            </a:r>
            <a:r>
              <a:rPr lang="en-US" altLang="en-US" sz="2000" dirty="0" err="1" smtClean="0"/>
              <a:t>i,j</a:t>
            </a:r>
            <a:r>
              <a:rPr lang="en-US" altLang="en-US" sz="2000" dirty="0" smtClean="0"/>
              <a:t>) := </a:t>
            </a:r>
            <a:r>
              <a:rPr lang="en-US" altLang="en-US" sz="2000" dirty="0" err="1" smtClean="0"/>
              <a:t>b</a:t>
            </a:r>
            <a:r>
              <a:rPr lang="en-US" altLang="en-US" sz="2000" baseline="-25000" dirty="0" err="1" smtClean="0"/>
              <a:t>ij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for all matrix entries. (* each </a:t>
            </a:r>
            <a:r>
              <a:rPr lang="en-US" altLang="en-US" sz="2000" dirty="0" err="1"/>
              <a:t>bij</a:t>
            </a:r>
            <a:r>
              <a:rPr lang="en-US" altLang="en-US" sz="2000" dirty="0"/>
              <a:t> is a distinct symbol associated with indices (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) *).</a:t>
            </a:r>
          </a:p>
          <a:p>
            <a:pPr marL="381000" indent="-381000">
              <a:buNone/>
            </a:pPr>
            <a:r>
              <a:rPr lang="en-US" altLang="en-US" sz="2000" b="1" dirty="0">
                <a:solidFill>
                  <a:srgbClr val="990033"/>
                </a:solidFill>
              </a:rPr>
              <a:t>3. </a:t>
            </a:r>
            <a:r>
              <a:rPr lang="en-US" altLang="en-US" sz="2000" dirty="0"/>
              <a:t>For each row i representing relation schema </a:t>
            </a:r>
            <a:r>
              <a:rPr lang="en-US" altLang="en-US" sz="2000" dirty="0" err="1"/>
              <a:t>R</a:t>
            </a:r>
            <a:r>
              <a:rPr lang="en-US" altLang="en-US" sz="2000" baseline="-25000" dirty="0" err="1"/>
              <a:t>i</a:t>
            </a:r>
            <a:endParaRPr lang="en-US" altLang="en-US" sz="2000" baseline="-25000" dirty="0"/>
          </a:p>
          <a:p>
            <a:pPr marL="381000" indent="-381000"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{ </a:t>
            </a:r>
          </a:p>
          <a:p>
            <a:pPr marL="381000" indent="-381000"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for </a:t>
            </a:r>
            <a:r>
              <a:rPr lang="en-US" altLang="en-US" sz="2000" dirty="0"/>
              <a:t>each column j representing attribute </a:t>
            </a:r>
            <a:r>
              <a:rPr lang="en-US" altLang="en-US" sz="2000" dirty="0" err="1"/>
              <a:t>Aj</a:t>
            </a:r>
            <a:endParaRPr lang="en-US" altLang="en-US" sz="2000" dirty="0"/>
          </a:p>
          <a:p>
            <a:pPr marL="381000" indent="-381000"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{</a:t>
            </a:r>
          </a:p>
          <a:p>
            <a:pPr marL="381000" indent="-381000"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           if </a:t>
            </a:r>
            <a:r>
              <a:rPr lang="en-US" altLang="en-US" sz="2000" dirty="0"/>
              <a:t>(relation </a:t>
            </a:r>
            <a:r>
              <a:rPr lang="en-US" altLang="en-US" sz="2000" dirty="0" err="1"/>
              <a:t>R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includes attribute </a:t>
            </a:r>
            <a:r>
              <a:rPr lang="en-US" altLang="en-US" sz="2000" dirty="0" err="1"/>
              <a:t>A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) </a:t>
            </a:r>
            <a:endParaRPr lang="en-US" altLang="en-US" sz="2000" dirty="0" smtClean="0"/>
          </a:p>
          <a:p>
            <a:pPr marL="381000" indent="-381000"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                then </a:t>
            </a:r>
            <a:r>
              <a:rPr lang="en-US" altLang="en-US" sz="2000" dirty="0"/>
              <a:t>set S(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):= </a:t>
            </a:r>
            <a:r>
              <a:rPr lang="en-US" altLang="en-US" sz="2000" dirty="0" err="1"/>
              <a:t>a</a:t>
            </a:r>
            <a:r>
              <a:rPr lang="en-US" altLang="en-US" sz="2000" baseline="-25000" dirty="0" err="1"/>
              <a:t>j</a:t>
            </a:r>
            <a:r>
              <a:rPr lang="en-US" altLang="en-US" sz="2000" dirty="0" smtClean="0"/>
              <a:t>;</a:t>
            </a:r>
          </a:p>
          <a:p>
            <a:pPr marL="381000" indent="-381000"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};</a:t>
            </a:r>
          </a:p>
          <a:p>
            <a:pPr marL="381000" indent="-381000"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};</a:t>
            </a:r>
            <a:endParaRPr lang="en-US" altLang="en-US" sz="2000" dirty="0"/>
          </a:p>
          <a:p>
            <a:pPr marL="838200" lvl="1" indent="-381000"/>
            <a:r>
              <a:rPr lang="en-US" altLang="en-US" sz="2000" dirty="0"/>
              <a:t>(* each </a:t>
            </a:r>
            <a:r>
              <a:rPr lang="en-US" altLang="en-US" sz="2000" dirty="0" err="1"/>
              <a:t>a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 is a distinct symbol associated with index (j) *)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17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Testing for non-additive (Lossless) Join Property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b="1" dirty="0">
                <a:solidFill>
                  <a:srgbClr val="990033"/>
                </a:solidFill>
              </a:rPr>
              <a:t>4. </a:t>
            </a:r>
            <a:r>
              <a:rPr lang="en-US" altLang="en-US" dirty="0" smtClean="0"/>
              <a:t>Repeat </a:t>
            </a:r>
            <a:r>
              <a:rPr lang="en-US" altLang="en-US" dirty="0"/>
              <a:t>the following loop until a complete loop execution results in no changes to S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for </a:t>
            </a:r>
            <a:r>
              <a:rPr lang="en-US" altLang="en-US" dirty="0"/>
              <a:t>each functional dependency X </a:t>
            </a:r>
            <a:r>
              <a:rPr lang="en-US" altLang="en-US" dirty="0">
                <a:sym typeface="Wingdings 3" charset="2"/>
              </a:rPr>
              <a:t></a:t>
            </a:r>
            <a:r>
              <a:rPr lang="en-US" altLang="en-US" dirty="0"/>
              <a:t>Y in F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    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for </a:t>
            </a:r>
            <a:r>
              <a:rPr lang="en-US" altLang="en-US" dirty="0"/>
              <a:t>all rows in S </a:t>
            </a:r>
            <a:r>
              <a:rPr lang="en-US" altLang="en-US" i="1" dirty="0"/>
              <a:t>which have the same symbols</a:t>
            </a:r>
            <a:r>
              <a:rPr lang="en-US" altLang="en-US" dirty="0"/>
              <a:t> in the columns corresponding to attributes in X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	      </a:t>
            </a:r>
            <a:r>
              <a:rPr lang="en-US" altLang="en-US" dirty="0" smtClean="0"/>
              <a:t>   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 smtClean="0"/>
              <a:t>                     make </a:t>
            </a:r>
            <a:r>
              <a:rPr lang="en-US" altLang="en-US" dirty="0"/>
              <a:t>the symbols in each column that correspond to an attribute in Y be the same in all these </a:t>
            </a:r>
            <a:endParaRPr lang="en-US" altLang="en-US" dirty="0" smtClean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rows </a:t>
            </a:r>
            <a:r>
              <a:rPr lang="en-US" altLang="en-US" dirty="0"/>
              <a:t>as follows: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		 </a:t>
            </a:r>
            <a:r>
              <a:rPr lang="en-US" altLang="en-US" dirty="0" smtClean="0"/>
              <a:t>     If </a:t>
            </a:r>
            <a:r>
              <a:rPr lang="en-US" altLang="en-US" dirty="0"/>
              <a:t>any of the rows has an “a” symbol for the column, set the other rows to that </a:t>
            </a:r>
            <a:r>
              <a:rPr lang="en-US" altLang="en-US" i="1" dirty="0"/>
              <a:t>same</a:t>
            </a:r>
            <a:r>
              <a:rPr lang="en-US" altLang="en-US" dirty="0"/>
              <a:t> “a” symbol </a:t>
            </a:r>
            <a:endParaRPr lang="en-US" altLang="en-US" dirty="0" smtClean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     in </a:t>
            </a:r>
            <a:r>
              <a:rPr lang="en-US" altLang="en-US" dirty="0"/>
              <a:t>the column.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		 </a:t>
            </a:r>
            <a:r>
              <a:rPr lang="en-US" altLang="en-US" dirty="0" smtClean="0"/>
              <a:t>     If </a:t>
            </a:r>
            <a:r>
              <a:rPr lang="en-US" altLang="en-US" dirty="0"/>
              <a:t>no “a” symbol exists for the attribute in any of the rows, choose one of the “b” symbols that appear in one of </a:t>
            </a:r>
            <a:endParaRPr lang="en-US" altLang="en-US" dirty="0" smtClean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     the </a:t>
            </a:r>
            <a:r>
              <a:rPr lang="en-US" altLang="en-US" dirty="0"/>
              <a:t>rows for the attribute and set the other rows to that same “b” symbol in the column </a:t>
            </a:r>
            <a:r>
              <a:rPr lang="en-US" altLang="en-US" dirty="0" smtClean="0"/>
              <a:t>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};</a:t>
            </a:r>
            <a:endParaRPr lang="en-US" altLang="en-US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   };</a:t>
            </a:r>
            <a:endParaRPr lang="en-US" altLang="en-US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	};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b="1" dirty="0">
                <a:solidFill>
                  <a:srgbClr val="990033"/>
                </a:solidFill>
              </a:rPr>
              <a:t>5. </a:t>
            </a:r>
            <a:r>
              <a:rPr lang="en-US" altLang="en-US" dirty="0"/>
              <a:t>If a row is made up entirely of “a” symbols, then the decomposition has the lossless join property; otherwise it does not.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27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Database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Design -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28" y="1649912"/>
            <a:ext cx="9634771" cy="36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1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DATABASE TECHNOLOGIES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model, Storage formats and Indexing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sureshjamadagni@pes.edu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Relational Model – Database Design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34820" y="1825625"/>
            <a:ext cx="10078126" cy="4351338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Functional dependencies</a:t>
            </a:r>
            <a:r>
              <a:rPr lang="en-US" altLang="en-US" dirty="0"/>
              <a:t> (FDs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endParaRPr lang="en-US" altLang="en-US" sz="1000" dirty="0"/>
          </a:p>
          <a:p>
            <a:pPr lvl="1"/>
            <a:r>
              <a:rPr lang="en-US" altLang="en-US" dirty="0"/>
              <a:t>Are </a:t>
            </a:r>
            <a:r>
              <a:rPr lang="en-US" altLang="en-US" b="1" dirty="0"/>
              <a:t>constraints</a:t>
            </a:r>
            <a:r>
              <a:rPr lang="en-US" altLang="en-US" dirty="0"/>
              <a:t> that are derived from the </a:t>
            </a:r>
            <a:r>
              <a:rPr lang="en-US" altLang="en-US" i="1" dirty="0"/>
              <a:t>meaning</a:t>
            </a:r>
            <a:r>
              <a:rPr lang="en-US" altLang="en-US" dirty="0"/>
              <a:t>  and </a:t>
            </a:r>
            <a:r>
              <a:rPr lang="en-US" altLang="en-US" i="1" dirty="0"/>
              <a:t>interrelationships</a:t>
            </a:r>
            <a:r>
              <a:rPr lang="en-US" altLang="en-US" dirty="0"/>
              <a:t>  of the data </a:t>
            </a:r>
            <a:r>
              <a:rPr lang="en-US" altLang="en-US" dirty="0" smtClean="0"/>
              <a:t>attributes</a:t>
            </a:r>
          </a:p>
          <a:p>
            <a:pPr lvl="1"/>
            <a:r>
              <a:rPr lang="en-US" altLang="en-US" dirty="0" smtClean="0"/>
              <a:t>Are </a:t>
            </a:r>
            <a:r>
              <a:rPr lang="en-US" altLang="en-US" dirty="0"/>
              <a:t>used to specify </a:t>
            </a:r>
            <a:r>
              <a:rPr lang="en-US" altLang="en-US" i="1" dirty="0"/>
              <a:t>formal measures</a:t>
            </a:r>
            <a:r>
              <a:rPr lang="en-US" altLang="en-US" dirty="0"/>
              <a:t> of the "goodness" of relational designs</a:t>
            </a:r>
          </a:p>
          <a:p>
            <a:pPr lvl="1"/>
            <a:r>
              <a:rPr lang="en-US" altLang="en-US" dirty="0"/>
              <a:t>And keys are used to define </a:t>
            </a:r>
            <a:r>
              <a:rPr lang="en-US" altLang="en-US" b="1" dirty="0"/>
              <a:t>normal forms</a:t>
            </a:r>
            <a:r>
              <a:rPr lang="en-US" altLang="en-US" dirty="0"/>
              <a:t> for relations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A </a:t>
            </a:r>
            <a:r>
              <a:rPr lang="en-US" altLang="en-US" dirty="0"/>
              <a:t>set of attributes X functionally determines  a set of attributes Y if the </a:t>
            </a:r>
            <a:r>
              <a:rPr lang="en-US" altLang="en-US" b="1" dirty="0"/>
              <a:t>value of X determines a unique value for </a:t>
            </a:r>
            <a:r>
              <a:rPr lang="en-US" altLang="en-US" b="1" dirty="0" smtClean="0"/>
              <a:t>Y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X </a:t>
            </a:r>
            <a:r>
              <a:rPr lang="en-US" altLang="en-US" b="1" dirty="0">
                <a:sym typeface="Wingdings 3" pitchFamily="18" charset="2"/>
              </a:rPr>
              <a:t></a:t>
            </a:r>
            <a:r>
              <a:rPr lang="en-US" altLang="en-US" b="1" dirty="0"/>
              <a:t> Y </a:t>
            </a:r>
            <a:r>
              <a:rPr lang="en-US" altLang="en-US" dirty="0"/>
              <a:t>holds if whenever two tuples have the same value for X, they </a:t>
            </a:r>
            <a:r>
              <a:rPr lang="en-US" altLang="en-US" b="1" dirty="0"/>
              <a:t>must have</a:t>
            </a:r>
            <a:r>
              <a:rPr lang="en-US" altLang="en-US" dirty="0"/>
              <a:t> the same value for </a:t>
            </a:r>
            <a:r>
              <a:rPr lang="en-US" altLang="en-US" dirty="0" smtClean="0"/>
              <a:t>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Database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Design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883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b="1" dirty="0" smtClean="0"/>
              <a:t>Functional Dependencies example: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Social </a:t>
            </a:r>
            <a:r>
              <a:rPr lang="en-US" altLang="en-US" dirty="0"/>
              <a:t>security number determines employee name</a:t>
            </a:r>
          </a:p>
          <a:p>
            <a:pPr lvl="1"/>
            <a:r>
              <a:rPr lang="en-US" altLang="en-US" dirty="0"/>
              <a:t>SSN </a:t>
            </a:r>
            <a:r>
              <a:rPr lang="en-US" altLang="en-US" sz="2800" dirty="0">
                <a:sym typeface="Wingdings 3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 smtClean="0"/>
              <a:t>ENAME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Project number determines project name and location</a:t>
            </a:r>
          </a:p>
          <a:p>
            <a:pPr lvl="1"/>
            <a:r>
              <a:rPr lang="en-US" altLang="en-US" dirty="0"/>
              <a:t>PNUMBER </a:t>
            </a:r>
            <a:r>
              <a:rPr lang="en-US" altLang="en-US" sz="2800" dirty="0">
                <a:sym typeface="Wingdings 3" pitchFamily="18" charset="2"/>
              </a:rPr>
              <a:t></a:t>
            </a:r>
            <a:r>
              <a:rPr lang="en-US" altLang="en-US" dirty="0"/>
              <a:t> {PNAME, PLOCATION</a:t>
            </a:r>
            <a:r>
              <a:rPr lang="en-US" altLang="en-US" dirty="0" smtClean="0"/>
              <a:t>}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Employee </a:t>
            </a:r>
            <a:r>
              <a:rPr lang="en-US" altLang="en-US" dirty="0" err="1"/>
              <a:t>ssn</a:t>
            </a:r>
            <a:r>
              <a:rPr lang="en-US" altLang="en-US" dirty="0"/>
              <a:t> and project number determines the hours per week that the employee works on the project</a:t>
            </a:r>
          </a:p>
          <a:p>
            <a:pPr lvl="1"/>
            <a:r>
              <a:rPr lang="en-US" altLang="en-US" dirty="0"/>
              <a:t>{SSN, PNUMBER} </a:t>
            </a:r>
            <a:r>
              <a:rPr lang="en-US" altLang="en-US" sz="2800" dirty="0">
                <a:sym typeface="Wingdings 3" pitchFamily="18" charset="2"/>
              </a:rPr>
              <a:t></a:t>
            </a:r>
            <a:r>
              <a:rPr lang="en-US" altLang="en-US" dirty="0"/>
              <a:t> HOURS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4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Database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Design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  <a:defRPr/>
            </a:pPr>
            <a:r>
              <a:rPr lang="en-US" altLang="en-US" b="1" dirty="0"/>
              <a:t>Functional Dependencies example: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 smtClean="0">
              <a:cs typeface="MS PGothic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smtClean="0">
                <a:cs typeface="MS PGothic" charset="0"/>
              </a:rPr>
              <a:t>Given an instance of </a:t>
            </a:r>
            <a:r>
              <a:rPr lang="en-US" altLang="en-US" sz="2400" dirty="0">
                <a:cs typeface="MS PGothic" charset="0"/>
              </a:rPr>
              <a:t>the </a:t>
            </a:r>
            <a:r>
              <a:rPr lang="en-US" altLang="en-US" sz="2400" b="1" dirty="0">
                <a:cs typeface="MS PGothic" charset="0"/>
              </a:rPr>
              <a:t>TEACH</a:t>
            </a:r>
            <a:r>
              <a:rPr lang="en-US" altLang="en-US" sz="2400" dirty="0">
                <a:cs typeface="MS PGothic" charset="0"/>
              </a:rPr>
              <a:t> relation, we can say that the </a:t>
            </a:r>
            <a:endParaRPr lang="en-US" altLang="en-US" sz="2400" dirty="0" smtClean="0">
              <a:cs typeface="MS PGothic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smtClean="0">
                <a:cs typeface="MS PGothic" charset="0"/>
              </a:rPr>
              <a:t>FD</a:t>
            </a:r>
            <a:r>
              <a:rPr lang="en-US" altLang="en-US" sz="2400" dirty="0">
                <a:cs typeface="MS PGothic" charset="0"/>
              </a:rPr>
              <a:t>: </a:t>
            </a:r>
            <a:r>
              <a:rPr lang="en-US" altLang="en-US" sz="2400" dirty="0" smtClean="0">
                <a:cs typeface="MS PGothic" charset="0"/>
              </a:rPr>
              <a:t>Text </a:t>
            </a:r>
            <a:r>
              <a:rPr lang="en-US" altLang="en-US" sz="2400" dirty="0">
                <a:cs typeface="MS PGothic" charset="0"/>
              </a:rPr>
              <a:t>→ Course may exist.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dirty="0" smtClean="0">
              <a:cs typeface="MS PGothic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smtClean="0">
                <a:cs typeface="MS PGothic" charset="0"/>
              </a:rPr>
              <a:t>However</a:t>
            </a:r>
            <a:r>
              <a:rPr lang="en-US" altLang="en-US" sz="2400" dirty="0">
                <a:cs typeface="MS PGothic" charset="0"/>
              </a:rPr>
              <a:t>, the FDs  Teacher → Course, Teacher → Text and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>
                <a:cs typeface="MS PGothic" charset="0"/>
              </a:rPr>
              <a:t>Course → Text are ruled out.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2" descr="fig14_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6009" y="4563161"/>
            <a:ext cx="3845967" cy="1815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90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Database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Design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9683839" cy="4351338"/>
          </a:xfrm>
        </p:spPr>
        <p:txBody>
          <a:bodyPr/>
          <a:lstStyle/>
          <a:p>
            <a:pPr>
              <a:spcBef>
                <a:spcPct val="0"/>
              </a:spcBef>
              <a:buNone/>
              <a:defRPr/>
            </a:pPr>
            <a:r>
              <a:rPr lang="en-US" altLang="en-US" b="1" dirty="0"/>
              <a:t>Functional Dependencies example: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 smtClean="0">
              <a:cs typeface="MS PGothic" charset="0"/>
            </a:endParaRPr>
          </a:p>
          <a:p>
            <a:r>
              <a:rPr lang="en-US" altLang="en-US" sz="2400" dirty="0">
                <a:latin typeface="Verdana" pitchFamily="34" charset="0"/>
              </a:rPr>
              <a:t>A relation </a:t>
            </a:r>
            <a:r>
              <a:rPr lang="en-US" altLang="en-US" sz="2400" i="1" dirty="0">
                <a:latin typeface="Verdana" pitchFamily="34" charset="0"/>
              </a:rPr>
              <a:t>R</a:t>
            </a:r>
            <a:r>
              <a:rPr lang="en-US" altLang="en-US" sz="2400" dirty="0">
                <a:latin typeface="Verdana" pitchFamily="34" charset="0"/>
              </a:rPr>
              <a:t>(A, B, C, D) with its extension.</a:t>
            </a:r>
          </a:p>
          <a:p>
            <a:r>
              <a:rPr lang="en-US" altLang="en-US" sz="2400" dirty="0">
                <a:latin typeface="Verdana" pitchFamily="34" charset="0"/>
              </a:rPr>
              <a:t>Which FDs </a:t>
            </a:r>
            <a:r>
              <a:rPr lang="en-US" altLang="en-US" sz="2400" i="1" u="sng" dirty="0">
                <a:latin typeface="Verdana" pitchFamily="34" charset="0"/>
              </a:rPr>
              <a:t>may exist </a:t>
            </a:r>
            <a:r>
              <a:rPr lang="en-US" altLang="en-US" sz="2400" dirty="0">
                <a:latin typeface="Verdana" pitchFamily="34" charset="0"/>
              </a:rPr>
              <a:t>in this relation?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2" descr="fig14_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92" y="3717815"/>
            <a:ext cx="46482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45777" y="3717815"/>
            <a:ext cx="293320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FDs that may hold:</a:t>
            </a:r>
          </a:p>
          <a:p>
            <a:r>
              <a:rPr lang="en-US" sz="1600" dirty="0" smtClean="0"/>
              <a:t>B </a:t>
            </a:r>
            <a:r>
              <a:rPr lang="en-US" sz="1600" dirty="0"/>
              <a:t>→ C; </a:t>
            </a:r>
            <a:endParaRPr lang="en-US" sz="1600" dirty="0" smtClean="0"/>
          </a:p>
          <a:p>
            <a:r>
              <a:rPr lang="en-US" sz="1600" dirty="0" smtClean="0"/>
              <a:t>C </a:t>
            </a:r>
            <a:r>
              <a:rPr lang="en-US" sz="1600" dirty="0"/>
              <a:t>→ B; </a:t>
            </a:r>
            <a:endParaRPr lang="en-US" sz="1600" dirty="0" smtClean="0"/>
          </a:p>
          <a:p>
            <a:r>
              <a:rPr lang="en-US" sz="1600" dirty="0" smtClean="0"/>
              <a:t>{</a:t>
            </a:r>
            <a:r>
              <a:rPr lang="en-US" sz="1600" dirty="0"/>
              <a:t>A, B} → C; </a:t>
            </a:r>
            <a:endParaRPr lang="en-US" sz="1600" dirty="0" smtClean="0"/>
          </a:p>
          <a:p>
            <a:r>
              <a:rPr lang="en-US" sz="1600" dirty="0" smtClean="0"/>
              <a:t>{</a:t>
            </a:r>
            <a:r>
              <a:rPr lang="en-US" sz="1600" dirty="0"/>
              <a:t>A, B} → D; </a:t>
            </a:r>
            <a:endParaRPr lang="en-US" sz="1600" dirty="0" smtClean="0"/>
          </a:p>
          <a:p>
            <a:r>
              <a:rPr lang="en-US" sz="1600" dirty="0" smtClean="0"/>
              <a:t>{</a:t>
            </a:r>
            <a:r>
              <a:rPr lang="en-US" sz="1600" dirty="0"/>
              <a:t>C, D} → B.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FDs that do </a:t>
            </a:r>
            <a:r>
              <a:rPr lang="en-US" sz="1600" dirty="0"/>
              <a:t>not </a:t>
            </a:r>
            <a:r>
              <a:rPr lang="en-US" sz="1600" dirty="0" smtClean="0"/>
              <a:t>hold: </a:t>
            </a:r>
          </a:p>
          <a:p>
            <a:r>
              <a:rPr lang="en-US" sz="1600" dirty="0" smtClean="0"/>
              <a:t>A </a:t>
            </a:r>
            <a:r>
              <a:rPr lang="en-US" sz="1600" dirty="0"/>
              <a:t>→ </a:t>
            </a:r>
            <a:r>
              <a:rPr lang="en-US" sz="1600" dirty="0" smtClean="0"/>
              <a:t>B;  </a:t>
            </a:r>
          </a:p>
          <a:p>
            <a:r>
              <a:rPr lang="en-US" sz="1600" dirty="0" smtClean="0"/>
              <a:t>B </a:t>
            </a:r>
            <a:r>
              <a:rPr lang="en-US" sz="1600" dirty="0"/>
              <a:t>→ </a:t>
            </a:r>
            <a:r>
              <a:rPr lang="en-US" sz="1600" dirty="0" smtClean="0"/>
              <a:t>A; </a:t>
            </a:r>
          </a:p>
          <a:p>
            <a:r>
              <a:rPr lang="en-US" sz="1600" dirty="0" smtClean="0"/>
              <a:t>D </a:t>
            </a:r>
            <a:r>
              <a:rPr lang="en-US" sz="1600" dirty="0"/>
              <a:t>→ </a:t>
            </a:r>
            <a:r>
              <a:rPr lang="en-US" sz="1600" dirty="0" smtClean="0"/>
              <a:t>C;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93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Database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Design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825625"/>
            <a:ext cx="8035344" cy="4351338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None/>
              <a:defRPr/>
            </a:pPr>
            <a:r>
              <a:rPr lang="en-US" altLang="en-US" b="1" dirty="0"/>
              <a:t>Functional Dependencies </a:t>
            </a:r>
            <a:r>
              <a:rPr lang="en-US" altLang="en-US" b="1" dirty="0" smtClean="0"/>
              <a:t>– Inference rules:</a:t>
            </a:r>
            <a:endParaRPr lang="en-US" altLang="en-US" b="1" dirty="0"/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 smtClean="0">
              <a:cs typeface="MS PGothic" charset="0"/>
            </a:endParaRPr>
          </a:p>
          <a:p>
            <a:pPr marL="0" indent="0">
              <a:buNone/>
            </a:pPr>
            <a:r>
              <a:rPr lang="en-US" altLang="en-US" sz="2400" dirty="0">
                <a:ea typeface="MS PGothic" charset="-128"/>
              </a:rPr>
              <a:t>Armstrong's inference rules: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IR1: (</a:t>
            </a:r>
            <a:r>
              <a:rPr lang="en-US" altLang="en-US" sz="2000" b="1" dirty="0">
                <a:ea typeface="MS PGothic" charset="-128"/>
              </a:rPr>
              <a:t>Reflexive</a:t>
            </a:r>
            <a:r>
              <a:rPr lang="en-US" altLang="en-US" sz="2000" dirty="0">
                <a:ea typeface="MS PGothic" charset="-128"/>
              </a:rPr>
              <a:t>) If Y </a:t>
            </a:r>
            <a:r>
              <a:rPr lang="en-US" altLang="en-US" sz="2000" i="1" dirty="0">
                <a:ea typeface="MS PGothic" charset="-128"/>
              </a:rPr>
              <a:t>subset-of</a:t>
            </a:r>
            <a:r>
              <a:rPr lang="en-US" altLang="en-US" sz="2000" dirty="0">
                <a:ea typeface="MS PGothic" charset="-128"/>
              </a:rPr>
              <a:t> X, then X </a:t>
            </a:r>
            <a:r>
              <a:rPr lang="en-US" altLang="en-US" sz="2000" dirty="0"/>
              <a:t>→</a:t>
            </a:r>
            <a:r>
              <a:rPr lang="en-US" altLang="en-US" sz="2000" dirty="0">
                <a:ea typeface="MS PGothic" charset="-128"/>
              </a:rPr>
              <a:t> Y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IR2: (</a:t>
            </a:r>
            <a:r>
              <a:rPr lang="en-US" altLang="en-US" sz="2000" b="1" dirty="0">
                <a:ea typeface="MS PGothic" charset="-128"/>
              </a:rPr>
              <a:t>Augmentation</a:t>
            </a:r>
            <a:r>
              <a:rPr lang="en-US" altLang="en-US" sz="2000" dirty="0">
                <a:ea typeface="MS PGothic" charset="-128"/>
              </a:rPr>
              <a:t>) If X </a:t>
            </a:r>
            <a:r>
              <a:rPr lang="en-US" altLang="en-US" sz="2000" dirty="0"/>
              <a:t>→</a:t>
            </a:r>
            <a:r>
              <a:rPr lang="en-US" altLang="en-US" sz="2000" dirty="0">
                <a:ea typeface="MS PGothic" charset="-128"/>
              </a:rPr>
              <a:t> Y, then XZ</a:t>
            </a:r>
            <a:r>
              <a:rPr lang="en-US" altLang="en-US" sz="2000" dirty="0"/>
              <a:t> → </a:t>
            </a:r>
            <a:r>
              <a:rPr lang="en-US" altLang="en-US" sz="2000" dirty="0">
                <a:ea typeface="MS PGothic" charset="-128"/>
              </a:rPr>
              <a:t>YZ</a:t>
            </a:r>
          </a:p>
          <a:p>
            <a:pPr lvl="2"/>
            <a:r>
              <a:rPr lang="en-US" altLang="en-US" dirty="0" smtClean="0">
                <a:ea typeface="MS PGothic" charset="-128"/>
              </a:rPr>
              <a:t>(Notation: XZ stands for X U Z)</a:t>
            </a:r>
          </a:p>
          <a:p>
            <a:pPr lvl="1"/>
            <a:r>
              <a:rPr lang="en-US" altLang="en-US" sz="2000" dirty="0" smtClean="0">
                <a:ea typeface="MS PGothic" charset="-128"/>
              </a:rPr>
              <a:t>IR3</a:t>
            </a:r>
            <a:r>
              <a:rPr lang="en-US" altLang="en-US" sz="2000" dirty="0">
                <a:ea typeface="MS PGothic" charset="-128"/>
              </a:rPr>
              <a:t>: (</a:t>
            </a:r>
            <a:r>
              <a:rPr lang="en-US" altLang="en-US" sz="2000" b="1" dirty="0">
                <a:ea typeface="MS PGothic" charset="-128"/>
              </a:rPr>
              <a:t>Transitive</a:t>
            </a:r>
            <a:r>
              <a:rPr lang="en-US" altLang="en-US" sz="2000" dirty="0">
                <a:ea typeface="MS PGothic" charset="-128"/>
              </a:rPr>
              <a:t>) If X </a:t>
            </a:r>
            <a:r>
              <a:rPr lang="en-US" altLang="en-US" sz="2000" dirty="0"/>
              <a:t>→</a:t>
            </a:r>
            <a:r>
              <a:rPr lang="en-US" altLang="en-US" sz="2000" dirty="0">
                <a:ea typeface="MS PGothic" charset="-128"/>
              </a:rPr>
              <a:t> Y and Y </a:t>
            </a:r>
            <a:r>
              <a:rPr lang="en-US" altLang="en-US" sz="2000" dirty="0"/>
              <a:t>→</a:t>
            </a:r>
            <a:r>
              <a:rPr lang="en-US" altLang="en-US" sz="2000" dirty="0">
                <a:ea typeface="MS PGothic" charset="-128"/>
              </a:rPr>
              <a:t> Z, then X </a:t>
            </a:r>
            <a:r>
              <a:rPr lang="en-US" altLang="en-US" sz="2000" dirty="0"/>
              <a:t>→</a:t>
            </a:r>
            <a:r>
              <a:rPr lang="en-US" altLang="en-US" sz="2000" dirty="0">
                <a:ea typeface="MS PGothic" charset="-128"/>
              </a:rPr>
              <a:t> Z</a:t>
            </a:r>
          </a:p>
          <a:p>
            <a:pPr marL="457200" lvl="1" indent="0">
              <a:buNone/>
            </a:pPr>
            <a:endParaRPr lang="en-US" altLang="en-US" sz="2200" dirty="0">
              <a:ea typeface="MS PGothic" charset="-128"/>
            </a:endParaRPr>
          </a:p>
          <a:p>
            <a:pPr marL="0" indent="0">
              <a:buNone/>
            </a:pPr>
            <a:r>
              <a:rPr lang="en-US" altLang="en-US" sz="2400" dirty="0">
                <a:ea typeface="MS PGothic" charset="-128"/>
              </a:rPr>
              <a:t>Some additional inference rules: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IR4: Decomposition or Projective: If X → YZ, then X → Y and X → Z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IR5: Union or Additive: If X → Y and X → Z, then X → YZ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IR6: </a:t>
            </a:r>
            <a:r>
              <a:rPr lang="en-US" altLang="en-US" sz="2000" dirty="0" err="1">
                <a:ea typeface="MS PGothic" charset="-128"/>
              </a:rPr>
              <a:t>Psuedotransitivity</a:t>
            </a:r>
            <a:r>
              <a:rPr lang="en-US" altLang="en-US" sz="2000" dirty="0">
                <a:ea typeface="MS PGothic" charset="-128"/>
              </a:rPr>
              <a:t>: If X → Y and WY → Z, then WX → Z</a:t>
            </a:r>
          </a:p>
          <a:p>
            <a:pPr marL="0" indent="0">
              <a:buNone/>
            </a:pPr>
            <a:endParaRPr lang="en-US" altLang="en-US" sz="24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Database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Design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9683839" cy="4351338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  <a:buNone/>
              <a:defRPr/>
            </a:pPr>
            <a:r>
              <a:rPr lang="en-US" altLang="en-US" b="1" dirty="0" smtClean="0"/>
              <a:t>Normalization:</a:t>
            </a:r>
            <a:endParaRPr lang="en-US" altLang="en-US" b="1" dirty="0"/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 smtClean="0">
              <a:cs typeface="MS PGothic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Normalization process proposed by </a:t>
            </a:r>
            <a:r>
              <a:rPr lang="en-US" dirty="0" err="1"/>
              <a:t>Codd</a:t>
            </a:r>
            <a:r>
              <a:rPr lang="en-US" dirty="0"/>
              <a:t> takes a relation schema through a series of tests to certify whether it satisfies a certain normal form</a:t>
            </a:r>
          </a:p>
          <a:p>
            <a:pPr>
              <a:lnSpc>
                <a:spcPct val="120000"/>
              </a:lnSpc>
            </a:pPr>
            <a:r>
              <a:rPr lang="en-US" dirty="0"/>
              <a:t>The process is a top-down approach  by evaluating each relation against the criteria for each normal form and decomposing relations if required</a:t>
            </a:r>
            <a:endParaRPr lang="en-US" sz="2200" dirty="0">
              <a:ea typeface="MS PGothic" charset="-128"/>
            </a:endParaRPr>
          </a:p>
          <a:p>
            <a:pPr>
              <a:lnSpc>
                <a:spcPct val="120000"/>
              </a:lnSpc>
            </a:pPr>
            <a:r>
              <a:rPr lang="en-US" dirty="0"/>
              <a:t>1 NF, 2 NF and 3 NF are based on the functional dependencies among the attributes of a relation</a:t>
            </a:r>
          </a:p>
          <a:p>
            <a:pPr>
              <a:lnSpc>
                <a:spcPct val="120000"/>
              </a:lnSpc>
            </a:pP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NF proposed based on multi-value dependency</a:t>
            </a:r>
          </a:p>
          <a:p>
            <a:pPr>
              <a:lnSpc>
                <a:spcPct val="120000"/>
              </a:lnSpc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NF proposed based on join dependencies</a:t>
            </a:r>
          </a:p>
          <a:p>
            <a:pPr marL="0" indent="0">
              <a:buNone/>
            </a:pPr>
            <a:endParaRPr lang="en-US" altLang="en-US" dirty="0">
              <a:ea typeface="MS PGothic" charset="-128"/>
            </a:endParaRPr>
          </a:p>
          <a:p>
            <a:pPr marL="0" indent="0">
              <a:buNone/>
            </a:pPr>
            <a:endParaRPr lang="en-US" altLang="en-US" sz="24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Relational Model – Database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Design - Normalization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073" y="1825625"/>
            <a:ext cx="5923208" cy="435133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None/>
              <a:defRPr/>
            </a:pPr>
            <a:r>
              <a:rPr lang="en-US" altLang="en-US" b="1" dirty="0" smtClean="0"/>
              <a:t>1</a:t>
            </a:r>
            <a:r>
              <a:rPr lang="en-US" altLang="en-US" b="1" baseline="30000" dirty="0" smtClean="0"/>
              <a:t>st</a:t>
            </a:r>
            <a:r>
              <a:rPr lang="en-US" altLang="en-US" b="1" dirty="0" smtClean="0"/>
              <a:t> Normal Form:</a:t>
            </a:r>
          </a:p>
          <a:p>
            <a:pPr>
              <a:lnSpc>
                <a:spcPct val="100000"/>
              </a:lnSpc>
            </a:pPr>
            <a:r>
              <a:rPr lang="en-US" dirty="0"/>
              <a:t>It states that the domain of an attribute must include only </a:t>
            </a:r>
            <a:r>
              <a:rPr lang="en-US" b="1" dirty="0"/>
              <a:t>atomic</a:t>
            </a:r>
            <a:r>
              <a:rPr lang="en-US" dirty="0"/>
              <a:t> (simple, indivisible) values and that the value of any attribute in a tuple must be a single value from the domain of that attribute.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1NF disallows having a set of values, a tuple of values, or a combination of both as an attribute value for a single tuple</a:t>
            </a:r>
            <a:endParaRPr lang="en-IN" dirty="0"/>
          </a:p>
          <a:p>
            <a:pPr>
              <a:spcBef>
                <a:spcPct val="0"/>
              </a:spcBef>
              <a:buNone/>
              <a:defRPr/>
            </a:pPr>
            <a:endParaRPr lang="en-US" altLang="en-US" b="1" dirty="0"/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 smtClean="0">
              <a:cs typeface="MS PGothic" charset="0"/>
            </a:endParaRPr>
          </a:p>
          <a:p>
            <a:pPr marL="0" indent="0">
              <a:buNone/>
            </a:pPr>
            <a:endParaRPr lang="en-US" altLang="en-US" dirty="0">
              <a:ea typeface="MS PGothic" charset="-128"/>
            </a:endParaRPr>
          </a:p>
          <a:p>
            <a:pPr marL="0" indent="0">
              <a:buNone/>
            </a:pPr>
            <a:endParaRPr lang="en-US" altLang="en-US" sz="2400" dirty="0">
              <a:latin typeface="Verdana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80" y="1825625"/>
            <a:ext cx="39147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8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1252</Words>
  <Application>Microsoft Office PowerPoint</Application>
  <PresentationFormat>Custom</PresentationFormat>
  <Paragraphs>252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for non-additive (Lossless) Join Property </vt:lpstr>
      <vt:lpstr>Testing for non-additive (Lossless) Join Property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75</cp:revision>
  <dcterms:created xsi:type="dcterms:W3CDTF">2020-06-03T14:19:11Z</dcterms:created>
  <dcterms:modified xsi:type="dcterms:W3CDTF">2020-06-30T06:48:05Z</dcterms:modified>
</cp:coreProperties>
</file>