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26" r:id="rId4"/>
    <p:sldId id="359" r:id="rId5"/>
    <p:sldId id="360" r:id="rId6"/>
    <p:sldId id="361" r:id="rId7"/>
    <p:sldId id="362" r:id="rId8"/>
    <p:sldId id="364" r:id="rId9"/>
    <p:sldId id="363" r:id="rId10"/>
    <p:sldId id="365" r:id="rId11"/>
    <p:sldId id="366" r:id="rId12"/>
    <p:sldId id="367" r:id="rId13"/>
    <p:sldId id="368" r:id="rId14"/>
    <p:sldId id="369" r:id="rId15"/>
    <p:sldId id="370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4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model, Storage formats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nd Indexing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63531"/>
            <a:ext cx="10139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Efficiency of Hash Table Indexes</a:t>
            </a:r>
            <a:r>
              <a:rPr lang="en-US" sz="2000" b="1" dirty="0" smtClean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there </a:t>
            </a:r>
            <a:r>
              <a:rPr lang="en-US" sz="2000" dirty="0"/>
              <a:t>are enough buckets that most of them fit on one </a:t>
            </a:r>
            <a:r>
              <a:rPr lang="en-US" sz="2000" dirty="0" smtClean="0"/>
              <a:t>block, </a:t>
            </a:r>
            <a:r>
              <a:rPr lang="en-US" sz="2000" dirty="0"/>
              <a:t>then the </a:t>
            </a:r>
            <a:r>
              <a:rPr lang="en-US" sz="2000" dirty="0" smtClean="0"/>
              <a:t>lookup </a:t>
            </a:r>
            <a:r>
              <a:rPr lang="en-US" sz="2000" dirty="0"/>
              <a:t>takes only one disk I/O, and insertion or deletion from the file takes only two disk I/O’s. </a:t>
            </a: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 file grows, then </a:t>
            </a:r>
            <a:r>
              <a:rPr lang="en-US" sz="2000" dirty="0" smtClean="0"/>
              <a:t>there </a:t>
            </a:r>
            <a:r>
              <a:rPr lang="en-US" sz="2000" dirty="0"/>
              <a:t>are many blocks in the chain for a typical bucket. </a:t>
            </a:r>
            <a:r>
              <a:rPr lang="en-US" sz="2000" dirty="0" smtClean="0"/>
              <a:t>Then </a:t>
            </a:r>
            <a:r>
              <a:rPr lang="en-US" sz="2000" dirty="0"/>
              <a:t>we need to search long lists of blocks, taking at least one disk I/O per block. Thus, there is a good reason to </a:t>
            </a:r>
            <a:r>
              <a:rPr lang="en-US" sz="2000" dirty="0" smtClean="0"/>
              <a:t>keep </a:t>
            </a:r>
            <a:r>
              <a:rPr lang="en-US" sz="2000" dirty="0"/>
              <a:t>the number of blocks per bucket </a:t>
            </a:r>
            <a:r>
              <a:rPr lang="en-US" sz="2000" dirty="0" smtClean="0"/>
              <a:t>low.</a:t>
            </a:r>
          </a:p>
        </p:txBody>
      </p:sp>
    </p:spTree>
    <p:extLst>
      <p:ext uri="{BB962C8B-B14F-4D97-AF65-F5344CB8AC3E}">
        <p14:creationId xmlns:p14="http://schemas.microsoft.com/office/powerpoint/2010/main" val="13294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37773"/>
            <a:ext cx="874904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Extensible </a:t>
            </a:r>
            <a:r>
              <a:rPr lang="en-US" sz="2000" b="1" dirty="0"/>
              <a:t>Hash </a:t>
            </a:r>
            <a:r>
              <a:rPr lang="en-US" sz="2000" b="1" dirty="0" smtClean="0"/>
              <a:t>Tables: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One of the approaches </a:t>
            </a:r>
            <a:r>
              <a:rPr lang="en-US" sz="1600" dirty="0"/>
              <a:t>to dynamic hashing </a:t>
            </a:r>
            <a:r>
              <a:rPr lang="en-US" sz="1600" dirty="0" smtClean="0"/>
              <a:t>where B </a:t>
            </a:r>
            <a:r>
              <a:rPr lang="en-US" sz="1600" dirty="0"/>
              <a:t>is allowed to </a:t>
            </a:r>
            <a:r>
              <a:rPr lang="en-US" sz="1600" dirty="0" smtClean="0"/>
              <a:t>vary.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There is a level of indirection for the buckets. </a:t>
            </a:r>
            <a:r>
              <a:rPr lang="en-US" sz="1600" dirty="0" smtClean="0"/>
              <a:t>An </a:t>
            </a:r>
            <a:r>
              <a:rPr lang="en-US" sz="1600" dirty="0"/>
              <a:t>array of pointers to blocks represents the buckets, instead of the array holding the data </a:t>
            </a:r>
            <a:r>
              <a:rPr lang="en-US" sz="1600" dirty="0" smtClean="0"/>
              <a:t>blocks.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array of pointers can grow. Its length is always a power of 2, so in a growing step the number of buckets doubles</a:t>
            </a:r>
            <a:r>
              <a:rPr lang="en-US" sz="16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</a:t>
            </a:r>
            <a:r>
              <a:rPr lang="en-US" sz="1600" dirty="0" smtClean="0"/>
              <a:t>uckets </a:t>
            </a:r>
            <a:r>
              <a:rPr lang="en-US" sz="1600" dirty="0"/>
              <a:t>can share a block if the total number of records in those buckets can fit in the </a:t>
            </a:r>
            <a:r>
              <a:rPr lang="en-US" sz="1600" dirty="0" smtClean="0"/>
              <a:t>block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hash function h computes for each key a sequence of k bits for some large k, say 32. </a:t>
            </a:r>
            <a:r>
              <a:rPr lang="en-US" sz="1600" dirty="0" smtClean="0"/>
              <a:t>The </a:t>
            </a:r>
            <a:r>
              <a:rPr lang="en-US" sz="1600" dirty="0"/>
              <a:t>bucket numbers </a:t>
            </a:r>
            <a:r>
              <a:rPr lang="en-US" sz="1600" dirty="0" smtClean="0"/>
              <a:t>at </a:t>
            </a:r>
            <a:r>
              <a:rPr lang="en-US" sz="1600" dirty="0"/>
              <a:t>all times use some smaller number of bits, say i bits, from the beginning or end of this sequence. The bucket array will have 2</a:t>
            </a:r>
            <a:r>
              <a:rPr lang="en-US" sz="1600" baseline="30000" dirty="0"/>
              <a:t>i</a:t>
            </a:r>
            <a:r>
              <a:rPr lang="en-US" sz="1600" dirty="0"/>
              <a:t> entries when i is the number of bits used.</a:t>
            </a:r>
            <a:endParaRPr lang="en-US" sz="16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760" y="2263864"/>
            <a:ext cx="28003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27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37773"/>
            <a:ext cx="874904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Example of Extensible </a:t>
            </a:r>
            <a:r>
              <a:rPr lang="en-US" sz="2000" b="1" dirty="0"/>
              <a:t>Hash </a:t>
            </a:r>
            <a:r>
              <a:rPr lang="en-US" sz="2000" b="1" dirty="0" smtClean="0"/>
              <a:t>Tables: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</a:t>
            </a:r>
            <a:r>
              <a:rPr lang="en-US" sz="2000" dirty="0"/>
              <a:t>k = </a:t>
            </a:r>
            <a:r>
              <a:rPr lang="en-US" sz="2000" dirty="0" smtClean="0"/>
              <a:t>4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dirty="0"/>
              <a:t>the hash function produces a sequence of only four </a:t>
            </a:r>
            <a:r>
              <a:rPr lang="en-US" sz="2000" dirty="0" smtClean="0"/>
              <a:t>bits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Only </a:t>
            </a:r>
            <a:r>
              <a:rPr lang="en-US" sz="2000" dirty="0"/>
              <a:t>one of these bits is </a:t>
            </a:r>
            <a:r>
              <a:rPr lang="en-US" sz="2000" dirty="0" smtClean="0"/>
              <a:t>used, </a:t>
            </a:r>
            <a:r>
              <a:rPr lang="en-US" sz="2000" dirty="0"/>
              <a:t>i = </a:t>
            </a:r>
            <a:r>
              <a:rPr lang="en-US" sz="2000" dirty="0" smtClean="0"/>
              <a:t>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bucket array therefore has only two entries, one for 0 and one for </a:t>
            </a:r>
            <a:r>
              <a:rPr lang="en-US" sz="2000" dirty="0" smtClean="0"/>
              <a:t>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bucket array entries point to two blocks</a:t>
            </a:r>
            <a:r>
              <a:rPr lang="en-US" sz="2000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first holds all the </a:t>
            </a:r>
            <a:r>
              <a:rPr lang="en-US" dirty="0" smtClean="0"/>
              <a:t>records </a:t>
            </a:r>
            <a:r>
              <a:rPr lang="en-US" dirty="0"/>
              <a:t>whose search keys hash to a bit sequence that begins with </a:t>
            </a:r>
            <a:r>
              <a:rPr lang="en-US" dirty="0" smtClean="0"/>
              <a:t>0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second holds all </a:t>
            </a:r>
            <a:r>
              <a:rPr lang="en-US" dirty="0" smtClean="0"/>
              <a:t>the records whose </a:t>
            </a:r>
            <a:r>
              <a:rPr lang="en-US" dirty="0"/>
              <a:t>search keys hash to a </a:t>
            </a:r>
            <a:r>
              <a:rPr lang="en-US" dirty="0" smtClean="0"/>
              <a:t>bit sequence that begins with </a:t>
            </a:r>
            <a:r>
              <a:rPr lang="en-US" dirty="0"/>
              <a:t>1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760" y="2263864"/>
            <a:ext cx="28003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0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37773"/>
            <a:ext cx="9611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Insertion </a:t>
            </a:r>
            <a:r>
              <a:rPr lang="en-US" sz="2000" b="1" dirty="0" smtClean="0"/>
              <a:t>into </a:t>
            </a:r>
            <a:r>
              <a:rPr lang="en-US" sz="2000" b="1" dirty="0"/>
              <a:t>Extensible Hash </a:t>
            </a:r>
            <a:r>
              <a:rPr lang="en-US" sz="2000" b="1" dirty="0" smtClean="0"/>
              <a:t>Tables: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insert a record with search key K, </a:t>
            </a:r>
            <a:r>
              <a:rPr lang="en-US" sz="2000" dirty="0" smtClean="0"/>
              <a:t>compute </a:t>
            </a:r>
            <a:r>
              <a:rPr lang="en-US" sz="2000" dirty="0"/>
              <a:t>h(K), take the first i bits of this bit sequence, and go to the entry of the bucket array indexed by these i bits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Follow </a:t>
            </a:r>
            <a:r>
              <a:rPr lang="en-US" sz="2000" dirty="0"/>
              <a:t>the pointer in this entry of the bucket array and arrive at a block </a:t>
            </a:r>
            <a:r>
              <a:rPr lang="en-US" sz="2000" dirty="0" smtClean="0"/>
              <a:t>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there is room </a:t>
            </a:r>
            <a:r>
              <a:rPr lang="en-US" sz="2000" dirty="0" smtClean="0"/>
              <a:t>in block B, put </a:t>
            </a:r>
            <a:r>
              <a:rPr lang="en-US" sz="2000" dirty="0"/>
              <a:t>the new record in block </a:t>
            </a:r>
            <a:r>
              <a:rPr lang="en-US" sz="2000" dirty="0" smtClean="0"/>
              <a:t>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there is no room, then there are two possibilities, depending on the number j, which indicates how many bits of the hash value are used to determine membership in block B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420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37773"/>
            <a:ext cx="96119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Insertion </a:t>
            </a:r>
            <a:r>
              <a:rPr lang="en-US" sz="2000" b="1" dirty="0" smtClean="0"/>
              <a:t>into </a:t>
            </a:r>
            <a:r>
              <a:rPr lang="en-US" sz="2000" b="1" dirty="0"/>
              <a:t>Extensible Hash </a:t>
            </a:r>
            <a:r>
              <a:rPr lang="en-US" sz="2000" b="1" dirty="0" smtClean="0"/>
              <a:t>Tables: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dirty="0" smtClean="0"/>
              <a:t>j &lt; i</a:t>
            </a:r>
            <a:r>
              <a:rPr lang="en-US" sz="2000" dirty="0"/>
              <a:t>, then nothing needs to be done to the bucket array: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LcPeriod"/>
            </a:pPr>
            <a:r>
              <a:rPr lang="en-US" sz="1600" dirty="0"/>
              <a:t>Split block B into two.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LcPeriod"/>
            </a:pPr>
            <a:r>
              <a:rPr lang="en-US" sz="1600" dirty="0"/>
              <a:t>Distribute records in B to the two blocks, based on the value of their (j + 1</a:t>
            </a:r>
            <a:r>
              <a:rPr lang="en-US" sz="1600" dirty="0" smtClean="0"/>
              <a:t>) 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</a:t>
            </a:r>
            <a:r>
              <a:rPr lang="en-US" sz="1600" dirty="0"/>
              <a:t>bit — records whose key has 0 in that bit stay in B </a:t>
            </a:r>
            <a:r>
              <a:rPr lang="en-US" sz="1600" dirty="0" smtClean="0"/>
              <a:t>and those </a:t>
            </a:r>
            <a:r>
              <a:rPr lang="en-US" sz="1600" dirty="0"/>
              <a:t>with 1 there go to the new block.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LcPeriod"/>
            </a:pPr>
            <a:r>
              <a:rPr lang="en-US" sz="1600" dirty="0"/>
              <a:t>Put j + 1 in each block’s “nub” (header) to indicate the number of bits used to determine membership.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LcPeriod"/>
            </a:pPr>
            <a:r>
              <a:rPr lang="en-US" sz="1600" dirty="0"/>
              <a:t>Adjust the pointers in the bucket array so entries that formerly pointed to B now point either to B or the new block, </a:t>
            </a:r>
            <a:r>
              <a:rPr lang="en-US" sz="1600" dirty="0" smtClean="0"/>
              <a:t>depending on </a:t>
            </a:r>
            <a:r>
              <a:rPr lang="en-US" sz="1600" dirty="0"/>
              <a:t>their (j + 1</a:t>
            </a:r>
            <a:r>
              <a:rPr lang="en-US" sz="1600" dirty="0" smtClean="0"/>
              <a:t>) 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bit</a:t>
            </a:r>
            <a:r>
              <a:rPr lang="en-US" sz="1600" dirty="0"/>
              <a:t>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895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0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37773"/>
            <a:ext cx="96119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Insertion </a:t>
            </a:r>
            <a:r>
              <a:rPr lang="en-US" sz="2000" b="1" dirty="0" smtClean="0"/>
              <a:t>into </a:t>
            </a:r>
            <a:r>
              <a:rPr lang="en-US" sz="2000" b="1" dirty="0"/>
              <a:t>Extensible Hash </a:t>
            </a:r>
            <a:r>
              <a:rPr lang="en-US" sz="2000" b="1" dirty="0" smtClean="0"/>
              <a:t>Tables: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dirty="0"/>
              <a:t>If j = i, increment i by 1. This will double the length of the bucket </a:t>
            </a:r>
            <a:r>
              <a:rPr lang="en-US" sz="2000" dirty="0" smtClean="0"/>
              <a:t>array.  Now it will have 2</a:t>
            </a:r>
            <a:r>
              <a:rPr lang="en-US" sz="2000" baseline="30000" dirty="0" smtClean="0"/>
              <a:t>i+1</a:t>
            </a:r>
            <a:r>
              <a:rPr lang="en-US" sz="2000" dirty="0" smtClean="0"/>
              <a:t> entries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LcPeriod"/>
            </a:pPr>
            <a:r>
              <a:rPr lang="en-US" dirty="0"/>
              <a:t>Suppose w is a </a:t>
            </a:r>
            <a:r>
              <a:rPr lang="en-US" dirty="0" smtClean="0"/>
              <a:t>sequence of </a:t>
            </a:r>
            <a:r>
              <a:rPr lang="en-US" dirty="0"/>
              <a:t>i bits indexing one of the entries in the previous bucket </a:t>
            </a:r>
            <a:r>
              <a:rPr lang="en-US" dirty="0" smtClean="0"/>
              <a:t>array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LcPeriod"/>
            </a:pPr>
            <a:r>
              <a:rPr lang="en-US" dirty="0"/>
              <a:t>In </a:t>
            </a:r>
            <a:r>
              <a:rPr lang="en-US" dirty="0" smtClean="0"/>
              <a:t>the new </a:t>
            </a:r>
            <a:r>
              <a:rPr lang="en-US" dirty="0"/>
              <a:t>bucket array, the entries indexed by both w0 and w1 </a:t>
            </a:r>
            <a:r>
              <a:rPr lang="en-US" dirty="0" smtClean="0"/>
              <a:t>each </a:t>
            </a:r>
            <a:r>
              <a:rPr lang="en-US" dirty="0"/>
              <a:t>point to </a:t>
            </a:r>
            <a:r>
              <a:rPr lang="en-US" dirty="0" smtClean="0"/>
              <a:t>the same </a:t>
            </a:r>
            <a:r>
              <a:rPr lang="en-US" dirty="0"/>
              <a:t>block that the w entry used to point to. </a:t>
            </a:r>
            <a:endParaRPr lang="en-US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lphaLcPeriod"/>
            </a:pPr>
            <a:r>
              <a:rPr lang="en-US" dirty="0" smtClean="0"/>
              <a:t>The </a:t>
            </a:r>
            <a:r>
              <a:rPr lang="en-US" dirty="0"/>
              <a:t>two new </a:t>
            </a:r>
            <a:r>
              <a:rPr lang="en-US" dirty="0" smtClean="0"/>
              <a:t>entries share </a:t>
            </a:r>
            <a:r>
              <a:rPr lang="en-US" dirty="0"/>
              <a:t>the </a:t>
            </a:r>
            <a:r>
              <a:rPr lang="en-US" dirty="0" smtClean="0"/>
              <a:t>block </a:t>
            </a:r>
            <a:r>
              <a:rPr lang="en-US" dirty="0"/>
              <a:t>and the block itself does not change. Membership in the block is still determined by whatever number of bits was previously </a:t>
            </a:r>
            <a:r>
              <a:rPr lang="en-US" dirty="0" smtClean="0"/>
              <a:t>used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LcPeriod"/>
            </a:pPr>
            <a:r>
              <a:rPr lang="en-US" dirty="0" smtClean="0"/>
              <a:t>Split </a:t>
            </a:r>
            <a:r>
              <a:rPr lang="en-US" dirty="0"/>
              <a:t>block B as in case </a:t>
            </a:r>
            <a:r>
              <a:rPr lang="en-US" dirty="0" smtClean="0"/>
              <a:t>1 since </a:t>
            </a:r>
            <a:r>
              <a:rPr lang="en-US" dirty="0"/>
              <a:t>i is now greater than j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L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6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37372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137372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72" y="1537773"/>
            <a:ext cx="763472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Example of Insertion into </a:t>
            </a:r>
            <a:r>
              <a:rPr lang="en-US" sz="2000" b="1" dirty="0"/>
              <a:t>Extensible Hash </a:t>
            </a:r>
            <a:r>
              <a:rPr lang="en-US" sz="2000" b="1" dirty="0" smtClean="0"/>
              <a:t>Tables: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Consider inserting a record </a:t>
            </a:r>
            <a:r>
              <a:rPr lang="en-US" sz="1600" dirty="0"/>
              <a:t>whose key hashes to the sequence </a:t>
            </a:r>
            <a:r>
              <a:rPr lang="en-US" sz="1600" dirty="0" smtClean="0"/>
              <a:t>1010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Since the first bit is 1, this record belongs in the second block. However, that block is already full, so it needs to be </a:t>
            </a:r>
            <a:r>
              <a:rPr lang="en-US" sz="1600" dirty="0" smtClean="0"/>
              <a:t>split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Since j = i = </a:t>
            </a:r>
            <a:r>
              <a:rPr lang="en-US" sz="1600" dirty="0" smtClean="0"/>
              <a:t>1, we </a:t>
            </a:r>
            <a:r>
              <a:rPr lang="en-US" sz="1600" dirty="0"/>
              <a:t>first need to double the bucket </a:t>
            </a:r>
            <a:r>
              <a:rPr lang="en-US" sz="1600" dirty="0" smtClean="0"/>
              <a:t>array. S</a:t>
            </a:r>
            <a:r>
              <a:rPr lang="en-IN" sz="1600" dirty="0" smtClean="0"/>
              <a:t>et </a:t>
            </a:r>
            <a:r>
              <a:rPr lang="en-IN" sz="1600" dirty="0"/>
              <a:t>i = </a:t>
            </a:r>
            <a:r>
              <a:rPr lang="en-IN" sz="1600" dirty="0" smtClean="0"/>
              <a:t>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two entries beginning with 0 each point to the block for records whose hashed keys begin with </a:t>
            </a:r>
            <a:r>
              <a:rPr lang="en-US" sz="1600" dirty="0" smtClean="0"/>
              <a:t>0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block for records beginning with 1 needs to be split, </a:t>
            </a:r>
            <a:r>
              <a:rPr lang="en-US" sz="1600" dirty="0" smtClean="0"/>
              <a:t>partition </a:t>
            </a:r>
            <a:r>
              <a:rPr lang="en-US" sz="1600" dirty="0"/>
              <a:t>its records </a:t>
            </a:r>
            <a:r>
              <a:rPr lang="en-US" sz="1600" dirty="0" smtClean="0"/>
              <a:t>into those </a:t>
            </a:r>
            <a:r>
              <a:rPr lang="en-US" sz="1600" dirty="0"/>
              <a:t>beginning 10 and those beginning 11</a:t>
            </a:r>
            <a:r>
              <a:rPr lang="en-US" sz="16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2 in </a:t>
            </a:r>
            <a:r>
              <a:rPr lang="en-US" sz="1600" dirty="0" smtClean="0"/>
              <a:t>the “nub” of the </a:t>
            </a:r>
            <a:r>
              <a:rPr lang="en-US" sz="1600" dirty="0"/>
              <a:t>blocks indicates that two bits are used to determine membership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878" y="1868853"/>
            <a:ext cx="23336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097" y="4396537"/>
            <a:ext cx="2488406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>
            <a:off x="8952021" y="3796460"/>
            <a:ext cx="230614" cy="452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5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37372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137372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72" y="1537773"/>
            <a:ext cx="76347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Example of Insertion into </a:t>
            </a:r>
            <a:r>
              <a:rPr lang="en-US" sz="2000" b="1" dirty="0"/>
              <a:t>Extensible Hash </a:t>
            </a:r>
            <a:r>
              <a:rPr lang="en-US" sz="2000" b="1" dirty="0" smtClean="0"/>
              <a:t>Tables: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Consider inserting records </a:t>
            </a:r>
            <a:r>
              <a:rPr lang="en-US" sz="1600" dirty="0"/>
              <a:t>whose key hashes to the sequence </a:t>
            </a:r>
            <a:r>
              <a:rPr lang="en-IN" sz="1600" dirty="0"/>
              <a:t>0000 and </a:t>
            </a:r>
            <a:r>
              <a:rPr lang="en-IN" sz="1600" dirty="0" smtClean="0"/>
              <a:t>0111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Since </a:t>
            </a:r>
            <a:r>
              <a:rPr lang="en-US" sz="1600" dirty="0"/>
              <a:t>the first bit is </a:t>
            </a:r>
            <a:r>
              <a:rPr lang="en-US" sz="1600" dirty="0" smtClean="0"/>
              <a:t>0, both the </a:t>
            </a:r>
            <a:r>
              <a:rPr lang="en-US" sz="1600" dirty="0"/>
              <a:t>record </a:t>
            </a:r>
            <a:r>
              <a:rPr lang="en-US" sz="1600" dirty="0" smtClean="0"/>
              <a:t>belong </a:t>
            </a:r>
            <a:r>
              <a:rPr lang="en-US" sz="1600" dirty="0"/>
              <a:t>in the </a:t>
            </a:r>
            <a:r>
              <a:rPr lang="en-US" sz="1600" dirty="0" smtClean="0"/>
              <a:t>first block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Split </a:t>
            </a:r>
            <a:r>
              <a:rPr lang="en-US" sz="1600" dirty="0"/>
              <a:t>the block, with 0000 and 0001 </a:t>
            </a:r>
            <a:r>
              <a:rPr lang="en-US" sz="1600" dirty="0" smtClean="0"/>
              <a:t>staying </a:t>
            </a:r>
            <a:r>
              <a:rPr lang="en-US" sz="1600" dirty="0"/>
              <a:t>and 0111 going to the new </a:t>
            </a:r>
            <a:r>
              <a:rPr lang="en-US" sz="1600" dirty="0" smtClean="0"/>
              <a:t>block.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entry for 01 in the bucket array is made to point to the new </a:t>
            </a:r>
            <a:r>
              <a:rPr lang="en-US" sz="1600" dirty="0" smtClean="0"/>
              <a:t>block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2 </a:t>
            </a:r>
            <a:r>
              <a:rPr lang="en-US" sz="1600" dirty="0"/>
              <a:t>in </a:t>
            </a:r>
            <a:r>
              <a:rPr lang="en-US" sz="1600" dirty="0" smtClean="0"/>
              <a:t>the “nub” of the block </a:t>
            </a:r>
            <a:r>
              <a:rPr lang="en-US" sz="1600" dirty="0"/>
              <a:t>indicates that two bits are used to determine membership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81" y="1611273"/>
            <a:ext cx="19907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>
            <a:off x="8714736" y="3384332"/>
            <a:ext cx="230614" cy="452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56" y="4022918"/>
            <a:ext cx="20859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2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37372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137372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72" y="1537773"/>
            <a:ext cx="100884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Linear Hash Tables: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Linear hashing </a:t>
            </a:r>
            <a:r>
              <a:rPr lang="en-US" sz="1600" dirty="0"/>
              <a:t>grows the number of buckets </a:t>
            </a:r>
            <a:r>
              <a:rPr lang="en-US" sz="1600" dirty="0" smtClean="0"/>
              <a:t>slowly compared to </a:t>
            </a:r>
            <a:r>
              <a:rPr lang="en-US" sz="1600" dirty="0"/>
              <a:t>Extensible</a:t>
            </a:r>
            <a:r>
              <a:rPr lang="en-US" sz="1600" b="1" dirty="0"/>
              <a:t> </a:t>
            </a:r>
            <a:r>
              <a:rPr lang="en-US" sz="1600" dirty="0" smtClean="0"/>
              <a:t>hashing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number of buckets </a:t>
            </a:r>
            <a:r>
              <a:rPr lang="en-US" sz="1600" b="1" dirty="0"/>
              <a:t>n</a:t>
            </a:r>
            <a:r>
              <a:rPr lang="en-US" sz="1600" dirty="0"/>
              <a:t> is always chosen so the average number of records per bucket is a fixed </a:t>
            </a:r>
            <a:r>
              <a:rPr lang="en-US" sz="1600" dirty="0" smtClean="0"/>
              <a:t>fraction, say </a:t>
            </a:r>
            <a:r>
              <a:rPr lang="en-US" sz="1600" dirty="0"/>
              <a:t>80</a:t>
            </a:r>
            <a:r>
              <a:rPr lang="en-US" sz="1600" dirty="0" smtClean="0"/>
              <a:t>% </a:t>
            </a:r>
            <a:r>
              <a:rPr lang="en-US" sz="1600" dirty="0"/>
              <a:t>of the number of records that fill one block </a:t>
            </a:r>
            <a:endParaRPr lang="en-US" sz="16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Since blocks cannot always be split, overflow blocks are permitted, although the average number of overflow blocks per bucket will be much less than </a:t>
            </a:r>
            <a:r>
              <a:rPr lang="en-US" sz="1600" dirty="0" smtClean="0"/>
              <a:t>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number of bits used to number the entries of the bucket array is </a:t>
            </a:r>
            <a:r>
              <a:rPr lang="el-GR" altLang="ii-CN" sz="1600" dirty="0" smtClean="0"/>
              <a:t>Γ</a:t>
            </a:r>
            <a:r>
              <a:rPr lang="en-US" altLang="ii-CN" sz="1600" dirty="0" smtClean="0"/>
              <a:t> </a:t>
            </a:r>
            <a:r>
              <a:rPr lang="en-US" sz="1600" dirty="0" smtClean="0"/>
              <a:t>log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</a:t>
            </a:r>
            <a:r>
              <a:rPr lang="en-US" sz="1600" dirty="0"/>
              <a:t>n</a:t>
            </a:r>
            <a:r>
              <a:rPr lang="ii-CN" altLang="en-US" sz="1600" dirty="0" smtClean="0"/>
              <a:t>˥</a:t>
            </a:r>
            <a:r>
              <a:rPr lang="en-US" sz="1600" dirty="0" smtClean="0"/>
              <a:t>, </a:t>
            </a:r>
            <a:r>
              <a:rPr lang="en-US" sz="1600" dirty="0"/>
              <a:t>where n is the current number of buckets. These bits are always taken from the right (low-order) end of the bit sequence that is produced by the hash function.</a:t>
            </a:r>
          </a:p>
        </p:txBody>
      </p:sp>
    </p:spTree>
    <p:extLst>
      <p:ext uri="{BB962C8B-B14F-4D97-AF65-F5344CB8AC3E}">
        <p14:creationId xmlns:p14="http://schemas.microsoft.com/office/powerpoint/2010/main" val="13353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37372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137372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72" y="1537773"/>
            <a:ext cx="100884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Linear Hash Tables: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Suppose i bits of the hash function are being used to number </a:t>
            </a:r>
            <a:r>
              <a:rPr lang="en-US" sz="1600" dirty="0" smtClean="0"/>
              <a:t>array entries</a:t>
            </a:r>
            <a:r>
              <a:rPr lang="en-US" sz="1600" dirty="0"/>
              <a:t>, and a record with key K is intended for bucket a</a:t>
            </a:r>
            <a:r>
              <a:rPr lang="en-US" sz="1600" baseline="-25000" dirty="0"/>
              <a:t>1</a:t>
            </a:r>
            <a:r>
              <a:rPr lang="en-US" sz="1600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 ···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i</a:t>
            </a:r>
            <a:endParaRPr lang="en-US" sz="1600" baseline="-250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 ··· </a:t>
            </a:r>
            <a:r>
              <a:rPr lang="en-US" sz="1600" dirty="0" err="1"/>
              <a:t>a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 </a:t>
            </a:r>
            <a:r>
              <a:rPr lang="en-US" sz="1600" dirty="0"/>
              <a:t>are the last i bits of h(K). </a:t>
            </a:r>
            <a:endParaRPr lang="en-US" sz="1600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Let </a:t>
            </a:r>
            <a:r>
              <a:rPr lang="en-US" sz="1600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 ··· </a:t>
            </a:r>
            <a:r>
              <a:rPr lang="en-US" sz="1600" dirty="0" err="1"/>
              <a:t>a</a:t>
            </a:r>
            <a:r>
              <a:rPr lang="en-US" sz="1600" baseline="-25000" dirty="0" err="1"/>
              <a:t>i</a:t>
            </a:r>
            <a:r>
              <a:rPr lang="en-US" sz="1600" dirty="0"/>
              <a:t> be m, </a:t>
            </a:r>
            <a:r>
              <a:rPr lang="en-US" sz="1600" dirty="0" smtClean="0"/>
              <a:t>treated as </a:t>
            </a:r>
            <a:r>
              <a:rPr lang="en-US" sz="1600" dirty="0"/>
              <a:t>an i-bit binary integer. </a:t>
            </a:r>
            <a:endParaRPr lang="en-US" sz="1600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If m &lt; n</a:t>
            </a:r>
            <a:r>
              <a:rPr lang="en-US" sz="1600" dirty="0"/>
              <a:t>, then the bucket numbered m </a:t>
            </a:r>
            <a:r>
              <a:rPr lang="en-US" sz="1600" dirty="0" smtClean="0"/>
              <a:t>exists and place </a:t>
            </a:r>
            <a:r>
              <a:rPr lang="en-US" sz="1600" dirty="0"/>
              <a:t>the record in that bucket. </a:t>
            </a:r>
            <a:endParaRPr lang="en-US" sz="1600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n ≤ m &lt; </a:t>
            </a:r>
            <a:r>
              <a:rPr lang="en-US" sz="1600" dirty="0" smtClean="0"/>
              <a:t>2</a:t>
            </a:r>
            <a:r>
              <a:rPr lang="en-US" sz="1600" baseline="30000" dirty="0" smtClean="0"/>
              <a:t>i</a:t>
            </a:r>
            <a:r>
              <a:rPr lang="en-US" sz="1600" dirty="0" smtClean="0"/>
              <a:t> </a:t>
            </a:r>
            <a:r>
              <a:rPr lang="en-US" sz="1600" dirty="0"/>
              <a:t>then the </a:t>
            </a:r>
            <a:r>
              <a:rPr lang="en-US" sz="1600" dirty="0" smtClean="0"/>
              <a:t>bucket m </a:t>
            </a:r>
            <a:r>
              <a:rPr lang="en-US" sz="1600" dirty="0"/>
              <a:t>does not yet exist, so </a:t>
            </a:r>
            <a:r>
              <a:rPr lang="en-US" sz="1600" dirty="0" smtClean="0"/>
              <a:t>place </a:t>
            </a:r>
            <a:r>
              <a:rPr lang="en-US" sz="1600" dirty="0"/>
              <a:t>the record in bucket m − 2</a:t>
            </a:r>
            <a:r>
              <a:rPr lang="en-US" sz="1600" baseline="30000" dirty="0"/>
              <a:t>i−</a:t>
            </a:r>
            <a:r>
              <a:rPr lang="en-US" sz="1600" baseline="30000" dirty="0" smtClean="0"/>
              <a:t>1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250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model, Storage formats and Indexing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37372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137372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73" y="1537773"/>
            <a:ext cx="94187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Example of Linear Hash Table: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a </a:t>
            </a:r>
            <a:r>
              <a:rPr lang="en-US" sz="2000" dirty="0"/>
              <a:t>linear hash table with n = 2 using only one bit of the hash value to determine the buckets of records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hash function h produces 4 </a:t>
            </a:r>
            <a:r>
              <a:rPr lang="en-US" sz="2000" dirty="0" smtClean="0"/>
              <a:t>bits, the records are represented by </a:t>
            </a:r>
            <a:r>
              <a:rPr lang="en-US" sz="2000" dirty="0"/>
              <a:t>the value produced by </a:t>
            </a:r>
            <a:r>
              <a:rPr lang="en-US" sz="2000" dirty="0" smtClean="0"/>
              <a:t>h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 are two </a:t>
            </a:r>
            <a:r>
              <a:rPr lang="en-US" sz="2000" dirty="0"/>
              <a:t>buckets, each consisting of one block. 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buckets are numbered 0 and 1. All records whose hash value ends in 0 go in the first </a:t>
            </a:r>
            <a:r>
              <a:rPr lang="en-US" sz="2000" dirty="0" smtClean="0"/>
              <a:t>bucket </a:t>
            </a:r>
            <a:r>
              <a:rPr lang="en-US" sz="2000" dirty="0"/>
              <a:t>and those whose hash value ends in 1 go in the second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055" y="2217591"/>
            <a:ext cx="272891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8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37372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137372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73" y="1537773"/>
            <a:ext cx="88778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Example of Linear Hash Table: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ratio r/n will be limited so that the typical bucket will need about one disk </a:t>
            </a:r>
            <a:r>
              <a:rPr lang="en-US" sz="2000" dirty="0" smtClean="0"/>
              <a:t>block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Choose </a:t>
            </a:r>
            <a:r>
              <a:rPr lang="en-US" sz="2000" dirty="0"/>
              <a:t>n, </a:t>
            </a:r>
            <a:r>
              <a:rPr lang="en-US" sz="2000" dirty="0" smtClean="0"/>
              <a:t>the </a:t>
            </a:r>
            <a:r>
              <a:rPr lang="en-US" sz="2000" dirty="0"/>
              <a:t>number of buckets, so that there are no more than 1.7n records in the file; </a:t>
            </a:r>
            <a:r>
              <a:rPr lang="en-US" sz="2000" dirty="0" smtClean="0"/>
              <a:t> i.e</a:t>
            </a:r>
            <a:r>
              <a:rPr lang="en-US" sz="2000" dirty="0"/>
              <a:t>., r ≤ 1.7n. 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Since </a:t>
            </a:r>
            <a:r>
              <a:rPr lang="en-US" sz="2000" dirty="0"/>
              <a:t>blocks hold two records, the average occupancy of a bucket does not exceed 85% of the capacity of a block.</a:t>
            </a:r>
            <a:endParaRPr lang="en-US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055" y="2217591"/>
            <a:ext cx="272891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5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37372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137372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73" y="1537773"/>
            <a:ext cx="887783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Insertion into Linear Hash Table: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Compute </a:t>
            </a:r>
            <a:r>
              <a:rPr lang="en-US" dirty="0"/>
              <a:t>h(K), where K is the key of the record, and </a:t>
            </a:r>
            <a:r>
              <a:rPr lang="en-US" dirty="0" smtClean="0"/>
              <a:t>use </a:t>
            </a:r>
            <a:r>
              <a:rPr lang="en-US" dirty="0"/>
              <a:t>the i bits at the end of bit sequence h(K) as the bucket number, m block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If m </a:t>
            </a:r>
            <a:r>
              <a:rPr lang="en-IN" dirty="0" smtClean="0"/>
              <a:t>&lt; n, insert</a:t>
            </a:r>
            <a:r>
              <a:rPr lang="en-US" dirty="0" smtClean="0"/>
              <a:t> </a:t>
            </a:r>
            <a:r>
              <a:rPr lang="en-US" dirty="0"/>
              <a:t>the record in bucket </a:t>
            </a:r>
            <a:r>
              <a:rPr lang="en-US" dirty="0" smtClean="0"/>
              <a:t>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m ≥ n, </a:t>
            </a:r>
            <a:r>
              <a:rPr lang="en-US" dirty="0" smtClean="0"/>
              <a:t>put </a:t>
            </a:r>
            <a:r>
              <a:rPr lang="en-US" dirty="0"/>
              <a:t>the record in bucket m − 2</a:t>
            </a:r>
            <a:r>
              <a:rPr lang="en-US" baseline="30000" dirty="0"/>
              <a:t>i−</a:t>
            </a:r>
            <a:r>
              <a:rPr lang="en-US" baseline="30000" dirty="0" smtClean="0"/>
              <a:t>1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there is no room in the designated bucket, </a:t>
            </a:r>
            <a:r>
              <a:rPr lang="en-US" dirty="0" smtClean="0"/>
              <a:t>create </a:t>
            </a:r>
            <a:r>
              <a:rPr lang="en-US" dirty="0"/>
              <a:t>an overflow block, add it to the chain for that bucket, and </a:t>
            </a:r>
            <a:r>
              <a:rPr lang="en-US" dirty="0" smtClean="0"/>
              <a:t>insert </a:t>
            </a:r>
            <a:r>
              <a:rPr lang="en-US" dirty="0"/>
              <a:t>the record there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time </a:t>
            </a:r>
            <a:r>
              <a:rPr lang="en-US" dirty="0" smtClean="0"/>
              <a:t>a record is inserted,  compare </a:t>
            </a:r>
            <a:r>
              <a:rPr lang="en-US" dirty="0"/>
              <a:t>the current number of records r with the threshold ratio of r/n, and if the ratio is too high, </a:t>
            </a:r>
            <a:r>
              <a:rPr lang="en-US" dirty="0" smtClean="0"/>
              <a:t>add </a:t>
            </a:r>
            <a:r>
              <a:rPr lang="en-US" dirty="0"/>
              <a:t>the next bucket to the table</a:t>
            </a:r>
            <a:r>
              <a:rPr lang="en-US" dirty="0" smtClean="0"/>
              <a:t>.</a:t>
            </a:r>
            <a:endParaRPr lang="en-US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9676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37372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137372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73" y="1537773"/>
            <a:ext cx="88778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Example of Insertion into Linear Hash Table: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a </a:t>
            </a:r>
            <a:r>
              <a:rPr lang="en-US" sz="2000" dirty="0"/>
              <a:t>record whose key hashes to 0101 </a:t>
            </a:r>
            <a:r>
              <a:rPr lang="en-US" sz="2000" dirty="0" smtClean="0"/>
              <a:t>to be </a:t>
            </a:r>
            <a:r>
              <a:rPr lang="en-US" sz="2000" dirty="0"/>
              <a:t>inserted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Since </a:t>
            </a:r>
            <a:r>
              <a:rPr lang="en-US" sz="2000" dirty="0" smtClean="0"/>
              <a:t>the </a:t>
            </a:r>
            <a:r>
              <a:rPr lang="en-US" sz="2000" dirty="0"/>
              <a:t>bit sequence ends in 1, the record goes into the second </a:t>
            </a:r>
            <a:r>
              <a:rPr lang="en-US" sz="2000" dirty="0" smtClean="0"/>
              <a:t>bucket. </a:t>
            </a:r>
            <a:r>
              <a:rPr lang="en-US" sz="2000" dirty="0"/>
              <a:t>There is room for the record, so no overflow block </a:t>
            </a:r>
            <a:r>
              <a:rPr lang="en-US" sz="2000" dirty="0" smtClean="0"/>
              <a:t>needs to be created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However, since there are now 4 records in 2 buckets, we exceed the ratio 1.7, </a:t>
            </a:r>
            <a:r>
              <a:rPr lang="en-US" sz="2000" dirty="0" smtClean="0"/>
              <a:t>therefore </a:t>
            </a:r>
            <a:r>
              <a:rPr lang="en-US" sz="2000" dirty="0"/>
              <a:t>raise n to 3. Since </a:t>
            </a:r>
            <a:r>
              <a:rPr lang="el-GR" sz="2000" dirty="0" smtClean="0"/>
              <a:t>Γ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3 </a:t>
            </a:r>
            <a:r>
              <a:rPr lang="ii-CN" altLang="en-US" sz="2000" dirty="0"/>
              <a:t>ꓶ</a:t>
            </a:r>
            <a:r>
              <a:rPr lang="en-US" sz="2000" dirty="0" smtClean="0"/>
              <a:t> </a:t>
            </a:r>
            <a:r>
              <a:rPr lang="en-US" sz="2000" dirty="0"/>
              <a:t>= 2, </a:t>
            </a:r>
            <a:r>
              <a:rPr lang="en-US" sz="2000" dirty="0" smtClean="0"/>
              <a:t>need to change buckets </a:t>
            </a:r>
            <a:r>
              <a:rPr lang="en-US" sz="2000" dirty="0"/>
              <a:t>0 and 1 as 00 and </a:t>
            </a:r>
            <a:r>
              <a:rPr lang="en-US" sz="2000" dirty="0" smtClean="0"/>
              <a:t>01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>
              <a:lnSpc>
                <a:spcPct val="200000"/>
              </a:lnSpc>
            </a:pPr>
            <a:endParaRPr lang="en-US" sz="2000" b="1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44" y="1893677"/>
            <a:ext cx="2274094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288" y="3326768"/>
            <a:ext cx="22002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>
            <a:off x="10283429" y="3088994"/>
            <a:ext cx="192477" cy="276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37372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137372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73" y="1537773"/>
            <a:ext cx="85249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Example of Insertion into Linear Hash Table: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a </a:t>
            </a:r>
            <a:r>
              <a:rPr lang="en-US" sz="2000" dirty="0"/>
              <a:t>record whose key hashes to </a:t>
            </a:r>
            <a:r>
              <a:rPr lang="en-US" sz="2000" dirty="0" smtClean="0"/>
              <a:t>0001 to be </a:t>
            </a:r>
            <a:r>
              <a:rPr lang="en-US" sz="2000" dirty="0"/>
              <a:t>inserted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Since </a:t>
            </a:r>
            <a:r>
              <a:rPr lang="en-US" sz="2000" dirty="0" smtClean="0"/>
              <a:t>the </a:t>
            </a:r>
            <a:r>
              <a:rPr lang="en-US" sz="2000" dirty="0"/>
              <a:t>bit sequence ends in </a:t>
            </a:r>
            <a:r>
              <a:rPr lang="en-US" sz="2000" dirty="0" smtClean="0"/>
              <a:t>01</a:t>
            </a:r>
            <a:r>
              <a:rPr lang="en-US" sz="2000" dirty="0"/>
              <a:t>, the record goes into the second </a:t>
            </a:r>
            <a:r>
              <a:rPr lang="en-US" sz="2000" dirty="0" smtClean="0"/>
              <a:t>bucket.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Since bucket’s </a:t>
            </a:r>
            <a:r>
              <a:rPr lang="en-US" sz="2000" dirty="0"/>
              <a:t>block is </a:t>
            </a:r>
            <a:r>
              <a:rPr lang="en-US" sz="2000" dirty="0" smtClean="0"/>
              <a:t>full, an </a:t>
            </a:r>
            <a:r>
              <a:rPr lang="en-US" sz="2000" dirty="0"/>
              <a:t>overflow </a:t>
            </a:r>
            <a:r>
              <a:rPr lang="en-US" sz="2000" dirty="0" smtClean="0"/>
              <a:t>block needs to be added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three records are distributed among the two blocks of the </a:t>
            </a:r>
            <a:r>
              <a:rPr lang="en-US" sz="2000" dirty="0" smtClean="0"/>
              <a:t>bucket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Since the ratio of records to </a:t>
            </a:r>
            <a:r>
              <a:rPr lang="en-US" sz="2000" dirty="0" smtClean="0"/>
              <a:t>buckets (5/3) </a:t>
            </a:r>
            <a:r>
              <a:rPr lang="en-US" sz="2000" dirty="0"/>
              <a:t>for the table </a:t>
            </a:r>
            <a:r>
              <a:rPr lang="en-US" sz="2000" dirty="0" smtClean="0"/>
              <a:t>is </a:t>
            </a:r>
            <a:r>
              <a:rPr lang="en-US" sz="2000" dirty="0"/>
              <a:t>less than 1.7, </a:t>
            </a:r>
            <a:r>
              <a:rPr lang="en-US" sz="2000" dirty="0" smtClean="0"/>
              <a:t>do </a:t>
            </a:r>
            <a:r>
              <a:rPr lang="en-US" sz="2000" dirty="0"/>
              <a:t>not create a new </a:t>
            </a:r>
            <a:r>
              <a:rPr lang="en-US" sz="2000" dirty="0" smtClean="0"/>
              <a:t>bucket.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288" y="1910078"/>
            <a:ext cx="22002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350" y="3653050"/>
            <a:ext cx="34861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>
            <a:off x="9907904" y="3359083"/>
            <a:ext cx="235877" cy="284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5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37372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137372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74" y="1396104"/>
            <a:ext cx="828027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Example of Insertion into Linear Hash Table: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Consider a </a:t>
            </a:r>
            <a:r>
              <a:rPr lang="en-US" sz="1600" dirty="0"/>
              <a:t>record whose key hashes to </a:t>
            </a:r>
            <a:r>
              <a:rPr lang="en-US" sz="1600" dirty="0" smtClean="0"/>
              <a:t>0111 to be </a:t>
            </a:r>
            <a:r>
              <a:rPr lang="en-US" sz="1600" dirty="0"/>
              <a:t>inserted</a:t>
            </a:r>
            <a:r>
              <a:rPr lang="en-US" sz="16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bit sequence ends in 1</a:t>
            </a:r>
            <a:r>
              <a:rPr lang="en-US" sz="1600" dirty="0" smtClean="0"/>
              <a:t>1</a:t>
            </a:r>
            <a:r>
              <a:rPr lang="en-US" sz="1600" dirty="0"/>
              <a:t>, </a:t>
            </a:r>
            <a:r>
              <a:rPr lang="en-US" sz="1600" dirty="0" smtClean="0"/>
              <a:t>but </a:t>
            </a:r>
            <a:r>
              <a:rPr lang="en-US" sz="1600" dirty="0"/>
              <a:t>bucket 11 does not </a:t>
            </a:r>
            <a:r>
              <a:rPr lang="en-US" sz="1600" dirty="0" smtClean="0"/>
              <a:t>exist.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Therefore </a:t>
            </a:r>
            <a:r>
              <a:rPr lang="en-US" sz="1600" dirty="0"/>
              <a:t>redirect this record to bucket 01, </a:t>
            </a:r>
            <a:r>
              <a:rPr lang="en-US" sz="1600" dirty="0" smtClean="0"/>
              <a:t>The </a:t>
            </a:r>
            <a:r>
              <a:rPr lang="en-US" sz="1600" dirty="0"/>
              <a:t>new record fits in the overflow block of this </a:t>
            </a:r>
            <a:r>
              <a:rPr lang="en-US" sz="1600" dirty="0" smtClean="0"/>
              <a:t>bucket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Since the </a:t>
            </a:r>
            <a:r>
              <a:rPr lang="en-US" sz="1600" dirty="0"/>
              <a:t>ratio of the number of records to buckets </a:t>
            </a:r>
            <a:r>
              <a:rPr lang="en-US" sz="1600" dirty="0" smtClean="0"/>
              <a:t>exceeds </a:t>
            </a:r>
            <a:r>
              <a:rPr lang="en-US" sz="1600" dirty="0"/>
              <a:t>1.7, </a:t>
            </a:r>
            <a:r>
              <a:rPr lang="en-US" sz="1600" dirty="0" smtClean="0"/>
              <a:t>create </a:t>
            </a:r>
            <a:r>
              <a:rPr lang="en-US" sz="1600" dirty="0"/>
              <a:t>a new bucket, numbered </a:t>
            </a:r>
            <a:r>
              <a:rPr lang="en-US" sz="1600" dirty="0" smtClean="0"/>
              <a:t>11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Split </a:t>
            </a:r>
            <a:r>
              <a:rPr lang="en-US" sz="1600" dirty="0"/>
              <a:t>the four records in bucket 01, with 0001 and 0101 remaining, </a:t>
            </a:r>
            <a:r>
              <a:rPr lang="en-US" sz="1600" dirty="0" smtClean="0"/>
              <a:t>0111 </a:t>
            </a:r>
            <a:r>
              <a:rPr lang="en-US" sz="1600" dirty="0"/>
              <a:t>and 1111 going to the new bucket. </a:t>
            </a:r>
            <a:endParaRPr lang="en-US" sz="16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Since </a:t>
            </a:r>
            <a:r>
              <a:rPr lang="en-US" sz="1600" dirty="0"/>
              <a:t>bucket 01 now has only two records, </a:t>
            </a:r>
            <a:r>
              <a:rPr lang="en-US" sz="1600" dirty="0" smtClean="0"/>
              <a:t>delete </a:t>
            </a:r>
            <a:r>
              <a:rPr lang="en-US" sz="1600" dirty="0"/>
              <a:t>the overflow block.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434" y="1877074"/>
            <a:ext cx="34861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>
            <a:spLocks noChangeAspect="1"/>
          </p:cNvSpPr>
          <p:nvPr/>
        </p:nvSpPr>
        <p:spPr>
          <a:xfrm>
            <a:off x="9439181" y="3410599"/>
            <a:ext cx="217188" cy="21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13" y="3686857"/>
            <a:ext cx="2085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21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37372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137372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74" y="1396104"/>
            <a:ext cx="8280278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Multiple key indexes</a:t>
            </a:r>
            <a:r>
              <a:rPr lang="en-US" sz="2000" b="1" dirty="0" smtClean="0"/>
              <a:t>:</a:t>
            </a:r>
            <a:endParaRPr lang="en-US" sz="2000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SELECT * FROM R WHERE </a:t>
            </a:r>
            <a:r>
              <a:rPr lang="en-US" sz="1600" dirty="0" smtClean="0"/>
              <a:t>x = ‘A’ AND y = ‘B’</a:t>
            </a:r>
            <a:endParaRPr lang="en-US" sz="16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nested </a:t>
            </a:r>
            <a:r>
              <a:rPr lang="en-US" sz="1600" dirty="0"/>
              <a:t>indexes on different </a:t>
            </a:r>
            <a:r>
              <a:rPr lang="en-US" sz="1600" dirty="0" smtClean="0"/>
              <a:t>keys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“root of the tree” is an index for the first of the two attributes. This index could be any type of conventional index, such as a B-tree or a hash </a:t>
            </a:r>
            <a:r>
              <a:rPr lang="en-US" dirty="0" smtClean="0"/>
              <a:t>table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index associates with each of its search-key values </a:t>
            </a:r>
            <a:r>
              <a:rPr lang="en-US" dirty="0" smtClean="0"/>
              <a:t>for </a:t>
            </a:r>
            <a:r>
              <a:rPr lang="en-US" dirty="0"/>
              <a:t>the first attribute </a:t>
            </a:r>
            <a:r>
              <a:rPr lang="en-US" dirty="0" smtClean="0"/>
              <a:t>and a </a:t>
            </a:r>
            <a:r>
              <a:rPr lang="en-US" dirty="0"/>
              <a:t>pointer to another </a:t>
            </a:r>
            <a:r>
              <a:rPr lang="en-US" dirty="0" smtClean="0"/>
              <a:t>index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V is a value of the first attribute, then the index we reach by following key V and its pointer is an index into the set of points that have V for their value in the first attribute and any value for the second attribute</a:t>
            </a:r>
            <a:r>
              <a:rPr lang="en-US" sz="1600" dirty="0"/>
              <a:t>.</a:t>
            </a: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31" y="1460127"/>
            <a:ext cx="2271713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53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137372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137372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374" y="1396104"/>
            <a:ext cx="828027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Performance of Multiple key indexes</a:t>
            </a:r>
            <a:r>
              <a:rPr lang="en-US" sz="2000" b="1" dirty="0" smtClean="0"/>
              <a:t>:</a:t>
            </a:r>
            <a:endParaRPr lang="en-US" sz="2000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SELECT * FROM </a:t>
            </a:r>
            <a:r>
              <a:rPr lang="en-US" sz="1600" dirty="0" smtClean="0"/>
              <a:t>EMPLOYEE </a:t>
            </a:r>
            <a:r>
              <a:rPr lang="en-US" sz="1600" dirty="0"/>
              <a:t>WHERE </a:t>
            </a:r>
            <a:r>
              <a:rPr lang="en-US" sz="1600" dirty="0" smtClean="0"/>
              <a:t>AGE = 50 AND SALARY &gt; 50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Partial-Match </a:t>
            </a:r>
            <a:r>
              <a:rPr lang="en-IN" b="1" dirty="0" smtClean="0"/>
              <a:t>Queries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 first attribute is specified, then the access is quite efficient. </a:t>
            </a:r>
            <a:r>
              <a:rPr lang="en-US" dirty="0" smtClean="0"/>
              <a:t>Use </a:t>
            </a:r>
            <a:r>
              <a:rPr lang="en-US" dirty="0"/>
              <a:t>the root index to find the one </a:t>
            </a:r>
            <a:r>
              <a:rPr lang="en-US" dirty="0" err="1"/>
              <a:t>subindex</a:t>
            </a:r>
            <a:r>
              <a:rPr lang="en-US" dirty="0"/>
              <a:t> that leads to the </a:t>
            </a:r>
            <a:r>
              <a:rPr lang="en-US" dirty="0" smtClean="0"/>
              <a:t>records needed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* FROM EMPLOYEE </a:t>
            </a:r>
            <a:r>
              <a:rPr lang="en-US" dirty="0" smtClean="0"/>
              <a:t>WHERE SALARY </a:t>
            </a:r>
            <a:r>
              <a:rPr lang="en-US" dirty="0"/>
              <a:t>&gt; </a:t>
            </a:r>
            <a:r>
              <a:rPr lang="en-US" dirty="0" smtClean="0"/>
              <a:t>50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first attribute does not have a specified value, then </a:t>
            </a:r>
            <a:r>
              <a:rPr lang="en-US" dirty="0" smtClean="0"/>
              <a:t>search </a:t>
            </a:r>
            <a:r>
              <a:rPr lang="en-US" dirty="0"/>
              <a:t>every </a:t>
            </a:r>
            <a:r>
              <a:rPr lang="en-US" dirty="0" err="1"/>
              <a:t>subindex</a:t>
            </a:r>
            <a:r>
              <a:rPr lang="en-US" dirty="0"/>
              <a:t>, a potentially time-consuming </a:t>
            </a:r>
            <a:r>
              <a:rPr lang="en-US" dirty="0" smtClean="0"/>
              <a:t>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Range Queries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Multiple-key </a:t>
            </a:r>
            <a:r>
              <a:rPr lang="en-US" dirty="0"/>
              <a:t>index works quite well for a range query, provided the individual indexes themselves support range queries on their </a:t>
            </a:r>
            <a:r>
              <a:rPr lang="en-US" dirty="0" smtClean="0"/>
              <a:t>attribute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687" y="1868853"/>
            <a:ext cx="21050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37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872627"/>
            <a:ext cx="90967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Hash tables are also used as data structure for indexes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hash function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dirty="0" smtClean="0"/>
              <a:t>takes </a:t>
            </a:r>
            <a:r>
              <a:rPr lang="en-US" sz="2000" dirty="0"/>
              <a:t>a search key </a:t>
            </a:r>
            <a:r>
              <a:rPr lang="en-US" sz="2000" dirty="0" smtClean="0"/>
              <a:t>(hash </a:t>
            </a:r>
            <a:r>
              <a:rPr lang="en-US" sz="2000" dirty="0"/>
              <a:t>key) as an argument and computes from it an integer in the range 0 to B −1, where B is the number of </a:t>
            </a:r>
            <a:r>
              <a:rPr lang="en-US" sz="2000" dirty="0" smtClean="0"/>
              <a:t>buckets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bucket array, </a:t>
            </a:r>
            <a:r>
              <a:rPr lang="en-US" sz="2000" dirty="0" smtClean="0"/>
              <a:t>is </a:t>
            </a:r>
            <a:r>
              <a:rPr lang="en-US" sz="2000" dirty="0"/>
              <a:t>an array indexed from 0 to B −1, holds the headers of B linked lists, one for each bucket of the </a:t>
            </a:r>
            <a:r>
              <a:rPr lang="en-US" sz="2000" dirty="0" smtClean="0"/>
              <a:t>array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a record has search key K, then we store the record by linking it to the bucket list for the bucket numbered h(K</a:t>
            </a:r>
            <a:r>
              <a:rPr lang="en-US" sz="2000" dirty="0" smtClean="0"/>
              <a:t>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721" y="2716235"/>
            <a:ext cx="18859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872627"/>
            <a:ext cx="9096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/>
              <a:t>Example: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ssume </a:t>
            </a:r>
            <a:r>
              <a:rPr lang="en-US" sz="2000" dirty="0"/>
              <a:t>that a block can hold only two records, and that B = </a:t>
            </a:r>
            <a:r>
              <a:rPr lang="en-US" sz="2000" dirty="0" smtClean="0"/>
              <a:t>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hash function </a:t>
            </a:r>
            <a:r>
              <a:rPr lang="en-US" sz="2000" b="1" dirty="0"/>
              <a:t>h</a:t>
            </a:r>
            <a:r>
              <a:rPr lang="en-US" sz="2000" dirty="0"/>
              <a:t> returns values from 0 to 3. </a:t>
            </a: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Keys </a:t>
            </a:r>
            <a:r>
              <a:rPr lang="en-US" sz="2000" dirty="0"/>
              <a:t>are letters a through f </a:t>
            </a:r>
            <a:r>
              <a:rPr lang="en-US" sz="2000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Assume </a:t>
            </a:r>
            <a:r>
              <a:rPr lang="en-US" sz="2000" dirty="0"/>
              <a:t>that h(d) = 0, h(c) = h(e) = 1, h(b) = 2, and h(a) = h(f) = 3. </a:t>
            </a: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Thus</a:t>
            </a:r>
            <a:r>
              <a:rPr lang="en-US" sz="2000" dirty="0"/>
              <a:t>, the six records are distributed into blocks as shown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44" y="2522441"/>
            <a:ext cx="18859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62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563531"/>
            <a:ext cx="101786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Choice of Hash Function</a:t>
            </a:r>
            <a:r>
              <a:rPr lang="en-US" sz="2000" b="1" dirty="0" smtClean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hash function should “hash” the key so the resulting integer is a seemingly random function of the key. Thus, buckets will tend to have equal numbers of records, which improves the average time to access a </a:t>
            </a:r>
            <a:r>
              <a:rPr lang="en-US" sz="2000" dirty="0" smtClean="0"/>
              <a:t>record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keys are </a:t>
            </a:r>
            <a:r>
              <a:rPr lang="en-US" sz="2000" dirty="0" smtClean="0"/>
              <a:t>integers, compute </a:t>
            </a:r>
            <a:r>
              <a:rPr lang="en-US" sz="2000" dirty="0"/>
              <a:t>the remainder of K/B, where K is the key value and B is the number of buckets. Often, B is chosen to be a </a:t>
            </a:r>
            <a:r>
              <a:rPr lang="en-US" sz="2000" dirty="0" smtClean="0"/>
              <a:t>prime or a </a:t>
            </a:r>
            <a:r>
              <a:rPr lang="en-US" sz="2000" dirty="0"/>
              <a:t>power of </a:t>
            </a:r>
            <a:r>
              <a:rPr lang="en-US" sz="2000" dirty="0" smtClean="0"/>
              <a:t>2.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</a:t>
            </a:r>
            <a:r>
              <a:rPr lang="en-US" sz="2000" dirty="0" smtClean="0"/>
              <a:t>character string </a:t>
            </a:r>
            <a:r>
              <a:rPr lang="en-US" sz="2000" dirty="0"/>
              <a:t>search keys, </a:t>
            </a:r>
            <a:r>
              <a:rPr lang="en-US" sz="2000" dirty="0" smtClean="0"/>
              <a:t>treat </a:t>
            </a:r>
            <a:r>
              <a:rPr lang="en-US" sz="2000" dirty="0"/>
              <a:t>each character as an integer, sum these integers, and take the remainder </a:t>
            </a:r>
            <a:r>
              <a:rPr lang="en-US" sz="2000" dirty="0" smtClean="0"/>
              <a:t>of the </a:t>
            </a:r>
            <a:r>
              <a:rPr lang="en-US" sz="2000" dirty="0"/>
              <a:t>sum </a:t>
            </a:r>
            <a:r>
              <a:rPr lang="en-US" sz="2000" dirty="0" smtClean="0"/>
              <a:t>divided </a:t>
            </a:r>
            <a:r>
              <a:rPr lang="en-US" sz="2000" dirty="0"/>
              <a:t>by </a:t>
            </a:r>
            <a:r>
              <a:rPr lang="en-US" sz="2000" dirty="0" smtClean="0"/>
              <a:t>the number of buckets B</a:t>
            </a:r>
          </a:p>
        </p:txBody>
      </p:sp>
    </p:spTree>
    <p:extLst>
      <p:ext uri="{BB962C8B-B14F-4D97-AF65-F5344CB8AC3E}">
        <p14:creationId xmlns:p14="http://schemas.microsoft.com/office/powerpoint/2010/main" val="25911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563531"/>
            <a:ext cx="101786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 smtClean="0"/>
              <a:t>Insertion into </a:t>
            </a:r>
            <a:r>
              <a:rPr lang="en-IN" sz="2000" b="1" dirty="0"/>
              <a:t>Hash </a:t>
            </a:r>
            <a:r>
              <a:rPr lang="en-IN" sz="2000" b="1" dirty="0" smtClean="0"/>
              <a:t>Table</a:t>
            </a:r>
            <a:r>
              <a:rPr lang="en-US" sz="2000" b="1" dirty="0" smtClean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a </a:t>
            </a:r>
            <a:r>
              <a:rPr lang="en-US" sz="2000" dirty="0"/>
              <a:t>new record with search key K </a:t>
            </a:r>
            <a:r>
              <a:rPr lang="en-US" sz="2000" dirty="0" smtClean="0"/>
              <a:t>to be inserted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Compute </a:t>
            </a:r>
            <a:r>
              <a:rPr lang="en-IN" sz="2000" dirty="0"/>
              <a:t>h(K</a:t>
            </a:r>
            <a:r>
              <a:rPr lang="en-IN" sz="2000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 bucket numbered h(K) has space, </a:t>
            </a:r>
            <a:r>
              <a:rPr lang="en-US" sz="2000" dirty="0" smtClean="0"/>
              <a:t>insert </a:t>
            </a:r>
            <a:r>
              <a:rPr lang="en-US" sz="2000" dirty="0"/>
              <a:t>the record into the block for this </a:t>
            </a:r>
            <a:r>
              <a:rPr lang="en-US" sz="2000" dirty="0" smtClean="0"/>
              <a:t>bucket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none of the blocks of the chain for bucket h(K) has room, </a:t>
            </a:r>
            <a:r>
              <a:rPr lang="en-US" sz="2000" dirty="0" smtClean="0"/>
              <a:t>add </a:t>
            </a:r>
            <a:r>
              <a:rPr lang="en-US" sz="2000" dirty="0"/>
              <a:t>a new overflow block to the chain and store the new record there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238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563531"/>
            <a:ext cx="79997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 smtClean="0"/>
              <a:t>Example of insertion into </a:t>
            </a:r>
            <a:r>
              <a:rPr lang="en-IN" sz="2000" b="1" dirty="0"/>
              <a:t>Hash </a:t>
            </a:r>
            <a:r>
              <a:rPr lang="en-IN" sz="2000" b="1" dirty="0" smtClean="0"/>
              <a:t>Table</a:t>
            </a:r>
            <a:r>
              <a:rPr lang="en-US" sz="2000" b="1" dirty="0" smtClean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a </a:t>
            </a:r>
            <a:r>
              <a:rPr lang="en-US" sz="2000" dirty="0"/>
              <a:t>new record with search key </a:t>
            </a:r>
            <a:r>
              <a:rPr lang="en-US" sz="2000" dirty="0" smtClean="0"/>
              <a:t>g to be inserted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h(g</a:t>
            </a:r>
            <a:r>
              <a:rPr lang="en-US" sz="2000" dirty="0"/>
              <a:t>) = </a:t>
            </a:r>
            <a:r>
              <a:rPr lang="en-US" sz="2000" dirty="0" smtClean="0"/>
              <a:t>1. Therefore </a:t>
            </a:r>
            <a:r>
              <a:rPr lang="en-US" sz="2000" dirty="0"/>
              <a:t>new record </a:t>
            </a:r>
            <a:r>
              <a:rPr lang="en-US" sz="2000" dirty="0" smtClean="0"/>
              <a:t>is to be added to </a:t>
            </a:r>
            <a:r>
              <a:rPr lang="en-US" sz="2000" dirty="0"/>
              <a:t>the bucket numbered 1.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Since there is no room </a:t>
            </a:r>
            <a:r>
              <a:rPr lang="en-US" sz="2000" dirty="0"/>
              <a:t>in </a:t>
            </a:r>
            <a:r>
              <a:rPr lang="en-US" sz="2000" dirty="0" smtClean="0"/>
              <a:t>the block for bucket </a:t>
            </a:r>
            <a:r>
              <a:rPr lang="en-US" sz="2000" dirty="0"/>
              <a:t>1, add a new block and chain it to the original </a:t>
            </a:r>
            <a:r>
              <a:rPr lang="en-US" sz="2000" dirty="0" smtClean="0"/>
              <a:t>block of bucket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Add the </a:t>
            </a:r>
            <a:r>
              <a:rPr lang="en-US" sz="2000" dirty="0"/>
              <a:t>record with key g </a:t>
            </a:r>
            <a:r>
              <a:rPr lang="en-US" sz="2000" dirty="0" smtClean="0"/>
              <a:t>in the new block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70" y="2581274"/>
            <a:ext cx="3429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1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563531"/>
            <a:ext cx="101786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 smtClean="0"/>
              <a:t>Deletion from a </a:t>
            </a:r>
            <a:r>
              <a:rPr lang="en-IN" sz="2000" b="1" dirty="0"/>
              <a:t>Hash </a:t>
            </a:r>
            <a:r>
              <a:rPr lang="en-IN" sz="2000" b="1" dirty="0" smtClean="0"/>
              <a:t>Table</a:t>
            </a:r>
            <a:r>
              <a:rPr lang="en-US" sz="2000" b="1" dirty="0" smtClean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a record </a:t>
            </a:r>
            <a:r>
              <a:rPr lang="en-US" sz="2000" dirty="0"/>
              <a:t>with search key K </a:t>
            </a:r>
            <a:r>
              <a:rPr lang="en-US" sz="2000" dirty="0" smtClean="0"/>
              <a:t>to be deleted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Compute </a:t>
            </a:r>
            <a:r>
              <a:rPr lang="en-IN" sz="2000" dirty="0"/>
              <a:t>h(K</a:t>
            </a:r>
            <a:r>
              <a:rPr lang="en-IN" sz="2000" dirty="0" smtClean="0"/>
              <a:t>) and identify the bucket and the block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Delete the record with key value 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Move records around in the block to consolidate the blocks of the bucket</a:t>
            </a:r>
          </a:p>
        </p:txBody>
      </p:sp>
    </p:spTree>
    <p:extLst>
      <p:ext uri="{BB962C8B-B14F-4D97-AF65-F5344CB8AC3E}">
        <p14:creationId xmlns:p14="http://schemas.microsoft.com/office/powerpoint/2010/main" val="7200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Hash Tables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563531"/>
            <a:ext cx="79997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 smtClean="0"/>
              <a:t>Example of deletion from a </a:t>
            </a:r>
            <a:r>
              <a:rPr lang="en-IN" sz="2000" b="1" dirty="0"/>
              <a:t>Hash </a:t>
            </a:r>
            <a:r>
              <a:rPr lang="en-IN" sz="2000" b="1" dirty="0" smtClean="0"/>
              <a:t>Table</a:t>
            </a:r>
            <a:r>
              <a:rPr lang="en-US" sz="2000" b="1" dirty="0" smtClean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key = c to be deleted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h(c) </a:t>
            </a:r>
            <a:r>
              <a:rPr lang="en-US" sz="2000" dirty="0"/>
              <a:t>= </a:t>
            </a:r>
            <a:r>
              <a:rPr lang="en-US" sz="2000" dirty="0" smtClean="0"/>
              <a:t>1. Therefore </a:t>
            </a:r>
            <a:r>
              <a:rPr lang="en-US" sz="2000" dirty="0"/>
              <a:t>new record </a:t>
            </a:r>
            <a:r>
              <a:rPr lang="en-US" sz="2000" dirty="0" smtClean="0"/>
              <a:t>to be deleted from bucket </a:t>
            </a:r>
            <a:r>
              <a:rPr lang="en-US" sz="2000" dirty="0"/>
              <a:t>numbered 1.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Identify the block containing the record with key = c in the blocks of  bucket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Delete the </a:t>
            </a:r>
            <a:r>
              <a:rPr lang="en-US" sz="2000" dirty="0"/>
              <a:t>record with key </a:t>
            </a:r>
            <a:r>
              <a:rPr lang="en-US" sz="2000" dirty="0" smtClean="0"/>
              <a:t>= 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Since there is </a:t>
            </a:r>
            <a:r>
              <a:rPr lang="en-US" sz="2000" dirty="0" smtClean="0"/>
              <a:t>room </a:t>
            </a:r>
            <a:r>
              <a:rPr lang="en-US" sz="2000" dirty="0"/>
              <a:t>to move the record with key g from the second block of the chain to the </a:t>
            </a:r>
            <a:r>
              <a:rPr lang="en-US" sz="2000" dirty="0" smtClean="0"/>
              <a:t>first, move the record and delete the second block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70" y="4512235"/>
            <a:ext cx="1428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70" y="1971885"/>
            <a:ext cx="2743200" cy="203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>
            <a:off x="9079602" y="4102932"/>
            <a:ext cx="180304" cy="344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2760</Words>
  <Application>Microsoft Office PowerPoint</Application>
  <PresentationFormat>Custom</PresentationFormat>
  <Paragraphs>203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135</cp:revision>
  <dcterms:created xsi:type="dcterms:W3CDTF">2020-06-03T14:19:11Z</dcterms:created>
  <dcterms:modified xsi:type="dcterms:W3CDTF">2020-07-15T06:49:58Z</dcterms:modified>
</cp:coreProperties>
</file>