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7" r:id="rId2"/>
    <p:sldId id="358" r:id="rId3"/>
    <p:sldId id="326" r:id="rId4"/>
    <p:sldId id="365" r:id="rId5"/>
    <p:sldId id="360" r:id="rId6"/>
    <p:sldId id="359" r:id="rId7"/>
    <p:sldId id="362" r:id="rId8"/>
    <p:sldId id="363" r:id="rId9"/>
    <p:sldId id="364" r:id="rId10"/>
    <p:sldId id="34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10-07-2020</a:t>
            </a:fld>
            <a:endParaRPr lang="en-IN"/>
          </a:p>
        </p:txBody>
      </p:sp>
      <p:sp>
        <p:nvSpPr>
          <p:cNvPr id="5" name="Footer Placeholder 4">
            <a:extLst>
              <a:ext uri="{FF2B5EF4-FFF2-40B4-BE49-F238E27FC236}">
                <a16:creationId xmlns=""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10-07-2020</a:t>
            </a:fld>
            <a:endParaRPr lang="en-IN"/>
          </a:p>
        </p:txBody>
      </p:sp>
      <p:sp>
        <p:nvSpPr>
          <p:cNvPr id="5" name="Footer Placeholder 4">
            <a:extLst>
              <a:ext uri="{FF2B5EF4-FFF2-40B4-BE49-F238E27FC236}">
                <a16:creationId xmlns=""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10-07-2020</a:t>
            </a:fld>
            <a:endParaRPr lang="en-IN"/>
          </a:p>
        </p:txBody>
      </p:sp>
      <p:sp>
        <p:nvSpPr>
          <p:cNvPr id="5" name="Footer Placeholder 4">
            <a:extLst>
              <a:ext uri="{FF2B5EF4-FFF2-40B4-BE49-F238E27FC236}">
                <a16:creationId xmlns=""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10-07-2020</a:t>
            </a:fld>
            <a:endParaRPr lang="en-IN"/>
          </a:p>
        </p:txBody>
      </p:sp>
      <p:sp>
        <p:nvSpPr>
          <p:cNvPr id="5" name="Footer Placeholder 4">
            <a:extLst>
              <a:ext uri="{FF2B5EF4-FFF2-40B4-BE49-F238E27FC236}">
                <a16:creationId xmlns=""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10-07-2020</a:t>
            </a:fld>
            <a:endParaRPr lang="en-IN"/>
          </a:p>
        </p:txBody>
      </p:sp>
      <p:sp>
        <p:nvSpPr>
          <p:cNvPr id="5" name="Footer Placeholder 4">
            <a:extLst>
              <a:ext uri="{FF2B5EF4-FFF2-40B4-BE49-F238E27FC236}">
                <a16:creationId xmlns=""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10-07-2020</a:t>
            </a:fld>
            <a:endParaRPr lang="en-IN"/>
          </a:p>
        </p:txBody>
      </p:sp>
      <p:sp>
        <p:nvSpPr>
          <p:cNvPr id="6" name="Footer Placeholder 5">
            <a:extLst>
              <a:ext uri="{FF2B5EF4-FFF2-40B4-BE49-F238E27FC236}">
                <a16:creationId xmlns=""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10-07-2020</a:t>
            </a:fld>
            <a:endParaRPr lang="en-IN"/>
          </a:p>
        </p:txBody>
      </p:sp>
      <p:sp>
        <p:nvSpPr>
          <p:cNvPr id="8" name="Footer Placeholder 7">
            <a:extLst>
              <a:ext uri="{FF2B5EF4-FFF2-40B4-BE49-F238E27FC236}">
                <a16:creationId xmlns=""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10-07-2020</a:t>
            </a:fld>
            <a:endParaRPr lang="en-IN"/>
          </a:p>
        </p:txBody>
      </p:sp>
      <p:sp>
        <p:nvSpPr>
          <p:cNvPr id="4" name="Footer Placeholder 3">
            <a:extLst>
              <a:ext uri="{FF2B5EF4-FFF2-40B4-BE49-F238E27FC236}">
                <a16:creationId xmlns=""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10-07-2020</a:t>
            </a:fld>
            <a:endParaRPr lang="en-IN"/>
          </a:p>
        </p:txBody>
      </p:sp>
      <p:sp>
        <p:nvSpPr>
          <p:cNvPr id="3" name="Footer Placeholder 2">
            <a:extLst>
              <a:ext uri="{FF2B5EF4-FFF2-40B4-BE49-F238E27FC236}">
                <a16:creationId xmlns=""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10-07-2020</a:t>
            </a:fld>
            <a:endParaRPr lang="en-IN"/>
          </a:p>
        </p:txBody>
      </p:sp>
      <p:sp>
        <p:nvSpPr>
          <p:cNvPr id="6" name="Footer Placeholder 5">
            <a:extLst>
              <a:ext uri="{FF2B5EF4-FFF2-40B4-BE49-F238E27FC236}">
                <a16:creationId xmlns=""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10-07-2020</a:t>
            </a:fld>
            <a:endParaRPr lang="en-IN"/>
          </a:p>
        </p:txBody>
      </p:sp>
      <p:sp>
        <p:nvSpPr>
          <p:cNvPr id="6" name="Footer Placeholder 5">
            <a:extLst>
              <a:ext uri="{FF2B5EF4-FFF2-40B4-BE49-F238E27FC236}">
                <a16:creationId xmlns=""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10-07-2020</a:t>
            </a:fld>
            <a:endParaRPr lang="en-IN"/>
          </a:p>
        </p:txBody>
      </p:sp>
      <p:sp>
        <p:nvSpPr>
          <p:cNvPr id="5" name="Footer Placeholder 4">
            <a:extLst>
              <a:ext uri="{FF2B5EF4-FFF2-40B4-BE49-F238E27FC236}">
                <a16:creationId xmlns=""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DFE3490-CF8C-4FDE-9D71-2170861F2A61}"/>
              </a:ext>
            </a:extLst>
          </p:cNvPr>
          <p:cNvSpPr/>
          <p:nvPr/>
        </p:nvSpPr>
        <p:spPr>
          <a:xfrm>
            <a:off x="4781916" y="1688267"/>
            <a:ext cx="7497214" cy="1200329"/>
          </a:xfrm>
          <a:prstGeom prst="rect">
            <a:avLst/>
          </a:prstGeom>
        </p:spPr>
        <p:txBody>
          <a:bodyPr wrap="square">
            <a:spAutoFit/>
          </a:bodyPr>
          <a:lstStyle/>
          <a:p>
            <a:r>
              <a:rPr lang="en-US" sz="3600" b="1" dirty="0" smtClean="0">
                <a:solidFill>
                  <a:schemeClr val="accent2">
                    <a:lumMod val="75000"/>
                  </a:schemeClr>
                </a:solidFill>
              </a:rPr>
              <a:t>DATABASE </a:t>
            </a:r>
            <a:endParaRPr lang="en-US" sz="3600" b="1" dirty="0">
              <a:solidFill>
                <a:schemeClr val="accent2">
                  <a:lumMod val="75000"/>
                </a:schemeClr>
              </a:solidFill>
            </a:endParaRPr>
          </a:p>
          <a:p>
            <a:r>
              <a:rPr lang="en-US" sz="3600" b="1" dirty="0" smtClean="0">
                <a:solidFill>
                  <a:schemeClr val="accent2">
                    <a:lumMod val="75000"/>
                  </a:schemeClr>
                </a:solidFill>
              </a:rPr>
              <a:t>TECHNOLOGIES </a:t>
            </a:r>
            <a:endParaRPr lang="en-US" sz="3600" b="1" dirty="0">
              <a:solidFill>
                <a:schemeClr val="accent2">
                  <a:lumMod val="75000"/>
                </a:schemeClr>
              </a:solidFill>
            </a:endParaRPr>
          </a:p>
        </p:txBody>
      </p:sp>
      <p:sp>
        <p:nvSpPr>
          <p:cNvPr id="13" name="Rectangle 12">
            <a:extLst>
              <a:ext uri="{FF2B5EF4-FFF2-40B4-BE49-F238E27FC236}">
                <a16:creationId xmlns="" xmlns:a16="http://schemas.microsoft.com/office/drawing/2014/main" id="{34CEFAD4-E477-4E46-B5A6-ADB26E6A2863}"/>
              </a:ext>
            </a:extLst>
          </p:cNvPr>
          <p:cNvSpPr/>
          <p:nvPr/>
        </p:nvSpPr>
        <p:spPr>
          <a:xfrm>
            <a:off x="4781916" y="2841955"/>
            <a:ext cx="7497214" cy="1200329"/>
          </a:xfrm>
          <a:prstGeom prst="rect">
            <a:avLst/>
          </a:prstGeom>
        </p:spPr>
        <p:txBody>
          <a:bodyPr wrap="square">
            <a:spAutoFit/>
          </a:bodyPr>
          <a:lstStyle/>
          <a:p>
            <a:r>
              <a:rPr lang="en-US" sz="3600" b="1" dirty="0" smtClean="0">
                <a:solidFill>
                  <a:schemeClr val="accent1">
                    <a:lumMod val="75000"/>
                  </a:schemeClr>
                </a:solidFill>
              </a:rPr>
              <a:t>Relational model, Storage formats</a:t>
            </a:r>
          </a:p>
          <a:p>
            <a:r>
              <a:rPr lang="en-US" sz="3600" b="1" dirty="0">
                <a:solidFill>
                  <a:schemeClr val="accent1">
                    <a:lumMod val="75000"/>
                  </a:schemeClr>
                </a:solidFill>
              </a:rPr>
              <a:t>a</a:t>
            </a:r>
            <a:r>
              <a:rPr lang="en-US" sz="3600" b="1" dirty="0" smtClean="0">
                <a:solidFill>
                  <a:schemeClr val="accent1">
                    <a:lumMod val="75000"/>
                  </a:schemeClr>
                </a:solidFill>
              </a:rPr>
              <a:t>nd Indexing</a:t>
            </a:r>
          </a:p>
        </p:txBody>
      </p:sp>
      <p:sp>
        <p:nvSpPr>
          <p:cNvPr id="14" name="Rectangle 13">
            <a:extLst>
              <a:ext uri="{FF2B5EF4-FFF2-40B4-BE49-F238E27FC236}">
                <a16:creationId xmlns="" xmlns:a16="http://schemas.microsoft.com/office/drawing/2014/main" id="{585D8B7B-5B60-4808-A096-FB24198F96E9}"/>
              </a:ext>
            </a:extLst>
          </p:cNvPr>
          <p:cNvSpPr/>
          <p:nvPr/>
        </p:nvSpPr>
        <p:spPr>
          <a:xfrm>
            <a:off x="4781916" y="4415503"/>
            <a:ext cx="7497214" cy="461665"/>
          </a:xfrm>
          <a:prstGeom prst="rect">
            <a:avLst/>
          </a:prstGeom>
        </p:spPr>
        <p:txBody>
          <a:bodyPr wrap="square">
            <a:spAutoFit/>
          </a:bodyPr>
          <a:lstStyle/>
          <a:p>
            <a:r>
              <a:rPr lang="en-US" sz="2400" b="1" dirty="0" smtClean="0"/>
              <a:t>Suresh Jamadagni</a:t>
            </a:r>
            <a:endParaRPr lang="en-IN" sz="2400" b="1" dirty="0"/>
          </a:p>
        </p:txBody>
      </p:sp>
      <p:sp>
        <p:nvSpPr>
          <p:cNvPr id="15" name="Rectangle 14">
            <a:extLst>
              <a:ext uri="{FF2B5EF4-FFF2-40B4-BE49-F238E27FC236}">
                <a16:creationId xmlns="" xmlns:a16="http://schemas.microsoft.com/office/drawing/2014/main" id="{743662B4-0C28-4203-AEB1-4CC1644B8226}"/>
              </a:ext>
            </a:extLst>
          </p:cNvPr>
          <p:cNvSpPr/>
          <p:nvPr/>
        </p:nvSpPr>
        <p:spPr>
          <a:xfrm>
            <a:off x="4781916" y="4825987"/>
            <a:ext cx="7497214" cy="830997"/>
          </a:xfrm>
          <a:prstGeom prst="rect">
            <a:avLst/>
          </a:prstGeom>
        </p:spPr>
        <p:txBody>
          <a:bodyPr wrap="square">
            <a:spAutoFit/>
          </a:bodyPr>
          <a:lstStyle/>
          <a:p>
            <a:r>
              <a:rPr lang="en-US" sz="2400" dirty="0"/>
              <a:t>Department of </a:t>
            </a:r>
            <a:r>
              <a:rPr lang="en-US" sz="2400" dirty="0" smtClean="0"/>
              <a:t>Computer Science</a:t>
            </a:r>
          </a:p>
          <a:p>
            <a:r>
              <a:rPr lang="en-US" sz="2400" dirty="0" smtClean="0"/>
              <a:t>and Engineering</a:t>
            </a:r>
            <a:endParaRPr lang="en-IN" sz="2400" dirty="0"/>
          </a:p>
        </p:txBody>
      </p:sp>
      <p:grpSp>
        <p:nvGrpSpPr>
          <p:cNvPr id="20" name="Group 19">
            <a:extLst>
              <a:ext uri="{FF2B5EF4-FFF2-40B4-BE49-F238E27FC236}">
                <a16:creationId xmlns=""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 xmlns:a16="http://schemas.microsoft.com/office/drawing/2014/main"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 xmlns:a16="http://schemas.microsoft.com/office/drawing/2014/main" id="{EC43E8D5-98D6-4BA6-B3EA-B5411DA566A9}"/>
              </a:ext>
            </a:extLst>
          </p:cNvPr>
          <p:cNvSpPr/>
          <p:nvPr/>
        </p:nvSpPr>
        <p:spPr>
          <a:xfrm>
            <a:off x="5460537" y="4049738"/>
            <a:ext cx="7497214" cy="461665"/>
          </a:xfrm>
          <a:prstGeom prst="rect">
            <a:avLst/>
          </a:prstGeom>
        </p:spPr>
        <p:txBody>
          <a:bodyPr wrap="square">
            <a:spAutoFit/>
          </a:bodyPr>
          <a:lstStyle/>
          <a:p>
            <a:r>
              <a:rPr lang="en-US" sz="2400" b="1" dirty="0" smtClean="0"/>
              <a:t>sureshjamadagni@pes.edu</a:t>
            </a:r>
            <a:endParaRPr lang="en-IN" sz="2400" b="1" dirty="0"/>
          </a:p>
        </p:txBody>
      </p:sp>
      <p:grpSp>
        <p:nvGrpSpPr>
          <p:cNvPr id="13" name="Group 12">
            <a:extLst>
              <a:ext uri="{FF2B5EF4-FFF2-40B4-BE49-F238E27FC236}">
                <a16:creationId xmlns=""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smtClean="0"/>
              <a:t>Suresh Jamadagni</a:t>
            </a:r>
            <a:endParaRPr lang="en-IN" sz="2400" b="1" dirty="0"/>
          </a:p>
        </p:txBody>
      </p:sp>
      <p:sp>
        <p:nvSpPr>
          <p:cNvPr id="21" name="Rectangle 20">
            <a:extLst>
              <a:ext uri="{FF2B5EF4-FFF2-40B4-BE49-F238E27FC236}">
                <a16:creationId xmlns=""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a:t>
            </a:r>
            <a:r>
              <a:rPr lang="en-US" sz="2400" dirty="0" smtClean="0"/>
              <a:t>Computer Science and Engineering</a:t>
            </a:r>
            <a:endParaRPr lang="en-IN" sz="2400" dirty="0"/>
          </a:p>
        </p:txBody>
      </p:sp>
    </p:spTree>
    <p:extLst>
      <p:ext uri="{BB962C8B-B14F-4D97-AF65-F5344CB8AC3E}">
        <p14:creationId xmlns:p14="http://schemas.microsoft.com/office/powerpoint/2010/main" val="14595037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DFE3490-CF8C-4FDE-9D71-2170861F2A61}"/>
              </a:ext>
            </a:extLst>
          </p:cNvPr>
          <p:cNvSpPr/>
          <p:nvPr/>
        </p:nvSpPr>
        <p:spPr>
          <a:xfrm>
            <a:off x="598883" y="1849772"/>
            <a:ext cx="7497214" cy="646331"/>
          </a:xfrm>
          <a:prstGeom prst="rect">
            <a:avLst/>
          </a:prstGeom>
        </p:spPr>
        <p:txBody>
          <a:bodyPr wrap="square">
            <a:spAutoFit/>
          </a:bodyPr>
          <a:lstStyle/>
          <a:p>
            <a:r>
              <a:rPr lang="en-US" sz="3600" b="1" cap="all" dirty="0" smtClean="0"/>
              <a:t>DATABASE TECHNOLOGIES</a:t>
            </a:r>
            <a:endParaRPr lang="en-US" sz="3600" b="1" cap="all" dirty="0"/>
          </a:p>
        </p:txBody>
      </p:sp>
      <p:sp>
        <p:nvSpPr>
          <p:cNvPr id="13" name="Rectangle 12">
            <a:extLst>
              <a:ext uri="{FF2B5EF4-FFF2-40B4-BE49-F238E27FC236}">
                <a16:creationId xmlns="" xmlns:a16="http://schemas.microsoft.com/office/drawing/2014/main" id="{34CEFAD4-E477-4E46-B5A6-ADB26E6A2863}"/>
              </a:ext>
            </a:extLst>
          </p:cNvPr>
          <p:cNvSpPr/>
          <p:nvPr/>
        </p:nvSpPr>
        <p:spPr>
          <a:xfrm>
            <a:off x="598883" y="2888778"/>
            <a:ext cx="7497214" cy="1200329"/>
          </a:xfrm>
          <a:prstGeom prst="rect">
            <a:avLst/>
          </a:prstGeom>
        </p:spPr>
        <p:txBody>
          <a:bodyPr wrap="square">
            <a:spAutoFit/>
          </a:bodyPr>
          <a:lstStyle/>
          <a:p>
            <a:r>
              <a:rPr lang="en-US" sz="3600" b="1" dirty="0" smtClean="0">
                <a:solidFill>
                  <a:schemeClr val="accent1">
                    <a:lumMod val="75000"/>
                  </a:schemeClr>
                </a:solidFill>
              </a:rPr>
              <a:t>Relational model, Storage formats and Indexing</a:t>
            </a:r>
            <a:endParaRPr lang="en-IN" sz="3600" b="1" dirty="0">
              <a:solidFill>
                <a:schemeClr val="accent1">
                  <a:lumMod val="75000"/>
                </a:schemeClr>
              </a:solidFill>
            </a:endParaRPr>
          </a:p>
        </p:txBody>
      </p:sp>
      <p:sp>
        <p:nvSpPr>
          <p:cNvPr id="14" name="Rectangle 13">
            <a:extLst>
              <a:ext uri="{FF2B5EF4-FFF2-40B4-BE49-F238E27FC236}">
                <a16:creationId xmlns=""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b="1" dirty="0" smtClean="0"/>
              <a:t>Suresh Jamadagni</a:t>
            </a:r>
            <a:endParaRPr lang="en-IN" sz="2400" b="1" dirty="0"/>
          </a:p>
        </p:txBody>
      </p:sp>
      <p:sp>
        <p:nvSpPr>
          <p:cNvPr id="15" name="Rectangle 14">
            <a:extLst>
              <a:ext uri="{FF2B5EF4-FFF2-40B4-BE49-F238E27FC236}">
                <a16:creationId xmlns=""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a:t>
            </a:r>
            <a:r>
              <a:rPr lang="en-US" sz="2000" dirty="0" smtClean="0"/>
              <a:t>Computer Science and Engineering</a:t>
            </a:r>
            <a:endParaRPr lang="en-IN" sz="2000" dirty="0"/>
          </a:p>
        </p:txBody>
      </p:sp>
      <p:grpSp>
        <p:nvGrpSpPr>
          <p:cNvPr id="20" name="Group 19">
            <a:extLst>
              <a:ext uri="{FF2B5EF4-FFF2-40B4-BE49-F238E27FC236}">
                <a16:creationId xmlns=""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21512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04801" y="651898"/>
            <a:ext cx="7999758" cy="461665"/>
          </a:xfrm>
          <a:prstGeom prst="rect">
            <a:avLst/>
          </a:prstGeom>
        </p:spPr>
        <p:txBody>
          <a:bodyPr wrap="square">
            <a:spAutoFit/>
          </a:bodyPr>
          <a:lstStyle/>
          <a:p>
            <a:r>
              <a:rPr lang="en-US" sz="2400" b="1" dirty="0" smtClean="0">
                <a:solidFill>
                  <a:schemeClr val="accent2">
                    <a:lumMod val="75000"/>
                  </a:schemeClr>
                </a:solidFill>
              </a:rPr>
              <a:t>Index Structure</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0480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TextBox 11"/>
          <p:cNvSpPr txBox="1"/>
          <p:nvPr/>
        </p:nvSpPr>
        <p:spPr>
          <a:xfrm>
            <a:off x="304801" y="1795353"/>
            <a:ext cx="7216461" cy="470898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t>An auxiliary structure used for faster retrieval of records based on search </a:t>
            </a:r>
            <a:r>
              <a:rPr lang="en-US" sz="2000" dirty="0" smtClean="0"/>
              <a:t>criteria</a:t>
            </a:r>
          </a:p>
          <a:p>
            <a:pPr marL="285750" indent="-285750">
              <a:lnSpc>
                <a:spcPct val="150000"/>
              </a:lnSpc>
              <a:buFont typeface="Arial" panose="020B0604020202020204" pitchFamily="34" charset="0"/>
              <a:buChar char="•"/>
            </a:pPr>
            <a:r>
              <a:rPr lang="en-US" sz="2000" dirty="0" smtClean="0"/>
              <a:t>A </a:t>
            </a:r>
            <a:r>
              <a:rPr lang="en-US" sz="2000" dirty="0"/>
              <a:t>data ﬁle </a:t>
            </a:r>
            <a:r>
              <a:rPr lang="en-US" sz="2000" dirty="0" smtClean="0"/>
              <a:t>is used </a:t>
            </a:r>
            <a:r>
              <a:rPr lang="en-US" sz="2000" dirty="0"/>
              <a:t>to store </a:t>
            </a:r>
            <a:r>
              <a:rPr lang="en-US" sz="2000" dirty="0" smtClean="0"/>
              <a:t>records of a relation. </a:t>
            </a:r>
          </a:p>
          <a:p>
            <a:pPr marL="285750" indent="-285750">
              <a:lnSpc>
                <a:spcPct val="150000"/>
              </a:lnSpc>
              <a:buFont typeface="Arial" panose="020B0604020202020204" pitchFamily="34" charset="0"/>
              <a:buChar char="•"/>
            </a:pPr>
            <a:r>
              <a:rPr lang="en-US" sz="2000" dirty="0" smtClean="0"/>
              <a:t>The </a:t>
            </a:r>
            <a:r>
              <a:rPr lang="en-US" sz="2000" dirty="0"/>
              <a:t>data ﬁle may have one or more index ﬁles. </a:t>
            </a:r>
            <a:endParaRPr lang="en-US" sz="2000" dirty="0" smtClean="0"/>
          </a:p>
          <a:p>
            <a:pPr marL="285750" indent="-285750">
              <a:lnSpc>
                <a:spcPct val="150000"/>
              </a:lnSpc>
              <a:buFont typeface="Arial" panose="020B0604020202020204" pitchFamily="34" charset="0"/>
              <a:buChar char="•"/>
            </a:pPr>
            <a:r>
              <a:rPr lang="en-US" sz="2000" dirty="0" smtClean="0"/>
              <a:t>Each </a:t>
            </a:r>
            <a:r>
              <a:rPr lang="en-US" sz="2000" dirty="0"/>
              <a:t>index ﬁle associates values of the search key with pointers to data-ﬁle records that have </a:t>
            </a:r>
            <a:r>
              <a:rPr lang="en-US" sz="2000" dirty="0" smtClean="0"/>
              <a:t>that value </a:t>
            </a:r>
            <a:r>
              <a:rPr lang="en-US" sz="2000" dirty="0"/>
              <a:t>for the attribute(s) of the search key. </a:t>
            </a:r>
            <a:endParaRPr lang="en-US" sz="2000" dirty="0" smtClean="0"/>
          </a:p>
          <a:p>
            <a:pPr marL="285750" indent="-285750">
              <a:lnSpc>
                <a:spcPct val="150000"/>
              </a:lnSpc>
              <a:buFont typeface="Arial" panose="020B0604020202020204" pitchFamily="34" charset="0"/>
              <a:buChar char="•"/>
            </a:pPr>
            <a:r>
              <a:rPr lang="en-US" sz="2000" dirty="0" smtClean="0"/>
              <a:t>It is common to create a primary index on the primary key of a relation and to create secondary indexes on some of the other attributes. </a:t>
            </a:r>
            <a:endParaRPr lang="en-IN"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7744" y="2078691"/>
            <a:ext cx="2771775"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500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04801" y="651898"/>
            <a:ext cx="7999758" cy="461665"/>
          </a:xfrm>
          <a:prstGeom prst="rect">
            <a:avLst/>
          </a:prstGeom>
        </p:spPr>
        <p:txBody>
          <a:bodyPr wrap="square">
            <a:spAutoFit/>
          </a:bodyPr>
          <a:lstStyle/>
          <a:p>
            <a:r>
              <a:rPr lang="en-US" sz="2400" b="1" dirty="0" smtClean="0">
                <a:solidFill>
                  <a:schemeClr val="accent2">
                    <a:lumMod val="75000"/>
                  </a:schemeClr>
                </a:solidFill>
              </a:rPr>
              <a:t>Index Example</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0480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TextBox 11"/>
          <p:cNvSpPr txBox="1"/>
          <p:nvPr/>
        </p:nvSpPr>
        <p:spPr>
          <a:xfrm>
            <a:off x="304802" y="1550652"/>
            <a:ext cx="9470264" cy="4770537"/>
          </a:xfrm>
          <a:prstGeom prst="rect">
            <a:avLst/>
          </a:prstGeom>
          <a:noFill/>
        </p:spPr>
        <p:txBody>
          <a:bodyPr wrap="square" rtlCol="0">
            <a:spAutoFit/>
          </a:bodyPr>
          <a:lstStyle/>
          <a:p>
            <a:r>
              <a:rPr lang="en-US" sz="1600" dirty="0" smtClean="0"/>
              <a:t>Number </a:t>
            </a:r>
            <a:r>
              <a:rPr lang="en-US" sz="1600" dirty="0"/>
              <a:t>of records = 30,000</a:t>
            </a:r>
            <a:endParaRPr lang="en-IN" sz="1600" dirty="0"/>
          </a:p>
          <a:p>
            <a:r>
              <a:rPr lang="en-US" sz="1600" dirty="0"/>
              <a:t>Record length = 100 bytes</a:t>
            </a:r>
            <a:endParaRPr lang="en-IN" sz="1600" dirty="0"/>
          </a:p>
          <a:p>
            <a:r>
              <a:rPr lang="en-US" sz="1600" dirty="0"/>
              <a:t>Block size = 1024 </a:t>
            </a:r>
            <a:r>
              <a:rPr lang="en-US" sz="1600" dirty="0" smtClean="0"/>
              <a:t>bytes</a:t>
            </a:r>
            <a:endParaRPr lang="en-IN" sz="1600" dirty="0"/>
          </a:p>
          <a:p>
            <a:r>
              <a:rPr lang="en-US" sz="1600" dirty="0"/>
              <a:t>Blocking factor for data record= 1024/100 = </a:t>
            </a:r>
            <a:r>
              <a:rPr lang="en-US" sz="1600" dirty="0" smtClean="0"/>
              <a:t>10</a:t>
            </a:r>
            <a:endParaRPr lang="en-IN" sz="1600" dirty="0"/>
          </a:p>
          <a:p>
            <a:r>
              <a:rPr lang="en-US" sz="1600" dirty="0"/>
              <a:t>Number of blocks required to store 30,000 records = 30000/10 = 3000</a:t>
            </a:r>
            <a:endParaRPr lang="en-IN" sz="1600" dirty="0"/>
          </a:p>
          <a:p>
            <a:r>
              <a:rPr lang="en-US" sz="1600" dirty="0"/>
              <a:t> </a:t>
            </a:r>
            <a:endParaRPr lang="en-IN" sz="1600" dirty="0"/>
          </a:p>
          <a:p>
            <a:r>
              <a:rPr lang="en-US" sz="1600" dirty="0"/>
              <a:t>A binary search of 3000 blocks will require log</a:t>
            </a:r>
            <a:r>
              <a:rPr lang="en-US" sz="1600" baseline="-25000" dirty="0"/>
              <a:t>2 </a:t>
            </a:r>
            <a:r>
              <a:rPr lang="en-US" sz="1600" dirty="0"/>
              <a:t>3000 = 12 block access</a:t>
            </a:r>
            <a:endParaRPr lang="en-IN" sz="1600" dirty="0"/>
          </a:p>
          <a:p>
            <a:r>
              <a:rPr lang="en-US" sz="1600" dirty="0"/>
              <a:t> </a:t>
            </a:r>
            <a:endParaRPr lang="en-IN" sz="1600" dirty="0"/>
          </a:p>
          <a:p>
            <a:r>
              <a:rPr lang="en-US" sz="1600" dirty="0"/>
              <a:t>Length of the ordering key = 9 bytes</a:t>
            </a:r>
            <a:endParaRPr lang="en-IN" sz="1600" dirty="0"/>
          </a:p>
          <a:p>
            <a:r>
              <a:rPr lang="en-US" sz="1600" dirty="0"/>
              <a:t>Length of the block address field = 6 bytes</a:t>
            </a:r>
            <a:endParaRPr lang="en-IN" sz="1600" dirty="0"/>
          </a:p>
          <a:p>
            <a:r>
              <a:rPr lang="en-US" sz="1600" dirty="0"/>
              <a:t>Record length of the index file = 9+6 = 15 bytes</a:t>
            </a:r>
            <a:endParaRPr lang="en-IN" sz="1600" dirty="0"/>
          </a:p>
          <a:p>
            <a:r>
              <a:rPr lang="en-US" sz="1600" dirty="0"/>
              <a:t> </a:t>
            </a:r>
            <a:endParaRPr lang="en-IN" sz="1600" dirty="0"/>
          </a:p>
          <a:p>
            <a:r>
              <a:rPr lang="en-US" sz="1600" dirty="0"/>
              <a:t>Blocking factor for the index file = 1024/15 = 68</a:t>
            </a:r>
            <a:endParaRPr lang="en-IN" sz="1600" dirty="0"/>
          </a:p>
          <a:p>
            <a:r>
              <a:rPr lang="en-US" sz="1600" dirty="0"/>
              <a:t>Number of entries in the index file = Number of blocks = 3000</a:t>
            </a:r>
            <a:endParaRPr lang="en-IN" sz="1600" dirty="0"/>
          </a:p>
          <a:p>
            <a:r>
              <a:rPr lang="en-US" sz="1600" dirty="0"/>
              <a:t>Number of blocks required for storing index information = 3000/68 = 45</a:t>
            </a:r>
            <a:endParaRPr lang="en-IN" sz="1600" dirty="0"/>
          </a:p>
          <a:p>
            <a:r>
              <a:rPr lang="en-US" sz="1600" dirty="0"/>
              <a:t> </a:t>
            </a:r>
            <a:endParaRPr lang="en-IN" sz="1600" dirty="0"/>
          </a:p>
          <a:p>
            <a:r>
              <a:rPr lang="en-US" sz="1600" dirty="0"/>
              <a:t>A binary search on the index file will require log</a:t>
            </a:r>
            <a:r>
              <a:rPr lang="en-US" sz="1600" baseline="-25000" dirty="0"/>
              <a:t>2 </a:t>
            </a:r>
            <a:r>
              <a:rPr lang="en-US" sz="1600" dirty="0"/>
              <a:t>45 = 6 block access</a:t>
            </a:r>
            <a:endParaRPr lang="en-IN" sz="1600" dirty="0"/>
          </a:p>
          <a:p>
            <a:r>
              <a:rPr lang="en-US" sz="1600" dirty="0"/>
              <a:t> </a:t>
            </a:r>
            <a:endParaRPr lang="en-IN" sz="1600" dirty="0"/>
          </a:p>
          <a:p>
            <a:r>
              <a:rPr lang="en-US" sz="1600" dirty="0"/>
              <a:t>To retrieve data from the data file will require 1 additional block access for a total of </a:t>
            </a:r>
            <a:r>
              <a:rPr lang="en-US" sz="1600" dirty="0" smtClean="0"/>
              <a:t>6 + 1 </a:t>
            </a:r>
            <a:r>
              <a:rPr lang="en-US" sz="1600" dirty="0"/>
              <a:t>= 7 block accesses</a:t>
            </a:r>
            <a:endParaRPr lang="en-IN" sz="1600" dirty="0"/>
          </a:p>
        </p:txBody>
      </p:sp>
    </p:spTree>
    <p:extLst>
      <p:ext uri="{BB962C8B-B14F-4D97-AF65-F5344CB8AC3E}">
        <p14:creationId xmlns:p14="http://schemas.microsoft.com/office/powerpoint/2010/main" val="39469370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04801" y="651898"/>
            <a:ext cx="7999758" cy="461665"/>
          </a:xfrm>
          <a:prstGeom prst="rect">
            <a:avLst/>
          </a:prstGeom>
        </p:spPr>
        <p:txBody>
          <a:bodyPr wrap="square">
            <a:spAutoFit/>
          </a:bodyPr>
          <a:lstStyle/>
          <a:p>
            <a:r>
              <a:rPr lang="en-US" sz="2400" b="1" dirty="0" smtClean="0">
                <a:solidFill>
                  <a:schemeClr val="accent2">
                    <a:lumMod val="75000"/>
                  </a:schemeClr>
                </a:solidFill>
              </a:rPr>
              <a:t>Index Structure</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0480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TextBox 11"/>
          <p:cNvSpPr txBox="1"/>
          <p:nvPr/>
        </p:nvSpPr>
        <p:spPr>
          <a:xfrm>
            <a:off x="304801" y="1868853"/>
            <a:ext cx="6984641" cy="18912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smtClean="0"/>
              <a:t>A </a:t>
            </a:r>
            <a:r>
              <a:rPr lang="en-US" sz="2000" b="1" dirty="0"/>
              <a:t>dense</a:t>
            </a:r>
            <a:r>
              <a:rPr lang="en-US" sz="2000" dirty="0"/>
              <a:t> </a:t>
            </a:r>
            <a:r>
              <a:rPr lang="en-US" sz="2000" dirty="0" smtClean="0"/>
              <a:t>index </a:t>
            </a:r>
            <a:r>
              <a:rPr lang="en-US" sz="2000" dirty="0"/>
              <a:t>is a sequence of blocks holding only the keys of the records and pointers to the records themselves. The index blocks of the dense index maintain these keys in the same sorted order as in the </a:t>
            </a:r>
            <a:r>
              <a:rPr lang="en-US" sz="2000" dirty="0" smtClean="0"/>
              <a:t>data ﬁle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8663" y="1868853"/>
            <a:ext cx="2047875"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8663" y="4461792"/>
            <a:ext cx="1885950"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04801" y="4461792"/>
            <a:ext cx="6984641" cy="18912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t>A </a:t>
            </a:r>
            <a:r>
              <a:rPr lang="en-US" sz="2000" b="1" dirty="0"/>
              <a:t>sparse</a:t>
            </a:r>
            <a:r>
              <a:rPr lang="en-US" sz="2000" dirty="0"/>
              <a:t> index typically has only one key-pointer pair per block of the data ﬁle. It thus uses less space than a dense index, at the expense of somewhat more time to ﬁnd a record given its </a:t>
            </a:r>
            <a:r>
              <a:rPr lang="en-US" sz="2000" dirty="0" smtClean="0"/>
              <a:t>key</a:t>
            </a:r>
            <a:endParaRPr lang="en-IN" sz="2000" dirty="0"/>
          </a:p>
        </p:txBody>
      </p:sp>
    </p:spTree>
    <p:extLst>
      <p:ext uri="{BB962C8B-B14F-4D97-AF65-F5344CB8AC3E}">
        <p14:creationId xmlns:p14="http://schemas.microsoft.com/office/powerpoint/2010/main" val="38711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04801" y="651898"/>
            <a:ext cx="7999758" cy="461665"/>
          </a:xfrm>
          <a:prstGeom prst="rect">
            <a:avLst/>
          </a:prstGeom>
        </p:spPr>
        <p:txBody>
          <a:bodyPr wrap="square">
            <a:spAutoFit/>
          </a:bodyPr>
          <a:lstStyle/>
          <a:p>
            <a:r>
              <a:rPr lang="en-US" sz="2400" b="1" dirty="0" smtClean="0">
                <a:solidFill>
                  <a:schemeClr val="accent2">
                    <a:lumMod val="75000"/>
                  </a:schemeClr>
                </a:solidFill>
              </a:rPr>
              <a:t>Multiple Levels of Index</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0480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TextBox 11"/>
          <p:cNvSpPr txBox="1"/>
          <p:nvPr/>
        </p:nvSpPr>
        <p:spPr>
          <a:xfrm>
            <a:off x="304801" y="2078691"/>
            <a:ext cx="7344965" cy="2862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smtClean="0"/>
              <a:t>Putting </a:t>
            </a:r>
            <a:r>
              <a:rPr lang="en-US" sz="2000" dirty="0"/>
              <a:t>an index on the index, we can make the use of the ﬁrst level of index more </a:t>
            </a:r>
            <a:r>
              <a:rPr lang="en-US" sz="2000" dirty="0" smtClean="0"/>
              <a:t>eﬃcient</a:t>
            </a:r>
          </a:p>
          <a:p>
            <a:pPr>
              <a:lnSpc>
                <a:spcPct val="150000"/>
              </a:lnSpc>
            </a:pPr>
            <a:endParaRPr lang="en-US" sz="2000" dirty="0"/>
          </a:p>
          <a:p>
            <a:pPr marL="285750" indent="-285750">
              <a:lnSpc>
                <a:spcPct val="150000"/>
              </a:lnSpc>
              <a:buFont typeface="Arial" panose="020B0604020202020204" pitchFamily="34" charset="0"/>
              <a:buChar char="•"/>
            </a:pPr>
            <a:r>
              <a:rPr lang="en-US" sz="2000" dirty="0" smtClean="0"/>
              <a:t>B-tree </a:t>
            </a:r>
            <a:r>
              <a:rPr lang="en-US" sz="2000" dirty="0"/>
              <a:t>structure is preferred over building many levels of index</a:t>
            </a:r>
            <a:r>
              <a:rPr lang="en-US" sz="2000" dirty="0" smtClean="0"/>
              <a:t>.</a:t>
            </a:r>
          </a:p>
          <a:p>
            <a:pPr marL="285750" indent="-285750">
              <a:lnSpc>
                <a:spcPct val="150000"/>
              </a:lnSpc>
              <a:buFont typeface="Arial" panose="020B0604020202020204" pitchFamily="34" charset="0"/>
              <a:buChar char="•"/>
            </a:pPr>
            <a:endParaRPr lang="en-US" sz="2000" dirty="0"/>
          </a:p>
          <a:p>
            <a:pPr marL="285750" indent="-285750">
              <a:lnSpc>
                <a:spcPct val="150000"/>
              </a:lnSpc>
              <a:buFont typeface="Arial" panose="020B0604020202020204" pitchFamily="34" charset="0"/>
              <a:buChar char="•"/>
            </a:pPr>
            <a:endParaRPr lang="en-IN" sz="2000"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9767" y="2078691"/>
            <a:ext cx="3943350" cy="2781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5031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04801" y="651898"/>
            <a:ext cx="7999758" cy="461665"/>
          </a:xfrm>
          <a:prstGeom prst="rect">
            <a:avLst/>
          </a:prstGeom>
        </p:spPr>
        <p:txBody>
          <a:bodyPr wrap="square">
            <a:spAutoFit/>
          </a:bodyPr>
          <a:lstStyle/>
          <a:p>
            <a:r>
              <a:rPr lang="en-US" sz="2400" b="1" dirty="0" smtClean="0">
                <a:solidFill>
                  <a:schemeClr val="accent2">
                    <a:lumMod val="75000"/>
                  </a:schemeClr>
                </a:solidFill>
              </a:rPr>
              <a:t>Secondary Indexes</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0480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TextBox 11"/>
          <p:cNvSpPr txBox="1"/>
          <p:nvPr/>
        </p:nvSpPr>
        <p:spPr>
          <a:xfrm>
            <a:off x="304801" y="1812503"/>
            <a:ext cx="7344965" cy="447814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t>A secondary index i</a:t>
            </a:r>
            <a:r>
              <a:rPr lang="en-US" sz="2000" dirty="0" smtClean="0"/>
              <a:t>s </a:t>
            </a:r>
            <a:r>
              <a:rPr lang="en-US" sz="2000" dirty="0"/>
              <a:t>a data structure that facilitates ﬁnding records given a value for one or more ﬁelds. </a:t>
            </a:r>
            <a:endParaRPr lang="en-US" sz="2000" dirty="0" smtClean="0"/>
          </a:p>
          <a:p>
            <a:pPr>
              <a:lnSpc>
                <a:spcPct val="150000"/>
              </a:lnSpc>
            </a:pPr>
            <a:endParaRPr lang="en-US" sz="1000" dirty="0" smtClean="0"/>
          </a:p>
          <a:p>
            <a:pPr marL="285750" indent="-285750">
              <a:lnSpc>
                <a:spcPct val="150000"/>
              </a:lnSpc>
              <a:buFont typeface="Arial" panose="020B0604020202020204" pitchFamily="34" charset="0"/>
              <a:buChar char="•"/>
            </a:pPr>
            <a:r>
              <a:rPr lang="en-US" sz="2000" dirty="0" smtClean="0"/>
              <a:t>The </a:t>
            </a:r>
            <a:r>
              <a:rPr lang="en-US" sz="2000" dirty="0"/>
              <a:t>secondary index is distinguished from the primary index in that a secondary index does not determine the placement of records in the data ﬁle. </a:t>
            </a:r>
            <a:endParaRPr lang="en-US" sz="2000" dirty="0" smtClean="0"/>
          </a:p>
          <a:p>
            <a:pPr marL="285750" indent="-285750">
              <a:lnSpc>
                <a:spcPct val="150000"/>
              </a:lnSpc>
              <a:buFont typeface="Arial" panose="020B0604020202020204" pitchFamily="34" charset="0"/>
              <a:buChar char="•"/>
            </a:pPr>
            <a:endParaRPr lang="en-US" sz="1000" dirty="0" smtClean="0"/>
          </a:p>
          <a:p>
            <a:pPr marL="285750" indent="-285750">
              <a:lnSpc>
                <a:spcPct val="150000"/>
              </a:lnSpc>
              <a:buFont typeface="Arial" panose="020B0604020202020204" pitchFamily="34" charset="0"/>
              <a:buChar char="•"/>
            </a:pPr>
            <a:r>
              <a:rPr lang="en-US" sz="2000" dirty="0" smtClean="0"/>
              <a:t>The </a:t>
            </a:r>
            <a:r>
              <a:rPr lang="en-US" sz="2000" dirty="0"/>
              <a:t>secondary index tells us the current locations of </a:t>
            </a:r>
            <a:r>
              <a:rPr lang="en-US" sz="2000" dirty="0" smtClean="0"/>
              <a:t>records that have been decided by a primary index on some other ﬁeld</a:t>
            </a:r>
          </a:p>
          <a:p>
            <a:pPr>
              <a:lnSpc>
                <a:spcPct val="150000"/>
              </a:lnSpc>
            </a:pPr>
            <a:endParaRPr lang="en-US" sz="1000" dirty="0" smtClean="0"/>
          </a:p>
          <a:p>
            <a:pPr marL="285750" indent="-285750">
              <a:lnSpc>
                <a:spcPct val="150000"/>
              </a:lnSpc>
              <a:buFont typeface="Arial" panose="020B0604020202020204" pitchFamily="34" charset="0"/>
              <a:buChar char="•"/>
            </a:pPr>
            <a:r>
              <a:rPr lang="en-US" sz="2000" dirty="0" smtClean="0"/>
              <a:t>Secondary </a:t>
            </a:r>
            <a:r>
              <a:rPr lang="en-US" sz="2000" dirty="0"/>
              <a:t>indexes are always </a:t>
            </a:r>
            <a:r>
              <a:rPr lang="en-US" sz="2000" dirty="0" smtClean="0"/>
              <a:t>dense</a:t>
            </a:r>
            <a:endParaRPr lang="en-US" sz="2000"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040" y="1812503"/>
            <a:ext cx="2724150" cy="275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1122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04801" y="651898"/>
            <a:ext cx="7999758" cy="461665"/>
          </a:xfrm>
          <a:prstGeom prst="rect">
            <a:avLst/>
          </a:prstGeom>
        </p:spPr>
        <p:txBody>
          <a:bodyPr wrap="square">
            <a:spAutoFit/>
          </a:bodyPr>
          <a:lstStyle/>
          <a:p>
            <a:r>
              <a:rPr lang="en-US" sz="2400" b="1" dirty="0">
                <a:solidFill>
                  <a:schemeClr val="accent2">
                    <a:lumMod val="75000"/>
                  </a:schemeClr>
                </a:solidFill>
              </a:rPr>
              <a:t>Indirection in Secondary Indexes </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0480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TextBox 11"/>
          <p:cNvSpPr txBox="1"/>
          <p:nvPr/>
        </p:nvSpPr>
        <p:spPr>
          <a:xfrm>
            <a:off x="304801" y="2044325"/>
            <a:ext cx="7344965" cy="3323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smtClean="0"/>
              <a:t>A </a:t>
            </a:r>
            <a:r>
              <a:rPr lang="en-US" sz="2000" dirty="0"/>
              <a:t>signiﬁcant amount of </a:t>
            </a:r>
            <a:r>
              <a:rPr lang="en-US" sz="2000" dirty="0" smtClean="0"/>
              <a:t>storage is wasted, if </a:t>
            </a:r>
            <a:r>
              <a:rPr lang="en-US" sz="2000" dirty="0"/>
              <a:t>a search-key value appears n times in the data ﬁle, then the value is written n times in the index ﬁle</a:t>
            </a:r>
            <a:r>
              <a:rPr lang="en-US" sz="2000" dirty="0" smtClean="0"/>
              <a:t>.</a:t>
            </a:r>
          </a:p>
          <a:p>
            <a:pPr marL="285750" indent="-285750">
              <a:lnSpc>
                <a:spcPct val="150000"/>
              </a:lnSpc>
              <a:buFont typeface="Arial" panose="020B0604020202020204" pitchFamily="34" charset="0"/>
              <a:buChar char="•"/>
            </a:pPr>
            <a:r>
              <a:rPr lang="en-US" sz="2000" dirty="0"/>
              <a:t>A convenient way to avoid repeating values is to use a level of indirection, called buckets, between the secondary index ﬁle and the data ﬁle</a:t>
            </a:r>
          </a:p>
          <a:p>
            <a:pPr marL="285750" indent="-285750">
              <a:lnSpc>
                <a:spcPct val="150000"/>
              </a:lnSpc>
              <a:buFont typeface="Arial" panose="020B0604020202020204" pitchFamily="34" charset="0"/>
              <a:buChar char="•"/>
            </a:pPr>
            <a:endParaRPr lang="en-IN" sz="20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4944" y="2044325"/>
            <a:ext cx="3438525" cy="2962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836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04801" y="651898"/>
            <a:ext cx="7999758" cy="461665"/>
          </a:xfrm>
          <a:prstGeom prst="rect">
            <a:avLst/>
          </a:prstGeom>
        </p:spPr>
        <p:txBody>
          <a:bodyPr wrap="square">
            <a:spAutoFit/>
          </a:bodyPr>
          <a:lstStyle/>
          <a:p>
            <a:r>
              <a:rPr lang="en-US" sz="2400" b="1" dirty="0">
                <a:solidFill>
                  <a:schemeClr val="accent2">
                    <a:lumMod val="75000"/>
                  </a:schemeClr>
                </a:solidFill>
              </a:rPr>
              <a:t>Document Retrieval and Inverted </a:t>
            </a:r>
            <a:r>
              <a:rPr lang="en-US" sz="2400" b="1" dirty="0" smtClean="0">
                <a:solidFill>
                  <a:schemeClr val="accent2">
                    <a:lumMod val="75000"/>
                  </a:schemeClr>
                </a:solidFill>
              </a:rPr>
              <a:t>Indexes </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0480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TextBox 11"/>
          <p:cNvSpPr txBox="1"/>
          <p:nvPr/>
        </p:nvSpPr>
        <p:spPr>
          <a:xfrm>
            <a:off x="304801" y="2044325"/>
            <a:ext cx="7344965" cy="429348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smtClean="0"/>
              <a:t>A </a:t>
            </a:r>
            <a:r>
              <a:rPr lang="en-US" sz="1600" dirty="0"/>
              <a:t>document may be thought of as a tuple in a relation Doc. </a:t>
            </a:r>
            <a:endParaRPr lang="en-US" sz="1600" dirty="0" smtClean="0"/>
          </a:p>
          <a:p>
            <a:pPr marL="285750" indent="-285750">
              <a:lnSpc>
                <a:spcPct val="150000"/>
              </a:lnSpc>
              <a:buFont typeface="Arial" panose="020B0604020202020204" pitchFamily="34" charset="0"/>
              <a:buChar char="•"/>
            </a:pPr>
            <a:r>
              <a:rPr lang="en-US" sz="1600" dirty="0" smtClean="0"/>
              <a:t>This </a:t>
            </a:r>
            <a:r>
              <a:rPr lang="en-US" sz="1600" dirty="0"/>
              <a:t>relation has very many attributes, one corresponding to each possible word in a document. </a:t>
            </a:r>
            <a:endParaRPr lang="en-US" sz="1600" dirty="0" smtClean="0"/>
          </a:p>
          <a:p>
            <a:pPr marL="285750" indent="-285750">
              <a:lnSpc>
                <a:spcPct val="150000"/>
              </a:lnSpc>
              <a:buFont typeface="Arial" panose="020B0604020202020204" pitchFamily="34" charset="0"/>
              <a:buChar char="•"/>
            </a:pPr>
            <a:r>
              <a:rPr lang="en-US" sz="1600" dirty="0" smtClean="0"/>
              <a:t>Each </a:t>
            </a:r>
            <a:r>
              <a:rPr lang="en-US" sz="1600" dirty="0"/>
              <a:t>attribute is </a:t>
            </a:r>
            <a:r>
              <a:rPr lang="en-US" sz="1600" dirty="0" err="1"/>
              <a:t>boolean</a:t>
            </a:r>
            <a:r>
              <a:rPr lang="en-US" sz="1600" dirty="0"/>
              <a:t> — either the word is present in the document, or it is not. </a:t>
            </a:r>
            <a:endParaRPr lang="en-US" sz="1600" dirty="0" smtClean="0"/>
          </a:p>
          <a:p>
            <a:pPr marL="285750" indent="-285750">
              <a:lnSpc>
                <a:spcPct val="150000"/>
              </a:lnSpc>
              <a:buFont typeface="Arial" panose="020B0604020202020204" pitchFamily="34" charset="0"/>
              <a:buChar char="•"/>
            </a:pPr>
            <a:r>
              <a:rPr lang="en-US" sz="1600" dirty="0" smtClean="0"/>
              <a:t>The </a:t>
            </a:r>
            <a:r>
              <a:rPr lang="en-US" sz="1600" dirty="0"/>
              <a:t>relation schema may be thought of as</a:t>
            </a:r>
          </a:p>
          <a:p>
            <a:pPr>
              <a:lnSpc>
                <a:spcPct val="150000"/>
              </a:lnSpc>
            </a:pPr>
            <a:r>
              <a:rPr lang="en-US" sz="1600" dirty="0" smtClean="0"/>
              <a:t>       </a:t>
            </a:r>
            <a:r>
              <a:rPr lang="en-US" sz="1600" b="1" dirty="0" smtClean="0"/>
              <a:t>Doc(</a:t>
            </a:r>
            <a:r>
              <a:rPr lang="en-US" sz="1600" b="1" dirty="0" err="1" smtClean="0"/>
              <a:t>hasCat</a:t>
            </a:r>
            <a:r>
              <a:rPr lang="en-US" sz="1600" b="1" dirty="0"/>
              <a:t>, </a:t>
            </a:r>
            <a:r>
              <a:rPr lang="en-US" sz="1600" b="1" dirty="0" err="1"/>
              <a:t>hasDog</a:t>
            </a:r>
            <a:r>
              <a:rPr lang="en-US" sz="1600" b="1" dirty="0"/>
              <a:t>, ... </a:t>
            </a:r>
            <a:r>
              <a:rPr lang="en-US" sz="1600" b="1" dirty="0" smtClean="0"/>
              <a:t>)</a:t>
            </a:r>
            <a:r>
              <a:rPr lang="en-US" sz="1600" dirty="0" smtClean="0"/>
              <a:t> where </a:t>
            </a:r>
            <a:r>
              <a:rPr lang="en-US" sz="1600" dirty="0" err="1"/>
              <a:t>hasCat</a:t>
            </a:r>
            <a:r>
              <a:rPr lang="en-US" sz="1600" dirty="0"/>
              <a:t> is true if and only if the </a:t>
            </a:r>
            <a:r>
              <a:rPr lang="en-US" sz="1600" dirty="0" smtClean="0"/>
              <a:t>document </a:t>
            </a:r>
            <a:r>
              <a:rPr lang="en-US" sz="1600" dirty="0"/>
              <a:t>has </a:t>
            </a:r>
            <a:r>
              <a:rPr lang="en-US" sz="1600" dirty="0" smtClean="0"/>
              <a:t>the</a:t>
            </a:r>
          </a:p>
          <a:p>
            <a:pPr>
              <a:lnSpc>
                <a:spcPct val="150000"/>
              </a:lnSpc>
            </a:pPr>
            <a:r>
              <a:rPr lang="en-US" sz="1600" dirty="0"/>
              <a:t> </a:t>
            </a:r>
            <a:r>
              <a:rPr lang="en-US" sz="1600" dirty="0" smtClean="0"/>
              <a:t>      word </a:t>
            </a:r>
            <a:r>
              <a:rPr lang="en-US" sz="1600" dirty="0"/>
              <a:t>“cat” at least once</a:t>
            </a:r>
            <a:r>
              <a:rPr lang="en-US" sz="1600" dirty="0" smtClean="0"/>
              <a:t>.</a:t>
            </a:r>
          </a:p>
          <a:p>
            <a:pPr marL="342900" indent="-342900">
              <a:lnSpc>
                <a:spcPct val="150000"/>
              </a:lnSpc>
              <a:buFont typeface="Arial" panose="020B0604020202020204" pitchFamily="34" charset="0"/>
              <a:buChar char="•"/>
            </a:pPr>
            <a:r>
              <a:rPr lang="en-US" sz="1600" dirty="0" smtClean="0"/>
              <a:t>There </a:t>
            </a:r>
            <a:r>
              <a:rPr lang="en-US" sz="1600" dirty="0"/>
              <a:t>is a secondary index on each of the attributes of </a:t>
            </a:r>
            <a:r>
              <a:rPr lang="en-US" sz="1600" dirty="0" smtClean="0"/>
              <a:t>Doc</a:t>
            </a:r>
          </a:p>
          <a:p>
            <a:pPr marL="342900" indent="-342900">
              <a:lnSpc>
                <a:spcPct val="150000"/>
              </a:lnSpc>
              <a:buFont typeface="Arial" panose="020B0604020202020204" pitchFamily="34" charset="0"/>
              <a:buChar char="•"/>
            </a:pPr>
            <a:r>
              <a:rPr lang="en-US" sz="1600" dirty="0" smtClean="0"/>
              <a:t>Instead </a:t>
            </a:r>
            <a:r>
              <a:rPr lang="en-US" sz="1600" dirty="0"/>
              <a:t>of creating a separate index for each </a:t>
            </a:r>
            <a:r>
              <a:rPr lang="en-US" sz="1600" dirty="0" smtClean="0"/>
              <a:t>attribute, the </a:t>
            </a:r>
            <a:r>
              <a:rPr lang="en-US" sz="1600" dirty="0"/>
              <a:t>indexes are combined into one, called an </a:t>
            </a:r>
            <a:r>
              <a:rPr lang="en-US" sz="1600" b="1" dirty="0"/>
              <a:t>inverted index</a:t>
            </a:r>
            <a:r>
              <a:rPr lang="en-US" sz="1600" dirty="0"/>
              <a:t>. </a:t>
            </a:r>
            <a:endParaRPr lang="en-US" sz="1600" dirty="0" smtClean="0"/>
          </a:p>
          <a:p>
            <a:pPr marL="342900" indent="-342900">
              <a:lnSpc>
                <a:spcPct val="150000"/>
              </a:lnSpc>
              <a:buFont typeface="Arial" panose="020B0604020202020204" pitchFamily="34" charset="0"/>
              <a:buChar char="•"/>
            </a:pPr>
            <a:r>
              <a:rPr lang="en-US" sz="1600" dirty="0" smtClean="0"/>
              <a:t>This </a:t>
            </a:r>
            <a:r>
              <a:rPr lang="en-US" sz="1600" dirty="0"/>
              <a:t>index uses indirect buckets for space eﬃciency</a:t>
            </a:r>
            <a:endParaRPr lang="en-IN" sz="16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9766" y="1868853"/>
            <a:ext cx="2924175" cy="2981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81306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1256</TotalTime>
  <Words>580</Words>
  <Application>Microsoft Office PowerPoint</Application>
  <PresentationFormat>Custom</PresentationFormat>
  <Paragraphs>76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Dell</cp:lastModifiedBy>
  <cp:revision>67</cp:revision>
  <dcterms:created xsi:type="dcterms:W3CDTF">2020-06-03T14:19:11Z</dcterms:created>
  <dcterms:modified xsi:type="dcterms:W3CDTF">2020-07-10T10:39:00Z</dcterms:modified>
</cp:coreProperties>
</file>