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26" r:id="rId4"/>
    <p:sldId id="366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nd Indexing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Constraints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71880" y="1825625"/>
            <a:ext cx="951641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dirty="0">
                <a:ea typeface="ＭＳ Ｐゴシック" charset="0"/>
              </a:rPr>
              <a:t>Relational Model has 3 basic constraint types that are supported in SQL: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b="1" dirty="0">
                <a:ea typeface="ＭＳ Ｐゴシック" charset="0"/>
              </a:rPr>
              <a:t>Key</a:t>
            </a:r>
            <a:r>
              <a:rPr lang="en-US" altLang="en-US" dirty="0">
                <a:ea typeface="ＭＳ Ｐゴシック" charset="0"/>
              </a:rPr>
              <a:t> </a:t>
            </a:r>
            <a:r>
              <a:rPr lang="en-US" altLang="en-US" b="1" dirty="0">
                <a:ea typeface="ＭＳ Ｐゴシック" charset="0"/>
              </a:rPr>
              <a:t>constraint</a:t>
            </a:r>
            <a:r>
              <a:rPr lang="en-US" altLang="en-US" dirty="0">
                <a:ea typeface="ＭＳ Ｐゴシック" charset="0"/>
              </a:rPr>
              <a:t>: A primary key value cannot be duplicated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b="1" dirty="0">
                <a:ea typeface="ＭＳ Ｐゴシック" charset="0"/>
              </a:rPr>
              <a:t>Entity Integrity Constraint</a:t>
            </a:r>
            <a:r>
              <a:rPr lang="en-US" altLang="en-US" dirty="0">
                <a:ea typeface="ＭＳ Ｐゴシック" charset="0"/>
              </a:rPr>
              <a:t>: A primary key value cannot be null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b="1" dirty="0">
                <a:ea typeface="ＭＳ Ｐゴシック" charset="0"/>
              </a:rPr>
              <a:t>Referential integrity constraints</a:t>
            </a:r>
            <a:r>
              <a:rPr lang="en-US" altLang="en-US" dirty="0">
                <a:ea typeface="ＭＳ Ｐゴシック" charset="0"/>
              </a:rPr>
              <a:t> : The “foreign key “ must have a value that is already present as a primary </a:t>
            </a:r>
            <a:r>
              <a:rPr lang="en-US" altLang="en-US" dirty="0" smtClean="0">
                <a:ea typeface="ＭＳ Ｐゴシック" charset="0"/>
              </a:rPr>
              <a:t>key </a:t>
            </a:r>
            <a:r>
              <a:rPr lang="en-US" altLang="en-US" dirty="0">
                <a:ea typeface="ＭＳ Ｐゴシック" charset="0"/>
              </a:rPr>
              <a:t>or may be null.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29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Relational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Model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Constraints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71880" y="2150771"/>
            <a:ext cx="11200005" cy="4026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Create table </a:t>
            </a:r>
            <a:r>
              <a:rPr lang="en-US" altLang="en-US" sz="2000" dirty="0" err="1" smtClean="0"/>
              <a:t>Company.Department</a:t>
            </a:r>
            <a:r>
              <a:rPr lang="en-US" altLang="en-US" sz="2000" dirty="0" smtClean="0"/>
              <a:t> (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       </a:t>
            </a:r>
            <a:r>
              <a:rPr lang="en-US" altLang="en-US" sz="2000" dirty="0" err="1" smtClean="0"/>
              <a:t>Dname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varchar</a:t>
            </a:r>
            <a:r>
              <a:rPr lang="en-US" altLang="en-US" sz="2000" dirty="0"/>
              <a:t>(50) not null,</a:t>
            </a:r>
          </a:p>
          <a:p>
            <a:pPr marL="0" indent="0"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       </a:t>
            </a:r>
            <a:r>
              <a:rPr lang="en-US" altLang="en-US" sz="2000" dirty="0" err="1" smtClean="0"/>
              <a:t>Dnumber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smallint</a:t>
            </a:r>
            <a:r>
              <a:rPr lang="en-US" altLang="en-US" sz="2000" dirty="0"/>
              <a:t> not null,</a:t>
            </a:r>
          </a:p>
          <a:p>
            <a:pPr marL="0" indent="0"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       </a:t>
            </a:r>
            <a:r>
              <a:rPr lang="en-US" altLang="en-US" sz="2000" dirty="0" err="1" smtClean="0"/>
              <a:t>Mgr_ssn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varchar</a:t>
            </a:r>
            <a:r>
              <a:rPr lang="en-US" altLang="en-US" sz="2000" dirty="0"/>
              <a:t>(9) null CHECK (</a:t>
            </a:r>
            <a:r>
              <a:rPr lang="en-US" altLang="en-US" sz="2000" dirty="0" err="1"/>
              <a:t>Mgr_ssn</a:t>
            </a:r>
            <a:r>
              <a:rPr lang="en-US" altLang="en-US" sz="2000" dirty="0"/>
              <a:t> like replicate('[0-9]',9)),</a:t>
            </a:r>
          </a:p>
          <a:p>
            <a:pPr marL="0" indent="0"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       </a:t>
            </a:r>
            <a:r>
              <a:rPr lang="en-US" altLang="en-US" sz="2000" dirty="0" err="1" smtClean="0"/>
              <a:t>Mgr_start_date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date not null CHECK (</a:t>
            </a:r>
            <a:r>
              <a:rPr lang="en-US" altLang="en-US" sz="2000" dirty="0" err="1"/>
              <a:t>Mgr_start_date</a:t>
            </a:r>
            <a:r>
              <a:rPr lang="en-US" altLang="en-US" sz="2000" dirty="0"/>
              <a:t> &lt; </a:t>
            </a:r>
            <a:r>
              <a:rPr lang="en-US" altLang="en-US" sz="2000" dirty="0" err="1"/>
              <a:t>getdate</a:t>
            </a:r>
            <a:r>
              <a:rPr lang="en-US" altLang="en-US" sz="2000" dirty="0"/>
              <a:t>()),</a:t>
            </a:r>
          </a:p>
          <a:p>
            <a:pPr marL="0" indent="0">
              <a:buNone/>
            </a:pPr>
            <a:r>
              <a:rPr lang="en-US" altLang="en-US" sz="2000" dirty="0"/>
              <a:t>  constraint </a:t>
            </a:r>
            <a:r>
              <a:rPr lang="en-US" altLang="en-US" sz="2000" dirty="0" err="1"/>
              <a:t>Department_PK</a:t>
            </a:r>
            <a:r>
              <a:rPr lang="en-US" altLang="en-US" sz="2000" dirty="0"/>
              <a:t> primary key (</a:t>
            </a:r>
            <a:r>
              <a:rPr lang="en-US" altLang="en-US" sz="2000" dirty="0" err="1"/>
              <a:t>Dnumber</a:t>
            </a:r>
            <a:r>
              <a:rPr lang="en-US" altLang="en-US" sz="2000" dirty="0"/>
              <a:t>),</a:t>
            </a:r>
          </a:p>
          <a:p>
            <a:pPr marL="0" indent="0">
              <a:buNone/>
            </a:pPr>
            <a:r>
              <a:rPr lang="en-US" altLang="en-US" sz="2000" dirty="0"/>
              <a:t>  constraint </a:t>
            </a:r>
            <a:r>
              <a:rPr lang="en-US" altLang="en-US" sz="2000" dirty="0" err="1"/>
              <a:t>Dept_Mgr_FK</a:t>
            </a:r>
            <a:r>
              <a:rPr lang="en-US" altLang="en-US" sz="2000" dirty="0"/>
              <a:t> foreign key (</a:t>
            </a:r>
            <a:r>
              <a:rPr lang="en-US" altLang="en-US" sz="2000" dirty="0" err="1"/>
              <a:t>Mgr_ssn</a:t>
            </a:r>
            <a:r>
              <a:rPr lang="en-US" altLang="en-US" sz="2000" dirty="0"/>
              <a:t>) </a:t>
            </a:r>
            <a:r>
              <a:rPr lang="en-US" altLang="en-US" sz="2000" dirty="0" smtClean="0"/>
              <a:t>references </a:t>
            </a:r>
            <a:r>
              <a:rPr lang="en-US" altLang="en-US" sz="2000" dirty="0" err="1"/>
              <a:t>Company.Employee</a:t>
            </a:r>
            <a:r>
              <a:rPr lang="en-US" altLang="en-US" sz="2000" dirty="0"/>
              <a:t>(SSN) on delete set null);</a:t>
            </a:r>
          </a:p>
        </p:txBody>
      </p:sp>
    </p:spTree>
    <p:extLst>
      <p:ext uri="{BB962C8B-B14F-4D97-AF65-F5344CB8AC3E}">
        <p14:creationId xmlns:p14="http://schemas.microsoft.com/office/powerpoint/2010/main" val="38921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8168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1099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 and Indexing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Relational Model – Database Design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37" y="1522522"/>
            <a:ext cx="5280025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– Conceptual Model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880" y="1771605"/>
            <a:ext cx="927892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 smtClean="0"/>
              <a:t>ER Diagram</a:t>
            </a:r>
          </a:p>
          <a:p>
            <a:endParaRPr lang="en-US" altLang="en-US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Entity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a basic concept for the ER model. Entities are specific things or objects in the mini-world that are represented in the database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Attributes</a:t>
            </a:r>
            <a:r>
              <a:rPr lang="en-US" altLang="en-US" sz="2000" dirty="0"/>
              <a:t> are properties used to describe an entity.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specific entity will have a value for each of its attributes.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Each </a:t>
            </a:r>
            <a:r>
              <a:rPr lang="en-US" altLang="en-US" sz="2000" dirty="0"/>
              <a:t>attribute has a data type associated with it – e.g. integer, string, date, enumerated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 </a:t>
            </a:r>
            <a:r>
              <a:rPr lang="en-US" altLang="en-US" sz="2000" b="1" dirty="0"/>
              <a:t>value set (Domain) </a:t>
            </a:r>
            <a:r>
              <a:rPr lang="en-US" altLang="en-US" sz="2000" dirty="0"/>
              <a:t>specifies the set of values associated with an attribute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 </a:t>
            </a:r>
            <a:r>
              <a:rPr lang="en-US" altLang="en-US" sz="2000" b="1" dirty="0"/>
              <a:t>relationship</a:t>
            </a:r>
            <a:r>
              <a:rPr lang="en-US" altLang="en-US" sz="2000" dirty="0"/>
              <a:t> relates two or more distinct entities with a specific meaning.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The </a:t>
            </a:r>
            <a:r>
              <a:rPr lang="en-US" altLang="en-US" sz="2000" b="1" dirty="0"/>
              <a:t>degree</a:t>
            </a:r>
            <a:r>
              <a:rPr lang="en-US" altLang="en-US" sz="2000" dirty="0"/>
              <a:t> of a relationship type is the number of participating entity types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47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880" y="1771605"/>
            <a:ext cx="927892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 smtClean="0"/>
              <a:t>Requirements:</a:t>
            </a:r>
          </a:p>
          <a:p>
            <a:endParaRPr lang="en-US" altLang="en-US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An </a:t>
            </a:r>
            <a:r>
              <a:rPr lang="en-US" altLang="en-US" sz="2000" b="1" dirty="0" smtClean="0"/>
              <a:t>Employee</a:t>
            </a:r>
            <a:r>
              <a:rPr lang="en-US" altLang="en-US" sz="2000" dirty="0" smtClean="0"/>
              <a:t> works in a department.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 </a:t>
            </a:r>
            <a:r>
              <a:rPr lang="en-US" altLang="en-US" sz="2000" b="1" dirty="0" smtClean="0"/>
              <a:t>Department</a:t>
            </a:r>
            <a:r>
              <a:rPr lang="en-US" altLang="en-US" sz="2000" dirty="0" smtClean="0"/>
              <a:t> can have many Employees. One of the employees manages the department.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An employee may have many </a:t>
            </a:r>
            <a:r>
              <a:rPr lang="en-US" altLang="en-US" sz="2000" b="1" dirty="0" smtClean="0"/>
              <a:t>dependents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 department controls  many </a:t>
            </a:r>
            <a:r>
              <a:rPr lang="en-US" altLang="en-US" sz="2000" b="1" dirty="0" smtClean="0"/>
              <a:t>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An employee can work on many projects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Time spent by the employee on each project needs to be captured.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94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ER Diagram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4" descr="fig03_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26" y="1649776"/>
            <a:ext cx="4970004" cy="479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2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Transforming Conceptual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 Relational Model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tab09_0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0" y="1825625"/>
            <a:ext cx="924563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6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Transforming Conceptual Model to Relational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Model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fig09_0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89" y="1717773"/>
            <a:ext cx="6199633" cy="444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7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Relational Model – Relational Algebra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111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Relational algebra is the basic set of operations for the relational model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Relational </a:t>
            </a:r>
            <a:r>
              <a:rPr lang="en-US" altLang="en-US" dirty="0" smtClean="0"/>
              <a:t>algebra </a:t>
            </a:r>
            <a:r>
              <a:rPr lang="en-US" altLang="en-US" dirty="0"/>
              <a:t>consists of several groups of operations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Unary Relational Operations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SELECT (symbol: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sz="1800" dirty="0"/>
              <a:t> (sigma))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PROJECT (symbol: </a:t>
            </a:r>
            <a:r>
              <a:rPr lang="en-US" altLang="en-US" sz="1800" b="1" dirty="0">
                <a:latin typeface="Symbol" pitchFamily="18" charset="2"/>
              </a:rPr>
              <a:t> </a:t>
            </a:r>
            <a:r>
              <a:rPr lang="en-US" altLang="en-US" sz="1800" dirty="0"/>
              <a:t>(pi))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RENAME (symbol: </a:t>
            </a:r>
            <a:r>
              <a:rPr lang="en-US" altLang="en-US" sz="1800" b="1" dirty="0">
                <a:sym typeface="Symbol" pitchFamily="18" charset="2"/>
              </a:rPr>
              <a:t></a:t>
            </a:r>
            <a:r>
              <a:rPr lang="en-US" altLang="en-US" sz="1800" dirty="0">
                <a:sym typeface="Symbol" pitchFamily="18" charset="2"/>
              </a:rPr>
              <a:t> </a:t>
            </a:r>
            <a:r>
              <a:rPr lang="en-US" altLang="en-US" sz="1800" dirty="0"/>
              <a:t>(rho</a:t>
            </a:r>
            <a:r>
              <a:rPr lang="en-US" altLang="en-US" sz="1800" dirty="0" smtClean="0"/>
              <a:t>))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Relational Algebra Operations From Set Theory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UNION ( </a:t>
            </a:r>
            <a:r>
              <a:rPr lang="en-US" altLang="en-US" sz="1800" b="1" dirty="0">
                <a:latin typeface="Symbol" pitchFamily="18" charset="2"/>
              </a:rPr>
              <a:t></a:t>
            </a:r>
            <a:r>
              <a:rPr lang="en-US" altLang="en-US" sz="1800" dirty="0"/>
              <a:t> ), INTERSECTION ( </a:t>
            </a:r>
            <a:r>
              <a:rPr lang="en-US" altLang="en-US" sz="1800" b="1" dirty="0">
                <a:latin typeface="Symbol" pitchFamily="18" charset="2"/>
              </a:rPr>
              <a:t></a:t>
            </a:r>
            <a:r>
              <a:rPr lang="en-US" altLang="en-US" sz="1800" dirty="0">
                <a:latin typeface="Symbol" pitchFamily="18" charset="2"/>
              </a:rPr>
              <a:t> </a:t>
            </a:r>
            <a:r>
              <a:rPr lang="en-US" altLang="en-US" sz="1800" dirty="0"/>
              <a:t>), DIFFERENCE (or MINUS, </a:t>
            </a:r>
            <a:r>
              <a:rPr lang="en-US" altLang="en-US" sz="1800" b="1" dirty="0"/>
              <a:t>–</a:t>
            </a:r>
            <a:r>
              <a:rPr lang="en-US" altLang="en-US" sz="1800" dirty="0"/>
              <a:t> )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CARTESIAN PRODUCT ( </a:t>
            </a:r>
            <a:r>
              <a:rPr lang="en-US" altLang="en-US" sz="1800" b="1" dirty="0"/>
              <a:t>x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)</a:t>
            </a:r>
          </a:p>
          <a:p>
            <a:pPr lvl="2">
              <a:lnSpc>
                <a:spcPct val="80000"/>
              </a:lnSpc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Binary Relational Operations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JOIN (several variations of JOIN exist)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DIVISION</a:t>
            </a:r>
          </a:p>
          <a:p>
            <a:pPr lvl="2">
              <a:lnSpc>
                <a:spcPct val="80000"/>
              </a:lnSpc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Additional Relational Operations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OUTER JOINS, OUTER UNION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AGGREGATE FUNCTIONS (SUM, COUNT, AVG, MIN, MAX</a:t>
            </a:r>
            <a:r>
              <a:rPr lang="en-US" altLang="en-US" sz="1800" dirty="0" smtClean="0"/>
              <a:t>)</a:t>
            </a:r>
          </a:p>
          <a:p>
            <a:pPr lvl="3">
              <a:lnSpc>
                <a:spcPct val="80000"/>
              </a:lnSpc>
            </a:pPr>
            <a:r>
              <a:rPr lang="en-US" altLang="en-US" sz="1600" dirty="0"/>
              <a:t> </a:t>
            </a:r>
            <a:r>
              <a:rPr lang="en-US" altLang="en-US" sz="1600" baseline="-25000" dirty="0"/>
              <a:t>DNO</a:t>
            </a:r>
            <a:r>
              <a:rPr lang="en-US" altLang="en-US" sz="1600" dirty="0"/>
              <a:t> ℱ</a:t>
            </a:r>
            <a:r>
              <a:rPr lang="en-US" altLang="en-US" sz="1600" baseline="-25000" dirty="0"/>
              <a:t>COUNT SSN, AVERAGE Salary</a:t>
            </a:r>
            <a:r>
              <a:rPr lang="en-US" altLang="en-US" sz="1600" dirty="0"/>
              <a:t> (EMPLOYEE)</a:t>
            </a:r>
          </a:p>
          <a:p>
            <a:pPr lvl="2"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01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524</Words>
  <Application>Microsoft Office PowerPoint</Application>
  <PresentationFormat>Custom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49</cp:revision>
  <dcterms:created xsi:type="dcterms:W3CDTF">2020-06-03T14:19:11Z</dcterms:created>
  <dcterms:modified xsi:type="dcterms:W3CDTF">2020-06-30T07:12:52Z</dcterms:modified>
</cp:coreProperties>
</file>