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26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4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DATABASE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TECHNOLOGIES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Relational model, Storage formats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nd Indexing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2598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Bitmap Indexes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545540"/>
            <a:ext cx="994678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/>
              <a:t>Range queries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Consider the query </a:t>
            </a:r>
            <a:r>
              <a:rPr lang="en-US" sz="1600" dirty="0"/>
              <a:t>SELECT </a:t>
            </a:r>
            <a:r>
              <a:rPr lang="en-US" sz="1600" dirty="0" smtClean="0"/>
              <a:t>* FROM Employee WHERE Age between 45 and 55 AND Salary between 100 and 200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</a:t>
            </a:r>
            <a:r>
              <a:rPr lang="en-US" sz="1600" dirty="0" smtClean="0"/>
              <a:t>irst </a:t>
            </a:r>
            <a:r>
              <a:rPr lang="en-US" sz="1600" dirty="0"/>
              <a:t>find the bit-vectors for the age values in this </a:t>
            </a:r>
            <a:r>
              <a:rPr lang="en-US" sz="1600" dirty="0" smtClean="0"/>
              <a:t>range. There </a:t>
            </a:r>
            <a:r>
              <a:rPr lang="en-US" sz="1600" dirty="0"/>
              <a:t>are only two: 010000000100 and </a:t>
            </a:r>
            <a:r>
              <a:rPr lang="en-US" sz="1600" dirty="0" smtClean="0"/>
              <a:t>001110000010 </a:t>
            </a:r>
            <a:r>
              <a:rPr lang="en-US" sz="1600" dirty="0"/>
              <a:t>for 45 and </a:t>
            </a:r>
            <a:r>
              <a:rPr lang="en-US" sz="1600" dirty="0" smtClean="0"/>
              <a:t>50 respectively.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</a:t>
            </a:r>
            <a:r>
              <a:rPr lang="en-US" sz="1600" dirty="0" smtClean="0"/>
              <a:t>ake </a:t>
            </a:r>
            <a:r>
              <a:rPr lang="en-US" sz="1600" dirty="0"/>
              <a:t>their bitwise </a:t>
            </a:r>
            <a:r>
              <a:rPr lang="en-US" sz="1600" dirty="0" smtClean="0"/>
              <a:t>OR. </a:t>
            </a:r>
            <a:r>
              <a:rPr lang="en-IN" sz="1600" dirty="0"/>
              <a:t>This bit-vector is </a:t>
            </a:r>
            <a:r>
              <a:rPr lang="en-IN" sz="1600" dirty="0" smtClean="0"/>
              <a:t>011110000110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Find </a:t>
            </a:r>
            <a:r>
              <a:rPr lang="en-US" sz="1600" dirty="0"/>
              <a:t>the bit-vectors for the salaries between 100 and 200. There are </a:t>
            </a:r>
            <a:r>
              <a:rPr lang="en-US" sz="1600" dirty="0" smtClean="0"/>
              <a:t>four </a:t>
            </a:r>
            <a:r>
              <a:rPr lang="en-US" sz="1600" dirty="0"/>
              <a:t>corresponding to salaries 100, 110, 120, and </a:t>
            </a:r>
            <a:r>
              <a:rPr lang="en-US" sz="1600" dirty="0" smtClean="0"/>
              <a:t>140.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Take their </a:t>
            </a:r>
            <a:r>
              <a:rPr lang="en-US" sz="1600" dirty="0"/>
              <a:t>bitwise </a:t>
            </a:r>
            <a:r>
              <a:rPr lang="en-US" sz="1600" dirty="0" smtClean="0"/>
              <a:t>OR. This bit-vector </a:t>
            </a:r>
            <a:r>
              <a:rPr lang="en-US" sz="1600" dirty="0"/>
              <a:t>is 000111100000</a:t>
            </a:r>
            <a:r>
              <a:rPr lang="en-US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</a:t>
            </a:r>
            <a:r>
              <a:rPr lang="en-US" sz="1600" dirty="0" smtClean="0"/>
              <a:t>ake </a:t>
            </a:r>
            <a:r>
              <a:rPr lang="en-US" sz="1600" dirty="0"/>
              <a:t>the bitwise AND of the two bit-vectors </a:t>
            </a:r>
            <a:r>
              <a:rPr lang="en-US" sz="1600" dirty="0" smtClean="0"/>
              <a:t>calculated </a:t>
            </a:r>
            <a:r>
              <a:rPr lang="en-US" sz="1600" dirty="0"/>
              <a:t>by </a:t>
            </a:r>
            <a:r>
              <a:rPr lang="en-US" sz="1600" dirty="0" smtClean="0"/>
              <a:t>bitwise 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011110000110 AND 000111100000 = </a:t>
            </a:r>
            <a:r>
              <a:rPr lang="en-IN" sz="1600" dirty="0" smtClean="0"/>
              <a:t>000110000000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Only the fourth and fifth records satisfy the search criteria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0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Bitmap Indexes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545540"/>
            <a:ext cx="99467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/>
              <a:t>Compressed Bitmaps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Suppose we have a bitmap index on field F of a file with </a:t>
            </a:r>
            <a:r>
              <a:rPr lang="en-US" b="1" dirty="0"/>
              <a:t>n </a:t>
            </a:r>
            <a:r>
              <a:rPr lang="en-US" b="1" dirty="0" smtClean="0"/>
              <a:t>records</a:t>
            </a:r>
            <a:r>
              <a:rPr lang="en-US" dirty="0" smtClean="0"/>
              <a:t> and </a:t>
            </a:r>
            <a:r>
              <a:rPr lang="en-US" dirty="0"/>
              <a:t>there are </a:t>
            </a:r>
            <a:r>
              <a:rPr lang="en-US" b="1" dirty="0"/>
              <a:t>m different values </a:t>
            </a:r>
            <a:r>
              <a:rPr lang="en-US" dirty="0"/>
              <a:t>for field F </a:t>
            </a:r>
            <a:r>
              <a:rPr lang="en-US" dirty="0" smtClean="0"/>
              <a:t> in </a:t>
            </a:r>
            <a:r>
              <a:rPr lang="en-US" dirty="0"/>
              <a:t>the file. Then the number of bits in all the bit-vectors for this index is </a:t>
            </a:r>
            <a:r>
              <a:rPr lang="en-US" dirty="0" smtClean="0"/>
              <a:t>m </a:t>
            </a:r>
            <a:r>
              <a:rPr lang="en-US" baseline="-25000" dirty="0" smtClean="0"/>
              <a:t>*</a:t>
            </a:r>
            <a:r>
              <a:rPr lang="en-US" dirty="0" smtClean="0"/>
              <a:t> 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If the block size is 4096 bytes, </a:t>
            </a:r>
            <a:r>
              <a:rPr lang="en-US" dirty="0"/>
              <a:t>then </a:t>
            </a:r>
            <a:r>
              <a:rPr lang="en-US" dirty="0" smtClean="0"/>
              <a:t>the </a:t>
            </a:r>
            <a:r>
              <a:rPr lang="en-US" dirty="0"/>
              <a:t>number of blocks needed is </a:t>
            </a:r>
            <a:r>
              <a:rPr lang="en-US" dirty="0" smtClean="0"/>
              <a:t>m * n / (4096 * 8 )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m is large, then 1’s in a bit-vector will be very </a:t>
            </a:r>
            <a:r>
              <a:rPr lang="en-US" dirty="0" smtClean="0"/>
              <a:t>rare. The </a:t>
            </a:r>
            <a:r>
              <a:rPr lang="en-US" dirty="0"/>
              <a:t>probability that any bit is 1 is </a:t>
            </a:r>
            <a:r>
              <a:rPr lang="en-US" dirty="0" smtClean="0"/>
              <a:t>1/m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 can encode </a:t>
            </a:r>
            <a:r>
              <a:rPr lang="en-US" dirty="0"/>
              <a:t>bit-vectors so that they take much less than n bits on the </a:t>
            </a:r>
            <a:r>
              <a:rPr lang="en-US" dirty="0" smtClean="0"/>
              <a:t>average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common approach is called </a:t>
            </a:r>
            <a:r>
              <a:rPr lang="en-US" b="1" dirty="0"/>
              <a:t>run-length encoding</a:t>
            </a:r>
            <a:r>
              <a:rPr lang="en-US" dirty="0"/>
              <a:t>, where we represent a </a:t>
            </a:r>
            <a:r>
              <a:rPr lang="en-US" dirty="0" smtClean="0"/>
              <a:t>sequence </a:t>
            </a:r>
            <a:r>
              <a:rPr lang="en-US" dirty="0"/>
              <a:t>of i 0’s followed by a 1, by some suitable binary encoding of the integer i. We concatenate the codes for each </a:t>
            </a:r>
            <a:r>
              <a:rPr lang="en-US" dirty="0" smtClean="0"/>
              <a:t>sequence together </a:t>
            </a:r>
            <a:r>
              <a:rPr lang="en-US" dirty="0"/>
              <a:t>and that sequence of bits is the encoding of the entire bit-vector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450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Bitmap Indexes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545540"/>
            <a:ext cx="994678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/>
              <a:t>Compressed Bitmaps Example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i = 13, then j = </a:t>
            </a:r>
            <a:r>
              <a:rPr lang="el-GR" dirty="0" smtClean="0"/>
              <a:t>Γ</a:t>
            </a:r>
            <a:r>
              <a:rPr lang="en-US" dirty="0" smtClean="0"/>
              <a:t> </a:t>
            </a:r>
            <a:r>
              <a:rPr lang="en-IN" dirty="0" smtClean="0"/>
              <a:t>log</a:t>
            </a:r>
            <a:r>
              <a:rPr lang="en-IN" baseline="-25000" dirty="0" smtClean="0"/>
              <a:t>2</a:t>
            </a:r>
            <a:r>
              <a:rPr lang="en-IN" dirty="0" smtClean="0"/>
              <a:t> 13 </a:t>
            </a:r>
            <a:r>
              <a:rPr lang="ii-CN" altLang="en-US" dirty="0" smtClean="0"/>
              <a:t>ꓶ</a:t>
            </a:r>
            <a:r>
              <a:rPr lang="en-IN" dirty="0" smtClean="0"/>
              <a:t> = </a:t>
            </a:r>
            <a:r>
              <a:rPr lang="en-US" dirty="0" smtClean="0"/>
              <a:t>4. We </a:t>
            </a:r>
            <a:r>
              <a:rPr lang="en-US" dirty="0"/>
              <a:t>need 4 bits in the </a:t>
            </a:r>
            <a:r>
              <a:rPr lang="en-US" dirty="0" smtClean="0"/>
              <a:t>binary </a:t>
            </a:r>
            <a:r>
              <a:rPr lang="en-US" dirty="0"/>
              <a:t>representation of i.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dirty="0" smtClean="0"/>
              <a:t>encoding </a:t>
            </a:r>
            <a:r>
              <a:rPr lang="en-US" dirty="0"/>
              <a:t>for i begins with 1110.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ollow </a:t>
            </a:r>
            <a:r>
              <a:rPr lang="en-US" dirty="0"/>
              <a:t>with i in </a:t>
            </a:r>
            <a:r>
              <a:rPr lang="en-US" dirty="0" smtClean="0"/>
              <a:t>binary </a:t>
            </a:r>
            <a:r>
              <a:rPr lang="en-US" dirty="0"/>
              <a:t>or 1101. </a:t>
            </a:r>
            <a:r>
              <a:rPr lang="en-US" dirty="0"/>
              <a:t>Thus, the encoding for 13 is 1110</a:t>
            </a:r>
            <a:r>
              <a:rPr lang="en-US" b="1" dirty="0"/>
              <a:t>1101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Managing Bitmap Indexes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339476"/>
            <a:ext cx="953465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 smtClean="0"/>
              <a:t>Finding Bit-Vectors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Consider </a:t>
            </a:r>
            <a:r>
              <a:rPr lang="en-US" sz="1600" dirty="0"/>
              <a:t>each bit-vector as a record whose key is the value corresponding to this bit-vector 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Use any </a:t>
            </a:r>
            <a:r>
              <a:rPr lang="en-US" sz="1600" dirty="0"/>
              <a:t>secondary index technique </a:t>
            </a:r>
            <a:r>
              <a:rPr lang="en-US" sz="1600" dirty="0" smtClean="0"/>
              <a:t>to efficiently retrieve their </a:t>
            </a:r>
            <a:r>
              <a:rPr lang="en-US" sz="1600" dirty="0"/>
              <a:t>bit-vectors</a:t>
            </a:r>
            <a:r>
              <a:rPr lang="en-US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/>
              <a:t>Treat bit-vectors as variable-length records for storing.</a:t>
            </a:r>
          </a:p>
          <a:p>
            <a:pPr>
              <a:lnSpc>
                <a:spcPct val="200000"/>
              </a:lnSpc>
            </a:pPr>
            <a:r>
              <a:rPr lang="en-IN" sz="2000" b="1" dirty="0"/>
              <a:t>Finding Records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Consider </a:t>
            </a:r>
            <a:r>
              <a:rPr lang="en-US" sz="1600" dirty="0" err="1" smtClean="0"/>
              <a:t>k</a:t>
            </a:r>
            <a:r>
              <a:rPr lang="en-US" sz="1600" baseline="30000" dirty="0" err="1" smtClean="0"/>
              <a:t>th</a:t>
            </a:r>
            <a:r>
              <a:rPr lang="en-US" sz="1600" dirty="0" smtClean="0"/>
              <a:t> </a:t>
            </a:r>
            <a:r>
              <a:rPr lang="en-US" sz="1600" dirty="0"/>
              <a:t>record as having search-key value k 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Create </a:t>
            </a:r>
            <a:r>
              <a:rPr lang="en-US" sz="1600" dirty="0"/>
              <a:t>a secondary index on the data </a:t>
            </a:r>
            <a:r>
              <a:rPr lang="en-US" sz="1600" dirty="0" smtClean="0"/>
              <a:t>file </a:t>
            </a:r>
            <a:r>
              <a:rPr lang="en-US" sz="1600" dirty="0"/>
              <a:t>whose search key is the number of the record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Handling Modifications to the Data </a:t>
            </a:r>
            <a:r>
              <a:rPr lang="en-US" sz="2000" b="1" dirty="0" smtClean="0"/>
              <a:t>File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Consider modifying  </a:t>
            </a:r>
            <a:r>
              <a:rPr lang="en-US" sz="1600" dirty="0"/>
              <a:t>record i of the data file that changes the value of a field that has a bitmap index, </a:t>
            </a:r>
            <a:r>
              <a:rPr lang="en-US" sz="1600" dirty="0" smtClean="0"/>
              <a:t>from </a:t>
            </a:r>
            <a:r>
              <a:rPr lang="en-US" sz="1600" dirty="0"/>
              <a:t>value v to </a:t>
            </a:r>
            <a:r>
              <a:rPr lang="en-US" sz="1600" dirty="0" smtClean="0"/>
              <a:t>w</a:t>
            </a:r>
            <a:r>
              <a:rPr lang="en-US" sz="1600" dirty="0"/>
              <a:t>. 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</a:t>
            </a:r>
            <a:r>
              <a:rPr lang="en-US" sz="1600" dirty="0" smtClean="0"/>
              <a:t>ind </a:t>
            </a:r>
            <a:r>
              <a:rPr lang="en-US" sz="1600" dirty="0"/>
              <a:t>the bit-vector for v and change the 1 in position i to 0. If there is a bit-vector for value w, </a:t>
            </a:r>
            <a:r>
              <a:rPr lang="en-US" sz="1600"/>
              <a:t>then </a:t>
            </a:r>
            <a:r>
              <a:rPr lang="en-US" sz="1600" smtClean="0"/>
              <a:t>change </a:t>
            </a:r>
            <a:r>
              <a:rPr lang="en-US" sz="1600" dirty="0"/>
              <a:t>its 0 in position i to 1. </a:t>
            </a:r>
            <a:r>
              <a:rPr lang="en-US" sz="1600" dirty="0" smtClean="0"/>
              <a:t>If </a:t>
            </a:r>
            <a:r>
              <a:rPr lang="en-US" sz="1600" dirty="0"/>
              <a:t>there is </a:t>
            </a:r>
            <a:r>
              <a:rPr lang="en-US" sz="1600" dirty="0" smtClean="0"/>
              <a:t>no </a:t>
            </a:r>
            <a:r>
              <a:rPr lang="en-US" sz="1600" dirty="0"/>
              <a:t>bit-vector for w, </a:t>
            </a:r>
            <a:r>
              <a:rPr lang="en-US" sz="1600" dirty="0" smtClean="0"/>
              <a:t>insert </a:t>
            </a:r>
            <a:r>
              <a:rPr lang="en-US" sz="1600" dirty="0"/>
              <a:t>a new value.</a:t>
            </a:r>
            <a:endParaRPr lang="en-I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1416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sureshjamadagni@pes.edu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DATABASE TECHNOLOGIES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Relational model, Storage formats and Indexing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 Trees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751604"/>
            <a:ext cx="79997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 R-tree (region tree) is a data structure that </a:t>
            </a:r>
            <a:r>
              <a:rPr lang="en-US" sz="2000" dirty="0" smtClean="0"/>
              <a:t>represents multidimensional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Each dimension is represented by a data region.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An </a:t>
            </a:r>
            <a:r>
              <a:rPr lang="en-US" sz="2000" dirty="0"/>
              <a:t>interior node of an R-tree corresponds to some interior </a:t>
            </a:r>
            <a:r>
              <a:rPr lang="en-US" sz="2000" dirty="0" smtClean="0"/>
              <a:t>data region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region can be of any shape, although in practice it is usually a rectangle or other simple shape.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R-tree node has, in place of keys, </a:t>
            </a:r>
            <a:r>
              <a:rPr lang="en-US" sz="2000" dirty="0" smtClean="0"/>
              <a:t>sub-regions </a:t>
            </a:r>
            <a:r>
              <a:rPr lang="en-US" sz="2000" dirty="0"/>
              <a:t>that represent the contents of its children.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sub-regions </a:t>
            </a:r>
            <a:r>
              <a:rPr lang="en-US" sz="2000" dirty="0"/>
              <a:t>are allowed to overlap, although it is desirable to keep the overlap </a:t>
            </a:r>
            <a:r>
              <a:rPr lang="en-US" sz="2000" dirty="0" smtClean="0"/>
              <a:t>small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5" y="2391782"/>
            <a:ext cx="33337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 Trees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545540"/>
            <a:ext cx="95475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Operations on </a:t>
            </a:r>
            <a:r>
              <a:rPr lang="en-IN" sz="2000" b="1" dirty="0" smtClean="0"/>
              <a:t>R-Trees – Search</a:t>
            </a:r>
            <a:endParaRPr lang="en-US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typical query </a:t>
            </a:r>
            <a:r>
              <a:rPr lang="en-US" sz="2000" dirty="0" smtClean="0"/>
              <a:t>is </a:t>
            </a:r>
            <a:r>
              <a:rPr lang="en-US" sz="2000" dirty="0"/>
              <a:t>a “where-am-I” query, which specifies a point P and asks for the data region or regions in which the point </a:t>
            </a:r>
            <a:r>
              <a:rPr lang="en-US" sz="2000" dirty="0" smtClean="0"/>
              <a:t>lies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Start </a:t>
            </a:r>
            <a:r>
              <a:rPr lang="en-US" sz="2000" dirty="0"/>
              <a:t>at the </a:t>
            </a:r>
            <a:r>
              <a:rPr lang="en-US" sz="2000" dirty="0" smtClean="0"/>
              <a:t>root </a:t>
            </a:r>
            <a:r>
              <a:rPr lang="en-US" sz="2000" dirty="0"/>
              <a:t>with which the entire region is associated. E</a:t>
            </a:r>
            <a:r>
              <a:rPr lang="en-US" sz="2000" dirty="0" smtClean="0"/>
              <a:t>xamine </a:t>
            </a:r>
            <a:r>
              <a:rPr lang="en-US" sz="2000" dirty="0"/>
              <a:t>the </a:t>
            </a:r>
            <a:r>
              <a:rPr lang="en-US" sz="2000" dirty="0" smtClean="0"/>
              <a:t>sub-regions </a:t>
            </a:r>
            <a:r>
              <a:rPr lang="en-US" sz="2000" dirty="0"/>
              <a:t>at the root and determine which children of the root correspond to interior regions that contain point </a:t>
            </a:r>
            <a:r>
              <a:rPr lang="en-US" sz="2000" dirty="0" smtClean="0"/>
              <a:t>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there are zero regions, then </a:t>
            </a:r>
            <a:r>
              <a:rPr lang="en-US" sz="2000" dirty="0" smtClean="0"/>
              <a:t>P </a:t>
            </a:r>
            <a:r>
              <a:rPr lang="en-US" sz="2000" dirty="0"/>
              <a:t>is not in any data </a:t>
            </a:r>
            <a:r>
              <a:rPr lang="en-US" sz="2000" dirty="0" smtClean="0"/>
              <a:t>region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there is at least one interior region that contains P, then </a:t>
            </a:r>
            <a:r>
              <a:rPr lang="en-US" sz="2000" dirty="0" smtClean="0"/>
              <a:t>recursively </a:t>
            </a:r>
            <a:r>
              <a:rPr lang="en-US" sz="2000" dirty="0"/>
              <a:t>search for P at the child corresponding to each such </a:t>
            </a:r>
            <a:r>
              <a:rPr lang="en-US" sz="2000" dirty="0" smtClean="0"/>
              <a:t>region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leaf node will have the </a:t>
            </a:r>
            <a:r>
              <a:rPr lang="en-US" sz="2000" dirty="0"/>
              <a:t>complete record </a:t>
            </a:r>
            <a:r>
              <a:rPr lang="en-US" sz="2000" dirty="0" smtClean="0"/>
              <a:t>or </a:t>
            </a:r>
            <a:r>
              <a:rPr lang="en-US" sz="2000" dirty="0"/>
              <a:t>a pointer to that record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6413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 Trees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545540"/>
            <a:ext cx="95475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Operations on </a:t>
            </a:r>
            <a:r>
              <a:rPr lang="en-IN" sz="2000" b="1" dirty="0" smtClean="0"/>
              <a:t>R-Trees – Insert</a:t>
            </a:r>
            <a:endParaRPr lang="en-US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Start </a:t>
            </a:r>
            <a:r>
              <a:rPr lang="en-US" sz="2000" dirty="0"/>
              <a:t>at the root and </a:t>
            </a:r>
            <a:r>
              <a:rPr lang="en-US" sz="2000" dirty="0" smtClean="0"/>
              <a:t>find </a:t>
            </a:r>
            <a:r>
              <a:rPr lang="en-US" sz="2000" dirty="0"/>
              <a:t>a </a:t>
            </a:r>
            <a:r>
              <a:rPr lang="en-US" sz="2000" dirty="0" smtClean="0"/>
              <a:t>sub-region </a:t>
            </a:r>
            <a:r>
              <a:rPr lang="en-US" sz="2000" dirty="0"/>
              <a:t>into which R </a:t>
            </a:r>
            <a:r>
              <a:rPr lang="en-US" sz="2000" dirty="0" smtClean="0"/>
              <a:t>fits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there is more than one </a:t>
            </a:r>
            <a:r>
              <a:rPr lang="en-US" sz="2000" dirty="0" smtClean="0"/>
              <a:t>region</a:t>
            </a:r>
            <a:r>
              <a:rPr lang="en-US" sz="2000" dirty="0"/>
              <a:t>, </a:t>
            </a:r>
            <a:r>
              <a:rPr lang="en-US" sz="2000" dirty="0" smtClean="0"/>
              <a:t>pick </a:t>
            </a:r>
            <a:r>
              <a:rPr lang="en-US" sz="2000" dirty="0"/>
              <a:t>one, go to its corresponding </a:t>
            </a:r>
            <a:r>
              <a:rPr lang="en-US" sz="2000" dirty="0" smtClean="0"/>
              <a:t>child </a:t>
            </a:r>
            <a:r>
              <a:rPr lang="en-US" sz="2000" dirty="0"/>
              <a:t>and repeat the </a:t>
            </a:r>
            <a:r>
              <a:rPr lang="en-US" sz="2000" dirty="0" smtClean="0"/>
              <a:t>process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there is no </a:t>
            </a:r>
            <a:r>
              <a:rPr lang="en-US" sz="2000" dirty="0" smtClean="0"/>
              <a:t>sub-region </a:t>
            </a:r>
            <a:r>
              <a:rPr lang="en-US" sz="2000" dirty="0"/>
              <a:t>that contains R, then </a:t>
            </a:r>
            <a:r>
              <a:rPr lang="en-US" sz="2000" dirty="0" smtClean="0"/>
              <a:t>expand </a:t>
            </a:r>
            <a:r>
              <a:rPr lang="en-US" sz="2000" dirty="0"/>
              <a:t>one of the </a:t>
            </a:r>
            <a:r>
              <a:rPr lang="en-US" sz="2000" dirty="0" smtClean="0"/>
              <a:t>sub-regions. Identify the sub-region where the </a:t>
            </a:r>
            <a:r>
              <a:rPr lang="en-IN" sz="2000" dirty="0" smtClean="0"/>
              <a:t>expansion is as </a:t>
            </a:r>
            <a:r>
              <a:rPr lang="en-IN" sz="2000" dirty="0"/>
              <a:t>little as </a:t>
            </a:r>
            <a:r>
              <a:rPr lang="en-IN" sz="2000" dirty="0" smtClean="0"/>
              <a:t>possible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Insert </a:t>
            </a:r>
            <a:r>
              <a:rPr lang="en-US" sz="2000" dirty="0" smtClean="0"/>
              <a:t>R </a:t>
            </a:r>
            <a:r>
              <a:rPr lang="en-US" sz="2000" dirty="0"/>
              <a:t>at the corresponding </a:t>
            </a:r>
            <a:r>
              <a:rPr lang="en-US" sz="2000" dirty="0" smtClean="0"/>
              <a:t>leaf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there is no room for R at that leaf, then </a:t>
            </a:r>
            <a:r>
              <a:rPr lang="en-US" sz="2000" dirty="0" smtClean="0"/>
              <a:t>split </a:t>
            </a:r>
            <a:r>
              <a:rPr lang="en-US" sz="2000" dirty="0"/>
              <a:t>the leaf.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010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 Trees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2" y="1545540"/>
            <a:ext cx="6482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Operations on </a:t>
            </a:r>
            <a:r>
              <a:rPr lang="en-IN" sz="2000" b="1" dirty="0" smtClean="0"/>
              <a:t>R-Trees – Example of Insert</a:t>
            </a:r>
            <a:endParaRPr lang="en-US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Consider adding POP region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Since the seven data regions do not fit on one leaf, </a:t>
            </a:r>
            <a:r>
              <a:rPr lang="en-US" sz="2000" dirty="0" smtClean="0"/>
              <a:t>split </a:t>
            </a:r>
            <a:r>
              <a:rPr lang="en-US" sz="2000" dirty="0"/>
              <a:t>the leaf, with four in one leaf and three in the other.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There are  many options to choose.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Choose </a:t>
            </a:r>
            <a:r>
              <a:rPr lang="en-US" sz="2000" dirty="0"/>
              <a:t>the division (indicated by the inner, dashed rectangles) that minimizes the overlap, while splitting the leaves as evenly as possible.</a:t>
            </a:r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029" y="1944845"/>
            <a:ext cx="26193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1944845"/>
            <a:ext cx="26955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66" y="4809454"/>
            <a:ext cx="34671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0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Bitmap Indexes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545540"/>
            <a:ext cx="974072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bitmap index for a field F is a collection of bit-vectors of length n, one for each possible value that may appear in the field F. The vector for value v has 1 in position i if the </a:t>
            </a:r>
            <a:r>
              <a:rPr lang="en-US" sz="2000" dirty="0" err="1"/>
              <a:t>i</a:t>
            </a:r>
            <a:r>
              <a:rPr lang="en-US" sz="2000" baseline="30000" dirty="0" err="1"/>
              <a:t>th</a:t>
            </a:r>
            <a:r>
              <a:rPr lang="en-US" sz="2000" dirty="0"/>
              <a:t> record has v in field </a:t>
            </a:r>
            <a:r>
              <a:rPr lang="en-US" sz="2000" dirty="0" smtClean="0"/>
              <a:t>F </a:t>
            </a:r>
            <a:r>
              <a:rPr lang="en-US" sz="2000" dirty="0"/>
              <a:t>and </a:t>
            </a:r>
            <a:r>
              <a:rPr lang="en-US" sz="2000" dirty="0" smtClean="0"/>
              <a:t>0 if </a:t>
            </a:r>
            <a:r>
              <a:rPr lang="en-US" sz="2000" dirty="0"/>
              <a:t>not.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Suppose a file consists of records with two fields, F and G, of type integer and string, respectively. The current file has </a:t>
            </a:r>
            <a:r>
              <a:rPr lang="en-US" sz="2000" dirty="0" smtClean="0"/>
              <a:t>6 records</a:t>
            </a:r>
            <a:r>
              <a:rPr lang="en-US" sz="2000" dirty="0"/>
              <a:t>, numbered 1 through 6, with the following values in order: (30, foo), (30, bar), (40, </a:t>
            </a:r>
            <a:r>
              <a:rPr lang="en-US" sz="2000" dirty="0" err="1"/>
              <a:t>baz</a:t>
            </a:r>
            <a:r>
              <a:rPr lang="en-US" sz="2000" dirty="0"/>
              <a:t>), (50, foo), (40, bar), (30, </a:t>
            </a:r>
            <a:r>
              <a:rPr lang="en-US" sz="2000" dirty="0" err="1"/>
              <a:t>baz</a:t>
            </a:r>
            <a:r>
              <a:rPr lang="en-US" sz="2000" dirty="0" smtClean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bitmap index for the first field, F, would have three bit-vectors, each of length 6. The first, for value 30, is 110001, because the first, second, and sixth records have F = 30. The other two, for 40 and 50, respectively, are 001010 and 000100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bitmap index for G would also have three bit-vectors, because there are three different strings appearing there. </a:t>
            </a:r>
            <a:r>
              <a:rPr lang="en-US" sz="2000" dirty="0" smtClean="0"/>
              <a:t> Foo  – </a:t>
            </a:r>
            <a:r>
              <a:rPr lang="en-IN" sz="2000" dirty="0" smtClean="0"/>
              <a:t>100100</a:t>
            </a:r>
            <a:r>
              <a:rPr lang="en-IN" sz="2000" dirty="0"/>
              <a:t>, bar </a:t>
            </a:r>
            <a:r>
              <a:rPr lang="en-IN" sz="2000" dirty="0" smtClean="0"/>
              <a:t>– 010010, </a:t>
            </a:r>
            <a:r>
              <a:rPr lang="en-IN" sz="2000" dirty="0" err="1" smtClean="0"/>
              <a:t>baz</a:t>
            </a:r>
            <a:r>
              <a:rPr lang="en-IN" sz="2000" dirty="0" smtClean="0"/>
              <a:t> - 001001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767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Bitmap Indexes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545540"/>
            <a:ext cx="9740720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SELECT </a:t>
            </a:r>
            <a:r>
              <a:rPr lang="en-US" sz="2000" dirty="0" smtClean="0"/>
              <a:t>Title </a:t>
            </a:r>
            <a:r>
              <a:rPr lang="en-US" sz="2000" dirty="0"/>
              <a:t>FROM Movie WHERE </a:t>
            </a:r>
            <a:r>
              <a:rPr lang="en-US" sz="2000" dirty="0" err="1"/>
              <a:t>s</a:t>
            </a:r>
            <a:r>
              <a:rPr lang="en-US" sz="2000" dirty="0" err="1" smtClean="0"/>
              <a:t>tudioName</a:t>
            </a:r>
            <a:r>
              <a:rPr lang="en-US" sz="2000" dirty="0" smtClean="0"/>
              <a:t> </a:t>
            </a:r>
            <a:r>
              <a:rPr lang="en-US" sz="2000" dirty="0"/>
              <a:t>= ’Disney’ AND y</a:t>
            </a:r>
            <a:r>
              <a:rPr lang="en-US" sz="2000" dirty="0" smtClean="0"/>
              <a:t>ear </a:t>
            </a:r>
            <a:r>
              <a:rPr lang="en-US" sz="2000" dirty="0"/>
              <a:t>= 2005</a:t>
            </a:r>
            <a:r>
              <a:rPr lang="en-US" sz="2000" dirty="0" smtClean="0"/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Suppose there are bitmap indexes on both attributes </a:t>
            </a:r>
            <a:r>
              <a:rPr lang="en-US" sz="2000" dirty="0" err="1"/>
              <a:t>studioName</a:t>
            </a:r>
            <a:r>
              <a:rPr lang="en-US" sz="2000" dirty="0"/>
              <a:t> and year. </a:t>
            </a:r>
            <a:endParaRPr lang="en-US" sz="20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Then </a:t>
            </a:r>
            <a:r>
              <a:rPr lang="en-US" sz="2000" dirty="0"/>
              <a:t>we can intersect the vectors for year = 2005 and </a:t>
            </a:r>
            <a:r>
              <a:rPr lang="en-US" sz="2000" dirty="0" err="1"/>
              <a:t>studioName</a:t>
            </a:r>
            <a:r>
              <a:rPr lang="en-US" sz="2000" dirty="0"/>
              <a:t> = ’Disney</a:t>
            </a:r>
            <a:r>
              <a:rPr lang="en-US" sz="2000" dirty="0" smtClean="0"/>
              <a:t>’;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That </a:t>
            </a:r>
            <a:r>
              <a:rPr lang="en-US" sz="2000" dirty="0"/>
              <a:t>is, </a:t>
            </a:r>
            <a:r>
              <a:rPr lang="en-US" sz="2000" dirty="0" smtClean="0"/>
              <a:t>take </a:t>
            </a:r>
            <a:r>
              <a:rPr lang="en-US" sz="2000" dirty="0"/>
              <a:t>the bitwise AND of these vectors, which will give us a vector with a 1 in position i if and only if the </a:t>
            </a:r>
            <a:r>
              <a:rPr lang="en-US" sz="2000" dirty="0" err="1"/>
              <a:t>i</a:t>
            </a:r>
            <a:r>
              <a:rPr lang="en-US" sz="2000" baseline="30000" dirty="0" err="1"/>
              <a:t>th</a:t>
            </a:r>
            <a:r>
              <a:rPr lang="en-US" sz="2000" dirty="0"/>
              <a:t> Movie tuple is for a movie made by Disney in </a:t>
            </a:r>
            <a:r>
              <a:rPr lang="en-US" sz="2000" dirty="0" smtClean="0"/>
              <a:t>2005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intersect the bit vectors, we must read them into memory, which requires a disk I/O for each block occupied by one of the two vectors.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0356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Bitmap Indexes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545540"/>
            <a:ext cx="974072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/>
              <a:t>Range queries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Consider a file with </a:t>
            </a:r>
            <a:r>
              <a:rPr lang="en-US" sz="1600" dirty="0"/>
              <a:t>twelve </a:t>
            </a:r>
            <a:r>
              <a:rPr lang="en-US" sz="1600" dirty="0" smtClean="0"/>
              <a:t>records </a:t>
            </a:r>
            <a:r>
              <a:rPr lang="en-US" sz="1600" dirty="0"/>
              <a:t>numbered from 1 to 12 as follows: 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1</a:t>
            </a:r>
            <a:r>
              <a:rPr lang="en-US" sz="1600" dirty="0"/>
              <a:t>: (25, 60) 2: (45, 60) 3: (50, 75) 4: (50, 100) 5: (50, 120) 6: (70, 110) 7: (85, 140) </a:t>
            </a:r>
            <a:r>
              <a:rPr lang="en-US" sz="1600" dirty="0" smtClean="0"/>
              <a:t>8</a:t>
            </a:r>
            <a:r>
              <a:rPr lang="en-US" sz="1600" dirty="0"/>
              <a:t>: (30, 260) 9: (25, 400) 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10</a:t>
            </a:r>
            <a:r>
              <a:rPr lang="en-US" sz="1600" dirty="0"/>
              <a:t>: (45, 350) 11: (50, 275) 12: (60, 260) 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For </a:t>
            </a:r>
            <a:r>
              <a:rPr lang="en-US" sz="1600" dirty="0"/>
              <a:t>the first </a:t>
            </a:r>
            <a:r>
              <a:rPr lang="en-US" sz="1600" dirty="0" smtClean="0"/>
              <a:t>component age</a:t>
            </a:r>
            <a:r>
              <a:rPr lang="en-US" sz="1600" dirty="0"/>
              <a:t>, there are seven different values, so the bitmap index for age consists of the following seven vectors: 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25</a:t>
            </a:r>
            <a:r>
              <a:rPr lang="en-US" sz="1600" dirty="0"/>
              <a:t>: 100000001000 30: 000000010000 45: 010000000100 50: 001110000010 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60</a:t>
            </a:r>
            <a:r>
              <a:rPr lang="en-US" sz="1600" dirty="0"/>
              <a:t>: 000000000001 70: 000001000000 85: 000000100000 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For </a:t>
            </a:r>
            <a:r>
              <a:rPr lang="en-US" sz="1600" dirty="0"/>
              <a:t>the salary component, there are ten different values, so the salary bitmap index has the following ten bit-vectors: 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60</a:t>
            </a:r>
            <a:r>
              <a:rPr lang="en-US" sz="1600" dirty="0"/>
              <a:t>: 110000000000 75: 001000000000 100: 000100000000 110: 000001000000 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120</a:t>
            </a:r>
            <a:r>
              <a:rPr lang="en-US" sz="1600" dirty="0"/>
              <a:t>: 000010000000 140: 000000100000 260: 000000010001 275: 000000000010 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350</a:t>
            </a:r>
            <a:r>
              <a:rPr lang="en-US" sz="1600" dirty="0"/>
              <a:t>: 000000000100 400: 000000001000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939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4797</TotalTime>
  <Words>1494</Words>
  <Application>Microsoft Office PowerPoint</Application>
  <PresentationFormat>Custom</PresentationFormat>
  <Paragraphs>109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158</cp:revision>
  <dcterms:created xsi:type="dcterms:W3CDTF">2020-06-03T14:19:11Z</dcterms:created>
  <dcterms:modified xsi:type="dcterms:W3CDTF">2020-07-15T12:32:52Z</dcterms:modified>
</cp:coreProperties>
</file>