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326" r:id="rId4"/>
    <p:sldId id="371" r:id="rId5"/>
    <p:sldId id="360" r:id="rId6"/>
    <p:sldId id="361" r:id="rId7"/>
    <p:sldId id="370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59" r:id="rId17"/>
    <p:sldId id="34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-342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01-07-2020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01-07-2020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01-07-2020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01-07-2020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01-07-2020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01-07-2020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01-07-2020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21.png"/><Relationship Id="rId4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oleObject" Target="../embeddings/oleObject1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oleObject" Target="../embeddings/oleObject1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4.png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781916" y="1688267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DATABASE 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TECHNOLOGIES 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4781916" y="2841955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Relational model, Storage formats</a:t>
            </a:r>
          </a:p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nd Indexing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Suresh Jamadagni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781916" y="4825987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</a:t>
            </a:r>
          </a:p>
          <a:p>
            <a:r>
              <a:rPr lang="en-US" sz="2400" dirty="0" smtClean="0"/>
              <a:t>and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RAID – Redundant Array of Independent Disks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1626921"/>
              </p:ext>
            </p:extLst>
          </p:nvPr>
        </p:nvGraphicFramePr>
        <p:xfrm>
          <a:off x="2002037" y="1479821"/>
          <a:ext cx="5622857" cy="3245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2" name="Bitmap Image" r:id="rId4" imgW="7028571" imgH="4057143" progId="PBrush">
                  <p:embed/>
                </p:oleObj>
              </mc:Choice>
              <mc:Fallback>
                <p:oleObj name="Bitmap Image" r:id="rId4" imgW="7028571" imgH="4057143" progId="PBrush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2037" y="1479821"/>
                        <a:ext cx="5622857" cy="32457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240" name="Picture 4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78" y="4772025"/>
            <a:ext cx="8562975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298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RAID – Redundant Array of Independent Disks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5701977"/>
              </p:ext>
            </p:extLst>
          </p:nvPr>
        </p:nvGraphicFramePr>
        <p:xfrm>
          <a:off x="1591433" y="1429123"/>
          <a:ext cx="5638095" cy="3238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4" name="Bitmap Image" r:id="rId4" imgW="7047619" imgH="4048690" progId="PBrush">
                  <p:embed/>
                </p:oleObj>
              </mc:Choice>
              <mc:Fallback>
                <p:oleObj name="Bitmap Image" r:id="rId4" imgW="7047619" imgH="4048690" progId="PBrush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1433" y="1429123"/>
                        <a:ext cx="5638095" cy="32389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62" name="Picture 4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80" y="5147211"/>
            <a:ext cx="80772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219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RAID – Redundant Array of Independent Disks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078099"/>
              </p:ext>
            </p:extLst>
          </p:nvPr>
        </p:nvGraphicFramePr>
        <p:xfrm>
          <a:off x="1721251" y="1420446"/>
          <a:ext cx="5668571" cy="2331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0" name="Bitmap Image" r:id="rId4" imgW="7085714" imgH="2914286" progId="PBrush">
                  <p:embed/>
                </p:oleObj>
              </mc:Choice>
              <mc:Fallback>
                <p:oleObj name="Bitmap Image" r:id="rId4" imgW="7085714" imgH="2914286" progId="PBrush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1251" y="1420446"/>
                        <a:ext cx="5668571" cy="23314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630270"/>
              </p:ext>
            </p:extLst>
          </p:nvPr>
        </p:nvGraphicFramePr>
        <p:xfrm>
          <a:off x="1780626" y="3772982"/>
          <a:ext cx="5622857" cy="891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1" name="Bitmap Image" r:id="rId6" imgW="7028571" imgH="1114581" progId="PBrush">
                  <p:embed/>
                </p:oleObj>
              </mc:Choice>
              <mc:Fallback>
                <p:oleObj name="Bitmap Image" r:id="rId6" imgW="7028571" imgH="1114581" progId="PBrush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0626" y="3772982"/>
                        <a:ext cx="5622857" cy="8916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05" name="Picture 6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1" y="4629150"/>
            <a:ext cx="832485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049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RAID – Redundant Array of Independent Disks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8632857"/>
              </p:ext>
            </p:extLst>
          </p:nvPr>
        </p:nvGraphicFramePr>
        <p:xfrm>
          <a:off x="1761461" y="1456708"/>
          <a:ext cx="5616724" cy="3245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2" name="Bitmap Image" r:id="rId4" imgW="7020905" imgH="4057143" progId="PBrush">
                  <p:embed/>
                </p:oleObj>
              </mc:Choice>
              <mc:Fallback>
                <p:oleObj name="Bitmap Image" r:id="rId4" imgW="7020905" imgH="4057143" progId="PBrush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1461" y="1456708"/>
                        <a:ext cx="5616724" cy="32457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312" name="Picture 4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1" y="4676775"/>
            <a:ext cx="8353425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673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RAID – Redundant Array of Independent Disks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9145137"/>
              </p:ext>
            </p:extLst>
          </p:nvPr>
        </p:nvGraphicFramePr>
        <p:xfrm>
          <a:off x="1640218" y="1563751"/>
          <a:ext cx="5616724" cy="2841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4" name="Bitmap Image" r:id="rId4" imgW="7020905" imgH="3552381" progId="PBrush">
                  <p:embed/>
                </p:oleObj>
              </mc:Choice>
              <mc:Fallback>
                <p:oleObj name="Bitmap Image" r:id="rId4" imgW="7020905" imgH="3552381" progId="PBrush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0218" y="1563751"/>
                        <a:ext cx="5616724" cy="28419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334" name="Picture 4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80" y="4688032"/>
            <a:ext cx="815340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478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RAID – Redundant Array of Independent Disks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3556078"/>
              </p:ext>
            </p:extLst>
          </p:nvPr>
        </p:nvGraphicFramePr>
        <p:xfrm>
          <a:off x="1799561" y="1467945"/>
          <a:ext cx="5616724" cy="2849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8" name="Bitmap Image" r:id="rId4" imgW="7020905" imgH="3561905" progId="PBrush">
                  <p:embed/>
                </p:oleObj>
              </mc:Choice>
              <mc:Fallback>
                <p:oleObj name="Bitmap Image" r:id="rId4" imgW="7020905" imgH="3561905" progId="PBrush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9561" y="1467945"/>
                        <a:ext cx="5616724" cy="28495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58" name="Picture 4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1" y="4443166"/>
            <a:ext cx="8429625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307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Secondary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torage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anagement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2" descr="srvarch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77" y="2192212"/>
            <a:ext cx="2314575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Content Placeholder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3314" y="2099819"/>
            <a:ext cx="6118860" cy="417576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46272" y="1676400"/>
            <a:ext cx="2227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MS SQL Server</a:t>
            </a:r>
            <a:endParaRPr lang="en-IN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749052" y="1676400"/>
            <a:ext cx="2227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Oracle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5949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sureshjamadagni@pes.edu</a:t>
            </a:r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=""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Suresh Jamadagni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 smtClean="0"/>
              <a:t>DATABASE TECHNOLOGIES</a:t>
            </a:r>
            <a:endParaRPr lang="en-US" sz="3600" b="1" cap="all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Relational model, Storage formats and Indexing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Suresh Jamadagni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</a:t>
            </a:r>
            <a:r>
              <a:rPr lang="en-US" sz="2000" dirty="0" smtClean="0"/>
              <a:t>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Secondary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torage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anagement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416" y="2078691"/>
            <a:ext cx="3262364" cy="321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04802" y="2078691"/>
            <a:ext cx="472439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Memory hierarchy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Cache – Memory available on </a:t>
            </a:r>
            <a:r>
              <a:rPr lang="en-US" dirty="0"/>
              <a:t>the microprocessor itself.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Main memory - Memory </a:t>
            </a:r>
            <a:r>
              <a:rPr lang="en-US" dirty="0"/>
              <a:t>available on </a:t>
            </a:r>
            <a:r>
              <a:rPr lang="en-US" dirty="0" smtClean="0"/>
              <a:t>another chip.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Secondary </a:t>
            </a:r>
            <a:r>
              <a:rPr lang="en-US" dirty="0" smtClean="0"/>
              <a:t>Storage - Typically </a:t>
            </a:r>
            <a:r>
              <a:rPr lang="en-US" dirty="0"/>
              <a:t>magnetic </a:t>
            </a:r>
            <a:r>
              <a:rPr lang="en-US" dirty="0" smtClean="0"/>
              <a:t>disk or Solid state disks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Tertiary </a:t>
            </a:r>
            <a:r>
              <a:rPr lang="en-US" dirty="0" smtClean="0"/>
              <a:t>Storage – Optical disks, tapes etc. 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Secondary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torage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anagement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0" y="1465094"/>
            <a:ext cx="556160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Reading </a:t>
            </a:r>
            <a:r>
              <a:rPr lang="en-US" sz="2000" dirty="0"/>
              <a:t>or </a:t>
            </a:r>
            <a:r>
              <a:rPr lang="en-US" sz="2000" dirty="0" smtClean="0"/>
              <a:t>writing </a:t>
            </a:r>
            <a:r>
              <a:rPr lang="en-US" sz="2000" dirty="0"/>
              <a:t>a block </a:t>
            </a:r>
            <a:r>
              <a:rPr lang="en-US" sz="2000" dirty="0" smtClean="0"/>
              <a:t>involves three steps</a:t>
            </a:r>
          </a:p>
          <a:p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disk controller positions the head assembly at the cylinder containing the track on which the block is located. The time to do so is the </a:t>
            </a:r>
            <a:r>
              <a:rPr lang="en-US" sz="2000" b="1" dirty="0"/>
              <a:t>seek </a:t>
            </a:r>
            <a:r>
              <a:rPr lang="en-US" sz="2000" b="1" dirty="0" smtClean="0"/>
              <a:t>time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disk controller waits while the first sector of the block moves under the head. This time is called the </a:t>
            </a:r>
            <a:r>
              <a:rPr lang="en-US" sz="2000" b="1" dirty="0"/>
              <a:t>rotational latency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All the sectors and the gaps between them pass under the head, while the disk controller reads or writes data in these sectors. This delay is called the </a:t>
            </a:r>
            <a:r>
              <a:rPr lang="en-US" sz="2000" b="1" dirty="0"/>
              <a:t>transfer </a:t>
            </a:r>
            <a:r>
              <a:rPr lang="en-US" sz="2000" b="1" dirty="0" smtClean="0"/>
              <a:t>time</a:t>
            </a:r>
          </a:p>
        </p:txBody>
      </p:sp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850" y="2078691"/>
            <a:ext cx="2228850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500" y="2078691"/>
            <a:ext cx="298132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4800" y="6221575"/>
            <a:ext cx="6083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Disk Latency </a:t>
            </a:r>
            <a:r>
              <a:rPr lang="en-US" b="1" dirty="0">
                <a:solidFill>
                  <a:schemeClr val="accent1"/>
                </a:solidFill>
              </a:rPr>
              <a:t>= Seek time + Rotational latency + Transfer </a:t>
            </a:r>
            <a:r>
              <a:rPr lang="en-US" b="1" dirty="0" smtClean="0">
                <a:solidFill>
                  <a:schemeClr val="accent1"/>
                </a:solidFill>
              </a:rPr>
              <a:t>time</a:t>
            </a:r>
            <a:endParaRPr lang="en-IN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45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Secondary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torage Architecture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Picture 2" descr="Figure 2. DAS Storage from External Enclos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68" y="2696104"/>
            <a:ext cx="38100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60968" y="1989452"/>
            <a:ext cx="330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Directly Attached Storage (DAS)</a:t>
            </a:r>
            <a:endParaRPr lang="en-IN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145206" y="1989452"/>
            <a:ext cx="330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Network </a:t>
            </a:r>
            <a:r>
              <a:rPr lang="en-US" b="1" dirty="0"/>
              <a:t>Attached Storage </a:t>
            </a:r>
            <a:r>
              <a:rPr lang="en-US" b="1" dirty="0" smtClean="0"/>
              <a:t>(NAS</a:t>
            </a:r>
            <a:r>
              <a:rPr lang="en-US" b="1" dirty="0"/>
              <a:t>)</a:t>
            </a:r>
            <a:endParaRPr lang="en-IN" b="1" dirty="0"/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099" y="2624666"/>
            <a:ext cx="3057525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5133" y="2424640"/>
            <a:ext cx="4841081" cy="3013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7990351" y="1989452"/>
            <a:ext cx="330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Storage Area Network (SAN)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8224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RAID – Redundant Array of Independent Disks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152" name="Picture 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394" y="1561559"/>
            <a:ext cx="656272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70016" y="4203884"/>
            <a:ext cx="84314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RAID</a:t>
            </a:r>
            <a:r>
              <a:rPr lang="en-US" sz="2000" dirty="0"/>
              <a:t> is a </a:t>
            </a:r>
            <a:r>
              <a:rPr lang="en-US" sz="2000" b="1" dirty="0"/>
              <a:t>data storage virtualization technology</a:t>
            </a:r>
            <a:r>
              <a:rPr lang="en-US" sz="2000" dirty="0"/>
              <a:t> that combines multiple physical disk drive components into one or more logical units for the purposes of data </a:t>
            </a:r>
            <a:r>
              <a:rPr lang="en-US" sz="2000" dirty="0" smtClean="0"/>
              <a:t>redundancy and </a:t>
            </a:r>
            <a:r>
              <a:rPr lang="en-US" sz="2000" dirty="0"/>
              <a:t>performance </a:t>
            </a:r>
            <a:r>
              <a:rPr lang="en-US" sz="2000" dirty="0" smtClean="0"/>
              <a:t>improvement.</a:t>
            </a:r>
          </a:p>
          <a:p>
            <a:endParaRPr lang="en-US" sz="2000" dirty="0"/>
          </a:p>
          <a:p>
            <a:r>
              <a:rPr lang="en-US" sz="2000" dirty="0"/>
              <a:t>Data is distributed across the drives in one of several ways, referred to as RAID levels, depending on the required level of redundancy and </a:t>
            </a:r>
            <a:r>
              <a:rPr lang="en-US" sz="2000" dirty="0" smtClean="0"/>
              <a:t>performance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269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RAID – Redundant Array of Independent Disks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7993870"/>
              </p:ext>
            </p:extLst>
          </p:nvPr>
        </p:nvGraphicFramePr>
        <p:xfrm>
          <a:off x="2141517" y="1595253"/>
          <a:ext cx="5486400" cy="277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Bitmap Image" r:id="rId4" imgW="7020905" imgH="3552381" progId="Paint.Picture">
                  <p:embed/>
                </p:oleObj>
              </mc:Choice>
              <mc:Fallback>
                <p:oleObj name="Bitmap Image" r:id="rId4" imgW="7020905" imgH="355238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1517" y="1595253"/>
                        <a:ext cx="5486400" cy="2771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44" name="Picture 2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55" y="4628408"/>
            <a:ext cx="83915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944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RAID – Redundant Array of Independent Disks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5804566"/>
              </p:ext>
            </p:extLst>
          </p:nvPr>
        </p:nvGraphicFramePr>
        <p:xfrm>
          <a:off x="1912309" y="1504499"/>
          <a:ext cx="5467429" cy="3157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5" name="Bitmap Image" r:id="rId4" imgW="7009524" imgH="4048690" progId="PBrush">
                  <p:embed/>
                </p:oleObj>
              </mc:Choice>
              <mc:Fallback>
                <p:oleObj name="Bitmap Image" r:id="rId4" imgW="7009524" imgH="4048690" progId="PBrush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2309" y="1504499"/>
                        <a:ext cx="5467429" cy="31579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92" name="Picture 4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1" y="4743450"/>
            <a:ext cx="850582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572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RAID – Redundant Array of Independent Disks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026966"/>
              </p:ext>
            </p:extLst>
          </p:nvPr>
        </p:nvGraphicFramePr>
        <p:xfrm>
          <a:off x="2013912" y="1558884"/>
          <a:ext cx="5622857" cy="2346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4" name="Bitmap Image" r:id="rId4" imgW="7028571" imgH="2933333" progId="PBrush">
                  <p:embed/>
                </p:oleObj>
              </mc:Choice>
              <mc:Fallback>
                <p:oleObj name="Bitmap Image" r:id="rId4" imgW="7028571" imgH="2933333" progId="PBrush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3912" y="1558884"/>
                        <a:ext cx="5622857" cy="23466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741202"/>
              </p:ext>
            </p:extLst>
          </p:nvPr>
        </p:nvGraphicFramePr>
        <p:xfrm>
          <a:off x="2016978" y="3975557"/>
          <a:ext cx="5616724" cy="609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5" name="Bitmap Image" r:id="rId6" imgW="7020905" imgH="762106" progId="PBrush">
                  <p:embed/>
                </p:oleObj>
              </mc:Choice>
              <mc:Fallback>
                <p:oleObj name="Bitmap Image" r:id="rId6" imgW="7020905" imgH="762106" progId="PBrush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978" y="3975557"/>
                        <a:ext cx="5616724" cy="6096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241" name="Picture 7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28" y="5092103"/>
            <a:ext cx="858202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015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322</Words>
  <Application>Microsoft Office PowerPoint</Application>
  <PresentationFormat>Custom</PresentationFormat>
  <Paragraphs>68</Paragraphs>
  <Slides>17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Dell</cp:lastModifiedBy>
  <cp:revision>55</cp:revision>
  <dcterms:created xsi:type="dcterms:W3CDTF">2020-06-03T14:19:11Z</dcterms:created>
  <dcterms:modified xsi:type="dcterms:W3CDTF">2020-07-01T06:28:13Z</dcterms:modified>
</cp:coreProperties>
</file>