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58" r:id="rId2"/>
    <p:sldId id="376" r:id="rId3"/>
    <p:sldId id="326" r:id="rId4"/>
    <p:sldId id="377" r:id="rId5"/>
    <p:sldId id="384" r:id="rId6"/>
    <p:sldId id="378" r:id="rId7"/>
    <p:sldId id="319" r:id="rId8"/>
    <p:sldId id="382" r:id="rId9"/>
    <p:sldId id="359" r:id="rId10"/>
    <p:sldId id="380" r:id="rId11"/>
    <p:sldId id="360" r:id="rId12"/>
    <p:sldId id="361" r:id="rId13"/>
    <p:sldId id="362" r:id="rId14"/>
    <p:sldId id="383" r:id="rId15"/>
    <p:sldId id="363" r:id="rId16"/>
    <p:sldId id="379" r:id="rId17"/>
    <p:sldId id="365" r:id="rId18"/>
    <p:sldId id="366" r:id="rId19"/>
    <p:sldId id="367" r:id="rId20"/>
    <p:sldId id="368" r:id="rId21"/>
    <p:sldId id="369" r:id="rId22"/>
    <p:sldId id="370" r:id="rId23"/>
    <p:sldId id="371" r:id="rId24"/>
    <p:sldId id="372" r:id="rId25"/>
    <p:sldId id="373" r:id="rId26"/>
    <p:sldId id="374" r:id="rId27"/>
    <p:sldId id="375" r:id="rId28"/>
    <p:sldId id="34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43" autoAdjust="0"/>
    <p:restoredTop sz="86019" autoAdjust="0"/>
  </p:normalViewPr>
  <p:slideViewPr>
    <p:cSldViewPr snapToGrid="0">
      <p:cViewPr varScale="1">
        <p:scale>
          <a:sx n="48" d="100"/>
          <a:sy n="48" d="100"/>
        </p:scale>
        <p:origin x="936" y="54"/>
      </p:cViewPr>
      <p:guideLst>
        <p:guide orient="horz" pos="2160"/>
        <p:guide pos="3840"/>
      </p:guideLst>
    </p:cSldViewPr>
  </p:slideViewPr>
  <p:notesTextViewPr>
    <p:cViewPr>
      <p:scale>
        <a:sx n="1" d="1"/>
        <a:sy n="1" d="1"/>
      </p:scale>
      <p:origin x="0" y="0"/>
    </p:cViewPr>
  </p:notesTextViewPr>
  <p:sorterViewPr>
    <p:cViewPr>
      <p:scale>
        <a:sx n="100" d="100"/>
        <a:sy n="100" d="100"/>
      </p:scale>
      <p:origin x="0" y="-821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646CDE-B715-40F4-93C2-22C598A46E1D}" type="datetimeFigureOut">
              <a:rPr lang="en-IN" smtClean="0"/>
              <a:t>08-09-2020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D3F2E-11BD-4DCF-B044-94902FA4EB0F}" type="slidenum">
              <a:rPr lang="en-IN" smtClean="0"/>
              <a:t>‹#›</a:t>
            </a:fld>
            <a:endParaRPr lang="en-IN"/>
          </a:p>
        </p:txBody>
      </p:sp>
    </p:spTree>
    <p:extLst>
      <p:ext uri="{BB962C8B-B14F-4D97-AF65-F5344CB8AC3E}">
        <p14:creationId xmlns:p14="http://schemas.microsoft.com/office/powerpoint/2010/main" val="2486541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hatis.techtarget.com/definition/input-output-I-O"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whatis.techtarget.com/definition/vectored-interrupt" TargetMode="External"/><Relationship Id="rId4" Type="http://schemas.openxmlformats.org/officeDocument/2006/relationships/hyperlink" Target="https://whatis.techtarget.com/definition/interrupt"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going to introduce Operating System, what they are, what they do and why it’s important.</a:t>
            </a:r>
          </a:p>
          <a:p>
            <a:r>
              <a:rPr lang="en-US" dirty="0"/>
              <a:t>OS runs on computers, mobiles, gadget and many other devices.</a:t>
            </a:r>
          </a:p>
          <a:p>
            <a:r>
              <a:rPr lang="en-US" dirty="0"/>
              <a:t>Thorough OS knowledge is required to work on System Software including Compilers and Device Drivers.</a:t>
            </a:r>
          </a:p>
          <a:p>
            <a:r>
              <a:rPr lang="en-US" dirty="0"/>
              <a:t>Real Time OS is used in embedded systems, TVs, Car/Game Consoles.</a:t>
            </a:r>
          </a:p>
          <a:p>
            <a:r>
              <a:rPr lang="en-US" dirty="0"/>
              <a:t>Multiple Operating Systems: UNIX, Linux, Windows, Mac OS, Android, Solaris, HP-UX, IBM AIX, BSD</a:t>
            </a:r>
          </a:p>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1</a:t>
            </a:fld>
            <a:endParaRPr lang="en-IN"/>
          </a:p>
        </p:txBody>
      </p:sp>
    </p:spTree>
    <p:extLst>
      <p:ext uri="{BB962C8B-B14F-4D97-AF65-F5344CB8AC3E}">
        <p14:creationId xmlns:p14="http://schemas.microsoft.com/office/powerpoint/2010/main" val="122460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tabLst/>
              <a:defRPr/>
            </a:pPr>
            <a:r>
              <a:rPr lang="en-US" dirty="0"/>
              <a:t>At Computer Startup, </a:t>
            </a:r>
            <a:r>
              <a:rPr kumimoji="1" lang="en-US" altLang="en-US" sz="1800" b="1" i="0" u="none" strike="noStrike" kern="0" cap="none" spc="0" normalizeH="0" baseline="0" noProof="0" dirty="0">
                <a:ln>
                  <a:noFill/>
                </a:ln>
                <a:solidFill>
                  <a:srgbClr val="3366FF"/>
                </a:solidFill>
                <a:effectLst/>
                <a:uLnTx/>
                <a:uFillTx/>
                <a:latin typeface="Helvetica"/>
                <a:ea typeface="MS PGothic" pitchFamily="34" charset="-128"/>
              </a:rPr>
              <a:t>bootstrap program</a:t>
            </a:r>
            <a:r>
              <a:rPr kumimoji="1" lang="en-US" altLang="en-US" sz="1800" b="0" i="0" u="none" strike="noStrike" kern="0" cap="none" spc="0" normalizeH="0" baseline="0" noProof="0" dirty="0">
                <a:ln>
                  <a:noFill/>
                </a:ln>
                <a:solidFill>
                  <a:srgbClr val="3366FF"/>
                </a:solidFill>
                <a:effectLst/>
                <a:uLnTx/>
                <a:uFillTx/>
                <a:latin typeface="Helvetica"/>
                <a:ea typeface="MS PGothic" pitchFamily="34" charset="-128"/>
              </a:rPr>
              <a:t> (</a:t>
            </a:r>
            <a:r>
              <a:rPr kumimoji="1" lang="en-US" altLang="en-US" sz="1800" b="0" i="0" u="none" strike="noStrike" kern="0" cap="none" spc="0" normalizeH="0" baseline="0" noProof="0">
                <a:ln>
                  <a:noFill/>
                </a:ln>
                <a:solidFill>
                  <a:srgbClr val="3366FF"/>
                </a:solidFill>
                <a:effectLst/>
                <a:uLnTx/>
                <a:uFillTx/>
                <a:latin typeface="Helvetica"/>
                <a:ea typeface="MS PGothic" pitchFamily="34" charset="-128"/>
              </a:rPr>
              <a:t>or loader) </a:t>
            </a:r>
            <a:r>
              <a:rPr kumimoji="1" lang="en-US" altLang="en-US" sz="1800" b="0" i="0" u="none" strike="noStrike" kern="0" cap="none" spc="0" normalizeH="0" baseline="0" noProof="0">
                <a:ln>
                  <a:noFill/>
                </a:ln>
                <a:solidFill>
                  <a:srgbClr val="000000"/>
                </a:solidFill>
                <a:effectLst/>
                <a:uLnTx/>
                <a:uFillTx/>
                <a:latin typeface="Helvetica"/>
                <a:ea typeface="MS PGothic" pitchFamily="34" charset="-128"/>
              </a:rPr>
              <a:t>is </a:t>
            </a:r>
            <a:r>
              <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rPr>
              <a:t>loaded at power-up or reboot</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rPr>
              <a:t>Typically stored in ROM or EPROM, generally known as </a:t>
            </a:r>
            <a:r>
              <a:rPr kumimoji="1" lang="en-US" altLang="en-US" sz="1800" b="1" i="0" u="none" strike="noStrike" kern="0" cap="none" spc="0" normalizeH="0" baseline="0" noProof="0" dirty="0">
                <a:ln>
                  <a:noFill/>
                </a:ln>
                <a:solidFill>
                  <a:srgbClr val="3366FF"/>
                </a:solidFill>
                <a:effectLst/>
                <a:uLnTx/>
                <a:uFillTx/>
                <a:latin typeface="Helvetica"/>
                <a:ea typeface="MS PGothic" pitchFamily="34" charset="-128"/>
              </a:rPr>
              <a:t>firmware</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rPr>
              <a:t>Initializes all aspects of system</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rPr>
              <a:t>Loads operating system kernel and starts execution</a:t>
            </a:r>
          </a:p>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15</a:t>
            </a:fld>
            <a:endParaRPr lang="en-IN"/>
          </a:p>
        </p:txBody>
      </p:sp>
    </p:spTree>
    <p:extLst>
      <p:ext uri="{BB962C8B-B14F-4D97-AF65-F5344CB8AC3E}">
        <p14:creationId xmlns:p14="http://schemas.microsoft.com/office/powerpoint/2010/main" val="2261447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16</a:t>
            </a:fld>
            <a:endParaRPr lang="en-IN"/>
          </a:p>
        </p:txBody>
      </p:sp>
    </p:spTree>
    <p:extLst>
      <p:ext uri="{BB962C8B-B14F-4D97-AF65-F5344CB8AC3E}">
        <p14:creationId xmlns:p14="http://schemas.microsoft.com/office/powerpoint/2010/main" val="4002548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17</a:t>
            </a:fld>
            <a:endParaRPr lang="en-IN"/>
          </a:p>
        </p:txBody>
      </p:sp>
    </p:spTree>
    <p:extLst>
      <p:ext uri="{BB962C8B-B14F-4D97-AF65-F5344CB8AC3E}">
        <p14:creationId xmlns:p14="http://schemas.microsoft.com/office/powerpoint/2010/main" val="568856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18</a:t>
            </a:fld>
            <a:endParaRPr lang="en-IN"/>
          </a:p>
        </p:txBody>
      </p:sp>
    </p:spTree>
    <p:extLst>
      <p:ext uri="{BB962C8B-B14F-4D97-AF65-F5344CB8AC3E}">
        <p14:creationId xmlns:p14="http://schemas.microsoft.com/office/powerpoint/2010/main" val="3317736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6C6C6C"/>
                </a:solidFill>
                <a:effectLst/>
                <a:latin typeface="Arial" panose="020B0604020202020204" pitchFamily="34" charset="0"/>
              </a:rPr>
              <a:t>In a computer, a polled interrupt is a specific type of</a:t>
            </a:r>
            <a:r>
              <a:rPr lang="en-IN" b="0" i="0" u="sng" dirty="0">
                <a:solidFill>
                  <a:srgbClr val="6C6C6C"/>
                </a:solidFill>
                <a:effectLst/>
                <a:latin typeface="Arial" panose="020B0604020202020204" pitchFamily="34" charset="0"/>
              </a:rPr>
              <a:t> </a:t>
            </a:r>
            <a:r>
              <a:rPr lang="en-IN" b="0" i="0" u="sng" dirty="0">
                <a:solidFill>
                  <a:srgbClr val="00B3AC"/>
                </a:solidFill>
                <a:effectLst/>
                <a:latin typeface="Arial" panose="020B0604020202020204" pitchFamily="34" charset="0"/>
                <a:hlinkClick r:id="rId3"/>
              </a:rPr>
              <a:t>I/O</a:t>
            </a:r>
            <a:r>
              <a:rPr lang="en-IN" b="0" i="0" u="sng" dirty="0">
                <a:solidFill>
                  <a:srgbClr val="6C6C6C"/>
                </a:solidFill>
                <a:effectLst/>
                <a:latin typeface="Arial" panose="020B0604020202020204" pitchFamily="34" charset="0"/>
              </a:rPr>
              <a:t> </a:t>
            </a:r>
            <a:r>
              <a:rPr lang="en-IN" b="0" i="0" u="sng" dirty="0">
                <a:solidFill>
                  <a:srgbClr val="00B3AC"/>
                </a:solidFill>
                <a:effectLst/>
                <a:latin typeface="Arial" panose="020B0604020202020204" pitchFamily="34" charset="0"/>
                <a:hlinkClick r:id="rId4"/>
              </a:rPr>
              <a:t>interrupt</a:t>
            </a:r>
            <a:r>
              <a:rPr lang="en-IN" b="0" i="0" u="sng" dirty="0">
                <a:solidFill>
                  <a:srgbClr val="6C6C6C"/>
                </a:solidFill>
                <a:effectLst/>
                <a:latin typeface="Arial" panose="020B0604020202020204" pitchFamily="34" charset="0"/>
              </a:rPr>
              <a:t> </a:t>
            </a:r>
            <a:r>
              <a:rPr lang="en-IN" b="0" i="0" dirty="0">
                <a:solidFill>
                  <a:srgbClr val="6C6C6C"/>
                </a:solidFill>
                <a:effectLst/>
                <a:latin typeface="Arial" panose="020B0604020202020204" pitchFamily="34" charset="0"/>
              </a:rPr>
              <a:t>that notifies the part of the computer containing the I/O interface that a device is ready to be read or otherwise handled but does not indicate which device. The interrupt controller must poll (send a signal out to) each device to determine which one made the request. </a:t>
            </a:r>
            <a:r>
              <a:rPr lang="en-IN" b="0" i="0" dirty="0">
                <a:solidFill>
                  <a:srgbClr val="333333"/>
                </a:solidFill>
                <a:effectLst/>
                <a:latin typeface="Open-sans"/>
              </a:rPr>
              <a:t>Polled interrupt is an inefficient method of data transfer, spending much time checking the ready condition of a computer's devices.</a:t>
            </a:r>
            <a:endParaRPr lang="en-IN" b="0" i="0" dirty="0">
              <a:solidFill>
                <a:srgbClr val="6C6C6C"/>
              </a:solidFill>
              <a:effectLst/>
              <a:latin typeface="Arial" panose="020B0604020202020204" pitchFamily="34" charset="0"/>
            </a:endParaRPr>
          </a:p>
          <a:p>
            <a:pPr algn="l"/>
            <a:r>
              <a:rPr lang="en-IN" b="0" i="0" dirty="0">
                <a:solidFill>
                  <a:srgbClr val="6C6C6C"/>
                </a:solidFill>
                <a:effectLst/>
                <a:latin typeface="Arial" panose="020B0604020202020204" pitchFamily="34" charset="0"/>
              </a:rPr>
              <a:t>The alternative to a polled interrupt is a </a:t>
            </a:r>
            <a:r>
              <a:rPr lang="en-IN" b="0" i="0" u="sng" dirty="0">
                <a:solidFill>
                  <a:srgbClr val="00B3AC"/>
                </a:solidFill>
                <a:effectLst/>
                <a:latin typeface="Arial" panose="020B0604020202020204" pitchFamily="34" charset="0"/>
                <a:hlinkClick r:id="rId5"/>
              </a:rPr>
              <a:t>vectored interrupt</a:t>
            </a:r>
            <a:r>
              <a:rPr lang="en-IN" b="0" i="0" u="sng" dirty="0">
                <a:solidFill>
                  <a:srgbClr val="6C6C6C"/>
                </a:solidFill>
                <a:effectLst/>
                <a:latin typeface="Arial" panose="020B0604020202020204" pitchFamily="34" charset="0"/>
              </a:rPr>
              <a:t> </a:t>
            </a:r>
            <a:r>
              <a:rPr lang="en-IN" b="0" i="0" dirty="0">
                <a:solidFill>
                  <a:srgbClr val="6C6C6C"/>
                </a:solidFill>
                <a:effectLst/>
                <a:latin typeface="Arial" panose="020B0604020202020204" pitchFamily="34" charset="0"/>
              </a:rPr>
              <a:t>, an interrupt signal that includes the identity of the device sending the interrupt signal.</a:t>
            </a:r>
          </a:p>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19</a:t>
            </a:fld>
            <a:endParaRPr lang="en-IN"/>
          </a:p>
        </p:txBody>
      </p:sp>
    </p:spTree>
    <p:extLst>
      <p:ext uri="{BB962C8B-B14F-4D97-AF65-F5344CB8AC3E}">
        <p14:creationId xmlns:p14="http://schemas.microsoft.com/office/powerpoint/2010/main" val="4087849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20</a:t>
            </a:fld>
            <a:endParaRPr lang="en-IN"/>
          </a:p>
        </p:txBody>
      </p:sp>
    </p:spTree>
    <p:extLst>
      <p:ext uri="{BB962C8B-B14F-4D97-AF65-F5344CB8AC3E}">
        <p14:creationId xmlns:p14="http://schemas.microsoft.com/office/powerpoint/2010/main" val="947353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21</a:t>
            </a:fld>
            <a:endParaRPr lang="en-IN"/>
          </a:p>
        </p:txBody>
      </p:sp>
    </p:spTree>
    <p:extLst>
      <p:ext uri="{BB962C8B-B14F-4D97-AF65-F5344CB8AC3E}">
        <p14:creationId xmlns:p14="http://schemas.microsoft.com/office/powerpoint/2010/main" val="3797488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22</a:t>
            </a:fld>
            <a:endParaRPr lang="en-IN"/>
          </a:p>
        </p:txBody>
      </p:sp>
    </p:spTree>
    <p:extLst>
      <p:ext uri="{BB962C8B-B14F-4D97-AF65-F5344CB8AC3E}">
        <p14:creationId xmlns:p14="http://schemas.microsoft.com/office/powerpoint/2010/main" val="40838122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23</a:t>
            </a:fld>
            <a:endParaRPr lang="en-IN"/>
          </a:p>
        </p:txBody>
      </p:sp>
    </p:spTree>
    <p:extLst>
      <p:ext uri="{BB962C8B-B14F-4D97-AF65-F5344CB8AC3E}">
        <p14:creationId xmlns:p14="http://schemas.microsoft.com/office/powerpoint/2010/main" val="3431723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24</a:t>
            </a:fld>
            <a:endParaRPr lang="en-IN"/>
          </a:p>
        </p:txBody>
      </p:sp>
    </p:spTree>
    <p:extLst>
      <p:ext uri="{BB962C8B-B14F-4D97-AF65-F5344CB8AC3E}">
        <p14:creationId xmlns:p14="http://schemas.microsoft.com/office/powerpoint/2010/main" val="980088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OS manages hardware, allocates resources, controls program execution and provides user program environment</a:t>
            </a:r>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7</a:t>
            </a:fld>
            <a:endParaRPr lang="en-IN"/>
          </a:p>
        </p:txBody>
      </p:sp>
    </p:spTree>
    <p:extLst>
      <p:ext uri="{BB962C8B-B14F-4D97-AF65-F5344CB8AC3E}">
        <p14:creationId xmlns:p14="http://schemas.microsoft.com/office/powerpoint/2010/main" val="2625246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25</a:t>
            </a:fld>
            <a:endParaRPr lang="en-IN"/>
          </a:p>
        </p:txBody>
      </p:sp>
    </p:spTree>
    <p:extLst>
      <p:ext uri="{BB962C8B-B14F-4D97-AF65-F5344CB8AC3E}">
        <p14:creationId xmlns:p14="http://schemas.microsoft.com/office/powerpoint/2010/main" val="828656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26</a:t>
            </a:fld>
            <a:endParaRPr lang="en-IN"/>
          </a:p>
        </p:txBody>
      </p:sp>
    </p:spTree>
    <p:extLst>
      <p:ext uri="{BB962C8B-B14F-4D97-AF65-F5344CB8AC3E}">
        <p14:creationId xmlns:p14="http://schemas.microsoft.com/office/powerpoint/2010/main" val="39699887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27</a:t>
            </a:fld>
            <a:endParaRPr lang="en-IN"/>
          </a:p>
        </p:txBody>
      </p:sp>
    </p:spTree>
    <p:extLst>
      <p:ext uri="{BB962C8B-B14F-4D97-AF65-F5344CB8AC3E}">
        <p14:creationId xmlns:p14="http://schemas.microsoft.com/office/powerpoint/2010/main" val="3964507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OS manages hardware, allocates resources, controls program execution and provides user program environment</a:t>
            </a:r>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8</a:t>
            </a:fld>
            <a:endParaRPr lang="en-IN"/>
          </a:p>
        </p:txBody>
      </p:sp>
    </p:spTree>
    <p:extLst>
      <p:ext uri="{BB962C8B-B14F-4D97-AF65-F5344CB8AC3E}">
        <p14:creationId xmlns:p14="http://schemas.microsoft.com/office/powerpoint/2010/main" val="2010145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9</a:t>
            </a:fld>
            <a:endParaRPr lang="en-IN"/>
          </a:p>
        </p:txBody>
      </p:sp>
    </p:spTree>
    <p:extLst>
      <p:ext uri="{BB962C8B-B14F-4D97-AF65-F5344CB8AC3E}">
        <p14:creationId xmlns:p14="http://schemas.microsoft.com/office/powerpoint/2010/main" val="320894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i="0" dirty="0">
                <a:solidFill>
                  <a:srgbClr val="222222"/>
                </a:solidFill>
                <a:effectLst/>
                <a:latin typeface="arial" panose="020B0604020202020204" pitchFamily="34" charset="0"/>
              </a:rPr>
              <a:t>Operating System</a:t>
            </a:r>
            <a:r>
              <a:rPr lang="en-IN" b="0" i="0" dirty="0">
                <a:solidFill>
                  <a:srgbClr val="222222"/>
                </a:solidFill>
                <a:effectLst/>
                <a:latin typeface="arial" panose="020B0604020202020204" pitchFamily="34" charset="0"/>
              </a:rPr>
              <a:t> performs two basically unrelated functions: provides a clean abstract set of resources instead of the messy hardware to application programmers and manages these hardware resources. OS provides a set of basic commands or instructions to perform various </a:t>
            </a:r>
            <a:r>
              <a:rPr lang="en-IN" b="1" i="0" dirty="0">
                <a:solidFill>
                  <a:srgbClr val="222222"/>
                </a:solidFill>
                <a:effectLst/>
                <a:latin typeface="arial" panose="020B0604020202020204" pitchFamily="34" charset="0"/>
              </a:rPr>
              <a:t>operations</a:t>
            </a:r>
            <a:r>
              <a:rPr lang="en-IN" b="0" i="0" dirty="0">
                <a:solidFill>
                  <a:srgbClr val="222222"/>
                </a:solidFill>
                <a:effectLst/>
                <a:latin typeface="arial" panose="020B0604020202020204" pitchFamily="34" charset="0"/>
              </a:rPr>
              <a:t> such as read, write, modify, save or close. Dealing with the commands is easier than directly dealing with hardware. </a:t>
            </a:r>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10</a:t>
            </a:fld>
            <a:endParaRPr lang="en-IN"/>
          </a:p>
        </p:txBody>
      </p:sp>
    </p:spTree>
    <p:extLst>
      <p:ext uri="{BB962C8B-B14F-4D97-AF65-F5344CB8AC3E}">
        <p14:creationId xmlns:p14="http://schemas.microsoft.com/office/powerpoint/2010/main" val="608441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en-US" sz="1200" b="0" i="0" u="none" strike="noStrike" kern="0" cap="none" spc="0" normalizeH="0" baseline="0" noProof="0" dirty="0">
                <a:ln>
                  <a:noFill/>
                </a:ln>
                <a:solidFill>
                  <a:srgbClr val="000000"/>
                </a:solidFill>
                <a:effectLst/>
                <a:uLnTx/>
                <a:uFillTx/>
                <a:ea typeface="MS PGothic" pitchFamily="34" charset="-128"/>
              </a:rPr>
              <a:t>Computer system can be divided into four components: Hardware, OS, Application Programs and Users</a:t>
            </a:r>
          </a:p>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11</a:t>
            </a:fld>
            <a:endParaRPr lang="en-IN"/>
          </a:p>
        </p:txBody>
      </p:sp>
    </p:spTree>
    <p:extLst>
      <p:ext uri="{BB962C8B-B14F-4D97-AF65-F5344CB8AC3E}">
        <p14:creationId xmlns:p14="http://schemas.microsoft.com/office/powerpoint/2010/main" val="193746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12</a:t>
            </a:fld>
            <a:endParaRPr lang="en-IN"/>
          </a:p>
        </p:txBody>
      </p:sp>
    </p:spTree>
    <p:extLst>
      <p:ext uri="{BB962C8B-B14F-4D97-AF65-F5344CB8AC3E}">
        <p14:creationId xmlns:p14="http://schemas.microsoft.com/office/powerpoint/2010/main" val="2253952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000000"/>
                </a:solidFill>
                <a:effectLst/>
                <a:latin typeface="Times New Roman" panose="02020603050405020304" pitchFamily="18" charset="0"/>
              </a:rPr>
              <a:t>Three conceptual pieces that are fundamental to operating systems: </a:t>
            </a:r>
            <a:r>
              <a:rPr lang="en-IN" b="1" i="0" dirty="0">
                <a:solidFill>
                  <a:srgbClr val="000000"/>
                </a:solidFill>
                <a:effectLst/>
                <a:latin typeface="Times New Roman" panose="02020603050405020304" pitchFamily="18" charset="0"/>
              </a:rPr>
              <a:t>Virtualization </a:t>
            </a:r>
            <a:r>
              <a:rPr lang="en-IN" b="0" i="0" dirty="0">
                <a:solidFill>
                  <a:srgbClr val="000000"/>
                </a:solidFill>
                <a:effectLst/>
                <a:latin typeface="Times New Roman" panose="02020603050405020304" pitchFamily="18" charset="0"/>
              </a:rPr>
              <a:t>(CPU scheduling, Process management, Memory management – Paging &amp; Segmentation),  </a:t>
            </a:r>
            <a:r>
              <a:rPr lang="en-IN" b="1" i="0" dirty="0">
                <a:solidFill>
                  <a:srgbClr val="000000"/>
                </a:solidFill>
                <a:effectLst/>
                <a:latin typeface="Times New Roman" panose="02020603050405020304" pitchFamily="18" charset="0"/>
              </a:rPr>
              <a:t>Concurrency </a:t>
            </a:r>
            <a:r>
              <a:rPr lang="en-IN" b="0" i="0" dirty="0">
                <a:solidFill>
                  <a:srgbClr val="000000"/>
                </a:solidFill>
                <a:effectLst/>
                <a:latin typeface="Times New Roman" panose="02020603050405020304" pitchFamily="18" charset="0"/>
              </a:rPr>
              <a:t>(like Threads, locks,  condition variables &amp; Semaphores), and </a:t>
            </a:r>
            <a:r>
              <a:rPr lang="en-IN" b="1" i="0" dirty="0">
                <a:solidFill>
                  <a:srgbClr val="000000"/>
                </a:solidFill>
                <a:effectLst/>
                <a:latin typeface="Times New Roman" panose="02020603050405020304" pitchFamily="18" charset="0"/>
              </a:rPr>
              <a:t>Persistence </a:t>
            </a:r>
            <a:r>
              <a:rPr lang="en-IN" b="0" i="0" dirty="0">
                <a:solidFill>
                  <a:srgbClr val="000000"/>
                </a:solidFill>
                <a:effectLst/>
                <a:latin typeface="Times New Roman" panose="02020603050405020304" pitchFamily="18" charset="0"/>
              </a:rPr>
              <a:t>(I/O devices, file systems, storage, data integrity/protection, </a:t>
            </a:r>
            <a:r>
              <a:rPr lang="en-IN" b="0" i="0">
                <a:solidFill>
                  <a:srgbClr val="000000"/>
                </a:solidFill>
                <a:effectLst/>
                <a:latin typeface="Times New Roman" panose="02020603050405020304" pitchFamily="18" charset="0"/>
              </a:rPr>
              <a:t>Distributed Systems, NFS).</a:t>
            </a:r>
            <a:endParaRPr lang="en-IN" b="0" dirty="0"/>
          </a:p>
        </p:txBody>
      </p:sp>
      <p:sp>
        <p:nvSpPr>
          <p:cNvPr id="4" name="Slide Number Placeholder 3"/>
          <p:cNvSpPr>
            <a:spLocks noGrp="1"/>
          </p:cNvSpPr>
          <p:nvPr>
            <p:ph type="sldNum" sz="quarter" idx="5"/>
          </p:nvPr>
        </p:nvSpPr>
        <p:spPr/>
        <p:txBody>
          <a:bodyPr/>
          <a:lstStyle/>
          <a:p>
            <a:fld id="{751D3F2E-11BD-4DCF-B044-94902FA4EB0F}" type="slidenum">
              <a:rPr lang="en-IN" smtClean="0"/>
              <a:t>13</a:t>
            </a:fld>
            <a:endParaRPr lang="en-IN"/>
          </a:p>
        </p:txBody>
      </p:sp>
    </p:spTree>
    <p:extLst>
      <p:ext uri="{BB962C8B-B14F-4D97-AF65-F5344CB8AC3E}">
        <p14:creationId xmlns:p14="http://schemas.microsoft.com/office/powerpoint/2010/main" val="4122980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0" dirty="0"/>
          </a:p>
        </p:txBody>
      </p:sp>
      <p:sp>
        <p:nvSpPr>
          <p:cNvPr id="4" name="Slide Number Placeholder 3"/>
          <p:cNvSpPr>
            <a:spLocks noGrp="1"/>
          </p:cNvSpPr>
          <p:nvPr>
            <p:ph type="sldNum" sz="quarter" idx="5"/>
          </p:nvPr>
        </p:nvSpPr>
        <p:spPr/>
        <p:txBody>
          <a:bodyPr/>
          <a:lstStyle/>
          <a:p>
            <a:fld id="{751D3F2E-11BD-4DCF-B044-94902FA4EB0F}" type="slidenum">
              <a:rPr lang="en-IN" smtClean="0"/>
              <a:t>14</a:t>
            </a:fld>
            <a:endParaRPr lang="en-IN"/>
          </a:p>
        </p:txBody>
      </p:sp>
    </p:spTree>
    <p:extLst>
      <p:ext uri="{BB962C8B-B14F-4D97-AF65-F5344CB8AC3E}">
        <p14:creationId xmlns:p14="http://schemas.microsoft.com/office/powerpoint/2010/main" val="1851134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08-09-2020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2.jpeg"/></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849772"/>
            <a:ext cx="7497214" cy="646331"/>
          </a:xfrm>
          <a:prstGeom prst="rect">
            <a:avLst/>
          </a:prstGeom>
        </p:spPr>
        <p:txBody>
          <a:bodyPr wrap="square">
            <a:spAutoFit/>
          </a:bodyPr>
          <a:lstStyle/>
          <a:p>
            <a:r>
              <a:rPr lang="en-US" sz="3600" b="1" cap="all" dirty="0"/>
              <a:t>Operating systems</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Introduction</a:t>
            </a: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830997"/>
          </a:xfrm>
          <a:prstGeom prst="rect">
            <a:avLst/>
          </a:prstGeom>
        </p:spPr>
        <p:txBody>
          <a:bodyPr wrap="square">
            <a:spAutoFit/>
          </a:bodyPr>
          <a:lstStyle/>
          <a:p>
            <a:r>
              <a:rPr lang="en-US" sz="2400" b="1" dirty="0"/>
              <a:t>Venkatesh Prasad</a:t>
            </a:r>
            <a:endParaRPr lang="en-IN" sz="2400" b="1" dirty="0"/>
          </a:p>
          <a:p>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OS as an Extended Machine</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452DAFD-5C78-455E-B3B0-388AC2E28CD5}"/>
              </a:ext>
            </a:extLst>
          </p:cNvPr>
          <p:cNvPicPr>
            <a:picLocks noChangeAspect="1"/>
          </p:cNvPicPr>
          <p:nvPr/>
        </p:nvPicPr>
        <p:blipFill>
          <a:blip r:embed="rId4"/>
          <a:stretch>
            <a:fillRect/>
          </a:stretch>
        </p:blipFill>
        <p:spPr>
          <a:xfrm>
            <a:off x="775140" y="1673820"/>
            <a:ext cx="3269596" cy="4959925"/>
          </a:xfrm>
          <a:prstGeom prst="rect">
            <a:avLst/>
          </a:prstGeom>
        </p:spPr>
      </p:pic>
      <p:pic>
        <p:nvPicPr>
          <p:cNvPr id="1026" name="Picture 2" descr="Online CS Modules: Introduction to Operating Systems">
            <a:extLst>
              <a:ext uri="{FF2B5EF4-FFF2-40B4-BE49-F238E27FC236}">
                <a16:creationId xmlns:a16="http://schemas.microsoft.com/office/drawing/2014/main" id="{D41E749A-4365-479A-8E81-71696D1719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1718" y="1876425"/>
            <a:ext cx="4880249"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549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Computer System Structure</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EF15BE2-EEC1-49CC-A63D-25DAC55D45D4}"/>
              </a:ext>
            </a:extLst>
          </p:cNvPr>
          <p:cNvSpPr txBox="1"/>
          <p:nvPr/>
        </p:nvSpPr>
        <p:spPr>
          <a:xfrm>
            <a:off x="91327" y="1417211"/>
            <a:ext cx="8539843" cy="5429179"/>
          </a:xfrm>
          <a:prstGeom prst="rect">
            <a:avLst/>
          </a:prstGeom>
          <a:noFill/>
        </p:spPr>
        <p:txBody>
          <a:bodyPr wrap="square">
            <a:spAutoFit/>
          </a:bodyPr>
          <a:lstStyle/>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Hardware – provides basic computing resources</a:t>
            </a:r>
          </a:p>
          <a:p>
            <a:pPr marL="1085850" marR="0" lvl="2" indent="-228600" algn="l" defTabSz="914400" rtl="0" eaLnBrk="0" fontAlgn="base" latinLnBrk="0" hangingPunct="0">
              <a:lnSpc>
                <a:spcPct val="100000"/>
              </a:lnSpc>
              <a:spcBef>
                <a:spcPct val="35000"/>
              </a:spcBef>
              <a:spcAft>
                <a:spcPct val="0"/>
              </a:spcAft>
              <a:buClr>
                <a:srgbClr val="009900"/>
              </a:buClr>
              <a:buSzPct val="75000"/>
              <a:buFont typeface="Webdings" panose="05030102010509060703" pitchFamily="18" charset="2"/>
              <a:buChar char="4"/>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CPU, memory, I/O devices</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Operating system</a:t>
            </a:r>
          </a:p>
          <a:p>
            <a:pPr marL="1085850" marR="0" lvl="2" indent="-228600" algn="l" defTabSz="914400" rtl="0" eaLnBrk="0" fontAlgn="base" latinLnBrk="0" hangingPunct="0">
              <a:lnSpc>
                <a:spcPct val="100000"/>
              </a:lnSpc>
              <a:spcBef>
                <a:spcPct val="35000"/>
              </a:spcBef>
              <a:spcAft>
                <a:spcPct val="0"/>
              </a:spcAft>
              <a:buClr>
                <a:srgbClr val="009900"/>
              </a:buClr>
              <a:buSzPct val="75000"/>
              <a:buFont typeface="Webdings" panose="05030102010509060703" pitchFamily="18" charset="2"/>
              <a:buChar char="4"/>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Controls and coordinates use of hardware among various applications and users</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Application programs – define the ways in which the system resources are used to solve the computing problems of the users</a:t>
            </a:r>
          </a:p>
          <a:p>
            <a:pPr marL="1085850" marR="0" lvl="2" indent="-228600" algn="l" defTabSz="914400" rtl="0" eaLnBrk="0" fontAlgn="base" latinLnBrk="0" hangingPunct="0">
              <a:lnSpc>
                <a:spcPct val="100000"/>
              </a:lnSpc>
              <a:spcBef>
                <a:spcPct val="35000"/>
              </a:spcBef>
              <a:spcAft>
                <a:spcPct val="0"/>
              </a:spcAft>
              <a:buClr>
                <a:srgbClr val="009900"/>
              </a:buClr>
              <a:buSzPct val="75000"/>
              <a:buFont typeface="Webdings" panose="05030102010509060703" pitchFamily="18" charset="2"/>
              <a:buChar char="4"/>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Word processors, compilers, web browsers, database systems, video games</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Users</a:t>
            </a:r>
          </a:p>
          <a:p>
            <a:pPr marL="1085850" marR="0" lvl="2" indent="-228600" algn="l" defTabSz="914400" rtl="0" eaLnBrk="0" fontAlgn="base" latinLnBrk="0" hangingPunct="0">
              <a:lnSpc>
                <a:spcPct val="100000"/>
              </a:lnSpc>
              <a:spcBef>
                <a:spcPct val="35000"/>
              </a:spcBef>
              <a:spcAft>
                <a:spcPct val="0"/>
              </a:spcAft>
              <a:buClr>
                <a:srgbClr val="009900"/>
              </a:buClr>
              <a:buSzPct val="75000"/>
              <a:buFont typeface="Webdings" panose="05030102010509060703" pitchFamily="18" charset="2"/>
              <a:buChar char="4"/>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People, machines, other computers</a:t>
            </a:r>
          </a:p>
        </p:txBody>
      </p:sp>
    </p:spTree>
    <p:extLst>
      <p:ext uri="{BB962C8B-B14F-4D97-AF65-F5344CB8AC3E}">
        <p14:creationId xmlns:p14="http://schemas.microsoft.com/office/powerpoint/2010/main" val="2973033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Four Components of a Computer System (Abstract view)</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4">
            <a:extLst>
              <a:ext uri="{FF2B5EF4-FFF2-40B4-BE49-F238E27FC236}">
                <a16:creationId xmlns:a16="http://schemas.microsoft.com/office/drawing/2014/main" id="{21EAFF35-F4E7-4FC0-9D8A-C0ABBACDF9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625" y="1533525"/>
            <a:ext cx="54483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C22BB75C-B6F3-4189-81EA-ECCECAD92E3E}"/>
              </a:ext>
            </a:extLst>
          </p:cNvPr>
          <p:cNvSpPr txBox="1"/>
          <p:nvPr/>
        </p:nvSpPr>
        <p:spPr>
          <a:xfrm>
            <a:off x="0" y="6611779"/>
            <a:ext cx="3005344" cy="246221"/>
          </a:xfrm>
          <a:prstGeom prst="rect">
            <a:avLst/>
          </a:prstGeom>
          <a:noFill/>
        </p:spPr>
        <p:txBody>
          <a:bodyPr wrap="square">
            <a:spAutoFit/>
          </a:bodyPr>
          <a:lstStyle/>
          <a:p>
            <a:r>
              <a:rPr lang="en-IN" sz="1000" b="0" i="0" dirty="0">
                <a:solidFill>
                  <a:srgbClr val="222222"/>
                </a:solidFill>
                <a:effectLst/>
              </a:rPr>
              <a:t>© </a:t>
            </a:r>
            <a:r>
              <a:rPr lang="en-IN" sz="1000" dirty="0"/>
              <a:t>copyright </a:t>
            </a:r>
            <a:r>
              <a:rPr lang="en-IN" sz="1000" dirty="0" err="1"/>
              <a:t>Silberschatz</a:t>
            </a:r>
            <a:r>
              <a:rPr lang="en-IN" sz="1000" dirty="0"/>
              <a:t>, Galvin and Gagne, 2013</a:t>
            </a:r>
          </a:p>
        </p:txBody>
      </p:sp>
    </p:spTree>
    <p:extLst>
      <p:ext uri="{BB962C8B-B14F-4D97-AF65-F5344CB8AC3E}">
        <p14:creationId xmlns:p14="http://schemas.microsoft.com/office/powerpoint/2010/main" val="1698357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What Operating Systems Do</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DA99D55-03FA-4952-B0CD-3FD2514B1E18}"/>
              </a:ext>
            </a:extLst>
          </p:cNvPr>
          <p:cNvSpPr txBox="1"/>
          <p:nvPr/>
        </p:nvSpPr>
        <p:spPr>
          <a:xfrm>
            <a:off x="130629" y="1516485"/>
            <a:ext cx="9013371" cy="4930581"/>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Depends on the point of view</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Users want convenience, </a:t>
            </a:r>
            <a:r>
              <a:rPr kumimoji="1" lang="en-US" altLang="en-US" sz="2400" b="1" i="0" u="none" strike="noStrike" kern="0" cap="none" spc="0" normalizeH="0" baseline="0" noProof="0" dirty="0">
                <a:ln>
                  <a:noFill/>
                </a:ln>
                <a:solidFill>
                  <a:srgbClr val="3366FF"/>
                </a:solidFill>
                <a:effectLst/>
                <a:uLnTx/>
                <a:uFillTx/>
                <a:ea typeface="MS PGothic" pitchFamily="34" charset="-128"/>
              </a:rPr>
              <a:t>ease</a:t>
            </a:r>
            <a:r>
              <a:rPr kumimoji="1" lang="en-US" altLang="en-US" sz="2400" b="0" i="0" u="none" strike="noStrike" kern="0" cap="none" spc="0" normalizeH="0" baseline="0" noProof="0" dirty="0">
                <a:ln>
                  <a:noFill/>
                </a:ln>
                <a:solidFill>
                  <a:srgbClr val="3366FF"/>
                </a:solidFill>
                <a:effectLst/>
                <a:uLnTx/>
                <a:uFillTx/>
                <a:ea typeface="MS PGothic" pitchFamily="34" charset="-128"/>
              </a:rPr>
              <a:t> </a:t>
            </a:r>
            <a:r>
              <a:rPr kumimoji="1" lang="en-US" altLang="en-US" sz="2400" b="1" i="0" u="none" strike="noStrike" kern="0" cap="none" spc="0" normalizeH="0" baseline="0" noProof="0" dirty="0">
                <a:ln>
                  <a:noFill/>
                </a:ln>
                <a:solidFill>
                  <a:srgbClr val="3366FF"/>
                </a:solidFill>
                <a:effectLst/>
                <a:uLnTx/>
                <a:uFillTx/>
                <a:ea typeface="MS PGothic" pitchFamily="34" charset="-128"/>
              </a:rPr>
              <a:t>of</a:t>
            </a:r>
            <a:r>
              <a:rPr kumimoji="1" lang="en-US" altLang="en-US" sz="2400" b="0" i="0" u="none" strike="noStrike" kern="0" cap="none" spc="0" normalizeH="0" baseline="0" noProof="0" dirty="0">
                <a:ln>
                  <a:noFill/>
                </a:ln>
                <a:solidFill>
                  <a:srgbClr val="3366FF"/>
                </a:solidFill>
                <a:effectLst/>
                <a:uLnTx/>
                <a:uFillTx/>
                <a:ea typeface="MS PGothic" pitchFamily="34" charset="-128"/>
              </a:rPr>
              <a:t> </a:t>
            </a:r>
            <a:r>
              <a:rPr kumimoji="1" lang="en-US" altLang="en-US" sz="2400" b="1" i="0" u="none" strike="noStrike" kern="0" cap="none" spc="0" normalizeH="0" baseline="0" noProof="0" dirty="0">
                <a:ln>
                  <a:noFill/>
                </a:ln>
                <a:solidFill>
                  <a:srgbClr val="3366FF"/>
                </a:solidFill>
                <a:effectLst/>
                <a:uLnTx/>
                <a:uFillTx/>
                <a:ea typeface="MS PGothic" pitchFamily="34" charset="-128"/>
              </a:rPr>
              <a:t>use </a:t>
            </a:r>
            <a:r>
              <a:rPr kumimoji="1" lang="en-US" altLang="en-US" sz="2400" b="0" i="0" u="none" strike="noStrike" kern="0" cap="none" spc="0" normalizeH="0" baseline="0" noProof="0" dirty="0">
                <a:ln>
                  <a:noFill/>
                </a:ln>
                <a:solidFill>
                  <a:srgbClr val="000000"/>
                </a:solidFill>
                <a:effectLst/>
                <a:uLnTx/>
                <a:uFillTx/>
                <a:ea typeface="MS PGothic" pitchFamily="34" charset="-128"/>
              </a:rPr>
              <a:t>and</a:t>
            </a:r>
            <a:r>
              <a:rPr kumimoji="1" lang="en-US" altLang="en-US" sz="2400" b="1" i="0" u="none" strike="noStrike" kern="0" cap="none" spc="0" normalizeH="0" baseline="0" noProof="0" dirty="0">
                <a:ln>
                  <a:noFill/>
                </a:ln>
                <a:solidFill>
                  <a:srgbClr val="3366FF"/>
                </a:solidFill>
                <a:effectLst/>
                <a:uLnTx/>
                <a:uFillTx/>
                <a:ea typeface="MS PGothic" pitchFamily="34" charset="-128"/>
              </a:rPr>
              <a:t> good performance </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Don</a:t>
            </a:r>
            <a:r>
              <a:rPr kumimoji="1" lang="en-US" altLang="en-US" sz="2400" kern="0" dirty="0">
                <a:solidFill>
                  <a:srgbClr val="000000"/>
                </a:solidFill>
                <a:ea typeface="MS PGothic" pitchFamily="34" charset="-128"/>
              </a:rPr>
              <a:t>’</a:t>
            </a:r>
            <a:r>
              <a:rPr kumimoji="1" lang="en-US" altLang="ja-JP" sz="2400" b="0" i="0" u="none" strike="noStrike" kern="0" cap="none" spc="0" normalizeH="0" baseline="0" noProof="0" dirty="0">
                <a:ln>
                  <a:noFill/>
                </a:ln>
                <a:solidFill>
                  <a:srgbClr val="000000"/>
                </a:solidFill>
                <a:effectLst/>
                <a:uLnTx/>
                <a:uFillTx/>
                <a:ea typeface="MS PGothic" pitchFamily="34" charset="-128"/>
              </a:rPr>
              <a:t>t care about </a:t>
            </a:r>
            <a:r>
              <a:rPr kumimoji="1" lang="en-US" altLang="ja-JP" sz="2400" b="1" i="0" u="none" strike="noStrike" kern="0" cap="none" spc="0" normalizeH="0" baseline="0" noProof="0" dirty="0">
                <a:ln>
                  <a:noFill/>
                </a:ln>
                <a:solidFill>
                  <a:srgbClr val="3366FF"/>
                </a:solidFill>
                <a:effectLst/>
                <a:uLnTx/>
                <a:uFillTx/>
                <a:ea typeface="MS PGothic" pitchFamily="34" charset="-128"/>
              </a:rPr>
              <a:t>resource</a:t>
            </a:r>
            <a:r>
              <a:rPr kumimoji="1" lang="en-US" altLang="ja-JP" sz="2400" b="0" i="0" u="none" strike="noStrike" kern="0" cap="none" spc="0" normalizeH="0" baseline="0" noProof="0" dirty="0">
                <a:ln>
                  <a:noFill/>
                </a:ln>
                <a:solidFill>
                  <a:srgbClr val="3366FF"/>
                </a:solidFill>
                <a:effectLst/>
                <a:uLnTx/>
                <a:uFillTx/>
                <a:ea typeface="MS PGothic" pitchFamily="34" charset="-128"/>
              </a:rPr>
              <a:t> </a:t>
            </a:r>
            <a:r>
              <a:rPr kumimoji="1" lang="en-US" altLang="ja-JP" sz="2400" b="1" i="0" u="none" strike="noStrike" kern="0" cap="none" spc="0" normalizeH="0" baseline="0" noProof="0" dirty="0">
                <a:ln>
                  <a:noFill/>
                </a:ln>
                <a:solidFill>
                  <a:srgbClr val="3366FF"/>
                </a:solidFill>
                <a:effectLst/>
                <a:uLnTx/>
                <a:uFillTx/>
                <a:ea typeface="MS PGothic" pitchFamily="34" charset="-128"/>
              </a:rPr>
              <a:t>utilization</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But shared computer such as </a:t>
            </a:r>
            <a:r>
              <a:rPr kumimoji="1" lang="en-US" altLang="en-US" sz="2400" b="1" i="0" u="none" strike="noStrike" kern="0" cap="none" spc="0" normalizeH="0" baseline="0" noProof="0" dirty="0">
                <a:ln>
                  <a:noFill/>
                </a:ln>
                <a:solidFill>
                  <a:srgbClr val="3366FF"/>
                </a:solidFill>
                <a:effectLst/>
                <a:uLnTx/>
                <a:uFillTx/>
                <a:ea typeface="MS PGothic" pitchFamily="34" charset="-128"/>
              </a:rPr>
              <a:t>mainframe</a:t>
            </a:r>
            <a:r>
              <a:rPr kumimoji="1" lang="en-US" altLang="en-US" sz="2400" b="0" i="0" u="none" strike="noStrike" kern="0" cap="none" spc="0" normalizeH="0" baseline="0" noProof="0" dirty="0">
                <a:ln>
                  <a:noFill/>
                </a:ln>
                <a:solidFill>
                  <a:srgbClr val="000000"/>
                </a:solidFill>
                <a:effectLst/>
                <a:uLnTx/>
                <a:uFillTx/>
                <a:ea typeface="MS PGothic" pitchFamily="34" charset="-128"/>
              </a:rPr>
              <a:t> or </a:t>
            </a:r>
            <a:r>
              <a:rPr kumimoji="1" lang="en-US" altLang="en-US" sz="2400" b="1" i="0" u="none" strike="noStrike" kern="0" cap="none" spc="0" normalizeH="0" baseline="0" noProof="0" dirty="0">
                <a:ln>
                  <a:noFill/>
                </a:ln>
                <a:solidFill>
                  <a:srgbClr val="3366FF"/>
                </a:solidFill>
                <a:effectLst/>
                <a:uLnTx/>
                <a:uFillTx/>
                <a:ea typeface="MS PGothic" pitchFamily="34" charset="-128"/>
              </a:rPr>
              <a:t>minicomputer</a:t>
            </a:r>
            <a:r>
              <a:rPr kumimoji="1" lang="en-US" altLang="en-US" sz="2400" b="0" i="0" u="none" strike="noStrike" kern="0" cap="none" spc="0" normalizeH="0" baseline="0" noProof="0" dirty="0">
                <a:ln>
                  <a:noFill/>
                </a:ln>
                <a:solidFill>
                  <a:srgbClr val="000000"/>
                </a:solidFill>
                <a:effectLst/>
                <a:uLnTx/>
                <a:uFillTx/>
                <a:ea typeface="MS PGothic" pitchFamily="34" charset="-128"/>
              </a:rPr>
              <a:t> must keep all users happy</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Users of dedicated systems such as </a:t>
            </a:r>
            <a:r>
              <a:rPr kumimoji="1" lang="en-US" altLang="en-US" sz="2400" b="1" i="0" u="none" strike="noStrike" kern="0" cap="none" spc="0" normalizeH="0" baseline="0" noProof="0" dirty="0">
                <a:ln>
                  <a:noFill/>
                </a:ln>
                <a:solidFill>
                  <a:srgbClr val="3366FF"/>
                </a:solidFill>
                <a:effectLst/>
                <a:uLnTx/>
                <a:uFillTx/>
                <a:ea typeface="MS PGothic" pitchFamily="34" charset="-128"/>
              </a:rPr>
              <a:t>workstations</a:t>
            </a:r>
            <a:r>
              <a:rPr kumimoji="1" lang="en-US" altLang="en-US" sz="2400" b="0" i="0" u="none" strike="noStrike" kern="0" cap="none" spc="0" normalizeH="0" baseline="0" noProof="0" dirty="0">
                <a:ln>
                  <a:noFill/>
                </a:ln>
                <a:solidFill>
                  <a:srgbClr val="000000"/>
                </a:solidFill>
                <a:effectLst/>
                <a:uLnTx/>
                <a:uFillTx/>
                <a:ea typeface="MS PGothic" pitchFamily="34" charset="-128"/>
              </a:rPr>
              <a:t> have dedicated resources but frequently use shared resources from </a:t>
            </a:r>
            <a:r>
              <a:rPr kumimoji="1" lang="en-US" altLang="en-US" sz="2400" b="1" i="0" u="none" strike="noStrike" kern="0" cap="none" spc="0" normalizeH="0" baseline="0" noProof="0" dirty="0">
                <a:ln>
                  <a:noFill/>
                </a:ln>
                <a:solidFill>
                  <a:srgbClr val="3366FF"/>
                </a:solidFill>
                <a:effectLst/>
                <a:uLnTx/>
                <a:uFillTx/>
                <a:ea typeface="MS PGothic" pitchFamily="34" charset="-128"/>
              </a:rPr>
              <a:t>servers</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Handheld computers are resource poor,  optimized for usability and battery life</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Some computers have little or no user interface, such as embedded computers in devices and automobiles</a:t>
            </a:r>
          </a:p>
        </p:txBody>
      </p:sp>
    </p:spTree>
    <p:extLst>
      <p:ext uri="{BB962C8B-B14F-4D97-AF65-F5344CB8AC3E}">
        <p14:creationId xmlns:p14="http://schemas.microsoft.com/office/powerpoint/2010/main" val="3245992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Program Execution Model</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F1A6E9C7-50A1-46EF-9248-BCC05B55A2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614" y="2723689"/>
            <a:ext cx="5610225" cy="11620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2DF5DDA-C72C-4487-80BC-7115A5988B2C}"/>
              </a:ext>
            </a:extLst>
          </p:cNvPr>
          <p:cNvSpPr txBox="1"/>
          <p:nvPr/>
        </p:nvSpPr>
        <p:spPr>
          <a:xfrm>
            <a:off x="326609" y="1566918"/>
            <a:ext cx="7563715" cy="769441"/>
          </a:xfrm>
          <a:prstGeom prst="rect">
            <a:avLst/>
          </a:prstGeom>
          <a:noFill/>
        </p:spPr>
        <p:txBody>
          <a:bodyPr wrap="square">
            <a:spAutoFit/>
          </a:bodyPr>
          <a:lstStyle/>
          <a:p>
            <a:pPr marL="342900" indent="-342900" rtl="0" fontAlgn="base">
              <a:spcBef>
                <a:spcPts val="0"/>
              </a:spcBef>
              <a:spcAft>
                <a:spcPts val="0"/>
              </a:spcAft>
              <a:buFont typeface="Wingdings" panose="05000000000000000000" pitchFamily="2" charset="2"/>
              <a:buChar char="q"/>
            </a:pPr>
            <a:r>
              <a:rPr lang="en-IN" sz="2200" b="0" i="0" u="none" strike="noStrike" dirty="0">
                <a:solidFill>
                  <a:srgbClr val="000000"/>
                </a:solidFill>
                <a:effectLst/>
                <a:latin typeface="Calibri" panose="020F0502020204030204" pitchFamily="34" charset="0"/>
              </a:rPr>
              <a:t>What happens, at the fundamental level, when a program runs?</a:t>
            </a:r>
          </a:p>
        </p:txBody>
      </p:sp>
      <p:sp>
        <p:nvSpPr>
          <p:cNvPr id="11" name="TextBox 10">
            <a:extLst>
              <a:ext uri="{FF2B5EF4-FFF2-40B4-BE49-F238E27FC236}">
                <a16:creationId xmlns:a16="http://schemas.microsoft.com/office/drawing/2014/main" id="{EC8C1FEF-1AF7-4396-81CB-FEA726A045D0}"/>
              </a:ext>
            </a:extLst>
          </p:cNvPr>
          <p:cNvSpPr txBox="1"/>
          <p:nvPr/>
        </p:nvSpPr>
        <p:spPr>
          <a:xfrm>
            <a:off x="517490" y="4346143"/>
            <a:ext cx="7843637" cy="1785104"/>
          </a:xfrm>
          <a:prstGeom prst="rect">
            <a:avLst/>
          </a:prstGeom>
          <a:noFill/>
        </p:spPr>
        <p:txBody>
          <a:bodyPr wrap="square">
            <a:spAutoFit/>
          </a:bodyPr>
          <a:lstStyle/>
          <a:p>
            <a:pPr marL="342900" indent="-342900" rtl="0" fontAlgn="base">
              <a:spcBef>
                <a:spcPts val="0"/>
              </a:spcBef>
              <a:spcAft>
                <a:spcPts val="0"/>
              </a:spcAft>
              <a:buFont typeface="Wingdings" panose="05000000000000000000" pitchFamily="2" charset="2"/>
              <a:buChar char="Ø"/>
            </a:pPr>
            <a:r>
              <a:rPr lang="en-IN" sz="2200" b="0" i="0" u="none" strike="noStrike" dirty="0">
                <a:solidFill>
                  <a:srgbClr val="000000"/>
                </a:solidFill>
                <a:effectLst/>
                <a:latin typeface="Calibri" panose="020F0502020204030204" pitchFamily="34" charset="0"/>
              </a:rPr>
              <a:t>The processor </a:t>
            </a:r>
            <a:r>
              <a:rPr lang="en-IN" sz="2200" b="0" i="0" u="none" strike="noStrike" dirty="0">
                <a:solidFill>
                  <a:srgbClr val="FF0000"/>
                </a:solidFill>
                <a:effectLst/>
                <a:latin typeface="Calibri" panose="020F0502020204030204" pitchFamily="34" charset="0"/>
              </a:rPr>
              <a:t>fetches</a:t>
            </a:r>
            <a:r>
              <a:rPr lang="en-IN" sz="2200" b="0" i="0" u="none" strike="noStrike" dirty="0">
                <a:solidFill>
                  <a:srgbClr val="000000"/>
                </a:solidFill>
                <a:effectLst/>
                <a:latin typeface="Calibri" panose="020F0502020204030204" pitchFamily="34" charset="0"/>
              </a:rPr>
              <a:t> instructions from memory, </a:t>
            </a:r>
            <a:r>
              <a:rPr lang="en-IN" sz="2200" b="0" i="0" u="none" strike="noStrike" dirty="0">
                <a:solidFill>
                  <a:srgbClr val="FF0000"/>
                </a:solidFill>
                <a:effectLst/>
                <a:latin typeface="Calibri" panose="020F0502020204030204" pitchFamily="34" charset="0"/>
              </a:rPr>
              <a:t>decodes</a:t>
            </a:r>
            <a:r>
              <a:rPr lang="en-IN" sz="2200" b="0" i="0" u="none" strike="noStrike" dirty="0">
                <a:solidFill>
                  <a:srgbClr val="000000"/>
                </a:solidFill>
                <a:effectLst/>
                <a:latin typeface="Calibri" panose="020F0502020204030204" pitchFamily="34" charset="0"/>
              </a:rPr>
              <a:t> and </a:t>
            </a:r>
            <a:r>
              <a:rPr lang="en-IN" sz="2200" b="0" i="0" u="none" strike="noStrike" dirty="0">
                <a:solidFill>
                  <a:srgbClr val="FF0000"/>
                </a:solidFill>
                <a:effectLst/>
                <a:latin typeface="Calibri" panose="020F0502020204030204" pitchFamily="34" charset="0"/>
              </a:rPr>
              <a:t>executes</a:t>
            </a:r>
            <a:r>
              <a:rPr lang="en-IN" sz="2200" b="0" i="0" u="none" strike="noStrike" dirty="0">
                <a:solidFill>
                  <a:srgbClr val="000000"/>
                </a:solidFill>
                <a:effectLst/>
                <a:latin typeface="Calibri" panose="020F0502020204030204" pitchFamily="34" charset="0"/>
              </a:rPr>
              <a:t> them.</a:t>
            </a:r>
          </a:p>
          <a:p>
            <a:pPr marL="342900" indent="-342900" rtl="0" fontAlgn="base">
              <a:spcBef>
                <a:spcPts val="0"/>
              </a:spcBef>
              <a:spcAft>
                <a:spcPts val="0"/>
              </a:spcAft>
              <a:buFont typeface="Wingdings" panose="05000000000000000000" pitchFamily="2" charset="2"/>
              <a:buChar char="Ø"/>
            </a:pPr>
            <a:r>
              <a:rPr lang="en-IN" sz="2200" b="0" i="0" u="none" strike="noStrike" dirty="0">
                <a:solidFill>
                  <a:srgbClr val="000000"/>
                </a:solidFill>
                <a:effectLst/>
                <a:latin typeface="Calibri" panose="020F0502020204030204" pitchFamily="34" charset="0"/>
              </a:rPr>
              <a:t>The Fetch and Execute cycles are repeated until the program terminates.</a:t>
            </a:r>
          </a:p>
          <a:p>
            <a:pPr marL="342900" indent="-342900" rtl="0" fontAlgn="base">
              <a:spcBef>
                <a:spcPts val="0"/>
              </a:spcBef>
              <a:spcAft>
                <a:spcPts val="0"/>
              </a:spcAft>
              <a:buFont typeface="Wingdings" panose="05000000000000000000" pitchFamily="2" charset="2"/>
              <a:buChar char="Ø"/>
            </a:pPr>
            <a:r>
              <a:rPr lang="en-IN" sz="2200" b="0" i="0" u="none" strike="noStrike" dirty="0">
                <a:solidFill>
                  <a:srgbClr val="000000"/>
                </a:solidFill>
                <a:effectLst/>
                <a:latin typeface="Calibri" panose="020F0502020204030204" pitchFamily="34" charset="0"/>
              </a:rPr>
              <a:t>This is called the </a:t>
            </a:r>
            <a:r>
              <a:rPr lang="en-IN" sz="2200" b="0" i="0" u="none" strike="noStrike" dirty="0">
                <a:solidFill>
                  <a:srgbClr val="FF0000"/>
                </a:solidFill>
                <a:effectLst/>
                <a:latin typeface="Calibri" panose="020F0502020204030204" pitchFamily="34" charset="0"/>
              </a:rPr>
              <a:t>Von Neumann</a:t>
            </a:r>
            <a:r>
              <a:rPr lang="en-IN" sz="2200" b="0" i="0" u="none" strike="noStrike" dirty="0">
                <a:solidFill>
                  <a:srgbClr val="000000"/>
                </a:solidFill>
                <a:effectLst/>
                <a:latin typeface="Calibri" panose="020F0502020204030204" pitchFamily="34" charset="0"/>
              </a:rPr>
              <a:t> model of computing.</a:t>
            </a:r>
          </a:p>
        </p:txBody>
      </p:sp>
    </p:spTree>
    <p:extLst>
      <p:ext uri="{BB962C8B-B14F-4D97-AF65-F5344CB8AC3E}">
        <p14:creationId xmlns:p14="http://schemas.microsoft.com/office/powerpoint/2010/main" val="3219382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Operating System Definition</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DA99D55-03FA-4952-B0CD-3FD2514B1E18}"/>
              </a:ext>
            </a:extLst>
          </p:cNvPr>
          <p:cNvSpPr txBox="1"/>
          <p:nvPr/>
        </p:nvSpPr>
        <p:spPr>
          <a:xfrm>
            <a:off x="130629" y="1481756"/>
            <a:ext cx="9405257" cy="5687711"/>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OS is a </a:t>
            </a:r>
            <a:r>
              <a:rPr kumimoji="1" lang="en-US" altLang="en-US" sz="2400" b="1" i="0" u="none" strike="noStrike" kern="0" cap="none" spc="0" normalizeH="0" baseline="0" noProof="0" dirty="0">
                <a:ln>
                  <a:noFill/>
                </a:ln>
                <a:solidFill>
                  <a:srgbClr val="3366FF"/>
                </a:solidFill>
                <a:effectLst/>
                <a:uLnTx/>
                <a:uFillTx/>
                <a:ea typeface="MS PGothic" pitchFamily="34" charset="-128"/>
              </a:rPr>
              <a:t>resource allocator</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Manages all resources</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Decides between conflicting requests for efficient and fair resource use</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OS is a </a:t>
            </a:r>
            <a:r>
              <a:rPr kumimoji="1" lang="en-US" altLang="en-US" sz="2400" b="1" i="0" u="none" strike="noStrike" kern="0" cap="none" spc="0" normalizeH="0" baseline="0" noProof="0" dirty="0">
                <a:ln>
                  <a:noFill/>
                </a:ln>
                <a:solidFill>
                  <a:srgbClr val="3366FF"/>
                </a:solidFill>
                <a:effectLst/>
                <a:uLnTx/>
                <a:uFillTx/>
                <a:ea typeface="MS PGothic" pitchFamily="34" charset="-128"/>
              </a:rPr>
              <a:t>control program</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Controls execution of programs to prevent errors and improper use of the computer</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ja-JP" altLang="en-US" sz="2400" b="0" i="0" u="none" strike="noStrike" kern="0" cap="none" spc="0" normalizeH="0" baseline="0" noProof="0" dirty="0">
                <a:ln>
                  <a:noFill/>
                </a:ln>
                <a:solidFill>
                  <a:srgbClr val="000000"/>
                </a:solidFill>
                <a:effectLst/>
                <a:uLnTx/>
                <a:uFillTx/>
                <a:ea typeface="MS PGothic" pitchFamily="34" charset="-128"/>
              </a:rPr>
              <a:t>“</a:t>
            </a:r>
            <a:r>
              <a:rPr kumimoji="1" lang="en-US" altLang="ja-JP" sz="2400" b="0" i="0" u="none" strike="noStrike" kern="0" cap="none" spc="0" normalizeH="0" baseline="0" noProof="0" dirty="0">
                <a:ln>
                  <a:noFill/>
                </a:ln>
                <a:solidFill>
                  <a:srgbClr val="000000"/>
                </a:solidFill>
                <a:effectLst/>
                <a:uLnTx/>
                <a:uFillTx/>
                <a:ea typeface="MS PGothic" pitchFamily="34" charset="-128"/>
              </a:rPr>
              <a:t>The one program running at all times on the computer</a:t>
            </a:r>
            <a:r>
              <a:rPr kumimoji="1" lang="ja-JP" altLang="en-US" sz="2400" b="0" i="0" u="none" strike="noStrike" kern="0" cap="none" spc="0" normalizeH="0" baseline="0" noProof="0" dirty="0">
                <a:ln>
                  <a:noFill/>
                </a:ln>
                <a:solidFill>
                  <a:srgbClr val="000000"/>
                </a:solidFill>
                <a:effectLst/>
                <a:uLnTx/>
                <a:uFillTx/>
                <a:ea typeface="MS PGothic" pitchFamily="34" charset="-128"/>
              </a:rPr>
              <a:t>”</a:t>
            </a:r>
            <a:r>
              <a:rPr kumimoji="1" lang="en-US" altLang="ja-JP" sz="2400" b="0" i="0" u="none" strike="noStrike" kern="0" cap="none" spc="0" normalizeH="0" baseline="0" noProof="0" dirty="0">
                <a:ln>
                  <a:noFill/>
                </a:ln>
                <a:solidFill>
                  <a:srgbClr val="000000"/>
                </a:solidFill>
                <a:effectLst/>
                <a:uLnTx/>
                <a:uFillTx/>
                <a:ea typeface="MS PGothic" pitchFamily="34" charset="-128"/>
              </a:rPr>
              <a:t> is the </a:t>
            </a:r>
            <a:r>
              <a:rPr kumimoji="1" lang="en-US" altLang="ja-JP" sz="2400" b="1" i="0" u="none" strike="noStrike" kern="0" cap="none" spc="0" normalizeH="0" baseline="0" noProof="0" dirty="0">
                <a:ln>
                  <a:noFill/>
                </a:ln>
                <a:solidFill>
                  <a:srgbClr val="3366FF"/>
                </a:solidFill>
                <a:effectLst/>
                <a:uLnTx/>
                <a:uFillTx/>
                <a:ea typeface="MS PGothic" pitchFamily="34" charset="-128"/>
              </a:rPr>
              <a:t>kernel</a:t>
            </a:r>
            <a:r>
              <a:rPr kumimoji="1" lang="en-US" altLang="ja-JP" sz="2400" b="0" i="0" u="none" strike="noStrike" kern="0" cap="none" spc="0" normalizeH="0" baseline="0" noProof="0" dirty="0">
                <a:ln>
                  <a:noFill/>
                </a:ln>
                <a:solidFill>
                  <a:srgbClr val="000000"/>
                </a:solidFill>
                <a:effectLst/>
                <a:uLnTx/>
                <a:uFillTx/>
                <a:ea typeface="MS PGothic" pitchFamily="34" charset="-128"/>
              </a:rPr>
              <a:t>.</a:t>
            </a:r>
            <a:r>
              <a:rPr kumimoji="1" lang="en-US" altLang="ja-JP" sz="2400" b="1" i="0" u="none" strike="noStrike" kern="0" cap="none" spc="0" normalizeH="0" baseline="0" noProof="0" dirty="0">
                <a:ln>
                  <a:noFill/>
                </a:ln>
                <a:solidFill>
                  <a:srgbClr val="000000"/>
                </a:solidFill>
                <a:effectLst/>
                <a:uLnTx/>
                <a:uFillTx/>
                <a:ea typeface="MS PGothic" pitchFamily="34" charset="-128"/>
              </a:rPr>
              <a:t>  </a:t>
            </a:r>
            <a:endParaRPr kumimoji="1" lang="en-US" altLang="ja-JP" sz="2400" b="0" i="0" u="none" strike="noStrike" kern="0" cap="none" spc="0" normalizeH="0" baseline="0" noProof="0" dirty="0">
              <a:ln>
                <a:noFill/>
              </a:ln>
              <a:solidFill>
                <a:srgbClr val="000000"/>
              </a:solidFill>
              <a:effectLst/>
              <a:uLnTx/>
              <a:uFillTx/>
              <a:ea typeface="MS PGothic"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ja-JP" sz="2400" b="0" i="0" u="none" strike="noStrike" kern="0" cap="none" spc="0" normalizeH="0" baseline="0" noProof="0" dirty="0">
                <a:ln>
                  <a:noFill/>
                </a:ln>
                <a:solidFill>
                  <a:srgbClr val="000000"/>
                </a:solidFill>
                <a:effectLst/>
                <a:uLnTx/>
                <a:uFillTx/>
                <a:ea typeface="MS PGothic" pitchFamily="34" charset="-128"/>
              </a:rPr>
              <a:t>Everything else is either</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ja-JP" sz="2400" b="0" i="0" u="none" strike="noStrike" kern="0" cap="none" spc="0" normalizeH="0" baseline="0" noProof="0" dirty="0">
                <a:ln>
                  <a:noFill/>
                </a:ln>
                <a:solidFill>
                  <a:srgbClr val="000000"/>
                </a:solidFill>
                <a:effectLst/>
                <a:uLnTx/>
                <a:uFillTx/>
                <a:ea typeface="MS PGothic" pitchFamily="34" charset="-128"/>
              </a:rPr>
              <a:t>a system program (ships with the operating system) , or</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ja-JP" sz="2400" b="0" i="0" u="none" strike="noStrike" kern="0" cap="none" spc="0" normalizeH="0" baseline="0" noProof="0" dirty="0">
                <a:ln>
                  <a:noFill/>
                </a:ln>
                <a:solidFill>
                  <a:srgbClr val="000000"/>
                </a:solidFill>
                <a:effectLst/>
                <a:uLnTx/>
                <a:uFillTx/>
                <a:ea typeface="MS PGothic" pitchFamily="34" charset="-128"/>
              </a:rPr>
              <a:t>an application program.</a:t>
            </a:r>
            <a:endParaRPr kumimoji="1" lang="en-US" altLang="en-US" sz="2400" b="0" i="0" u="none" strike="noStrike" kern="0" cap="none" spc="0" normalizeH="0" baseline="0" noProof="0" dirty="0">
              <a:ln>
                <a:noFill/>
              </a:ln>
              <a:solidFill>
                <a:srgbClr val="000000"/>
              </a:solidFill>
              <a:effectLst/>
              <a:uLnTx/>
              <a:uFillTx/>
              <a:ea typeface="MS PGothic" pitchFamily="34" charset="-128"/>
            </a:endParaRPr>
          </a:p>
          <a:p>
            <a:pPr marL="285750" indent="-285750" eaLnBrk="0" fontAlgn="base" hangingPunct="0">
              <a:spcBef>
                <a:spcPct val="35000"/>
              </a:spcBef>
              <a:spcAft>
                <a:spcPct val="0"/>
              </a:spcAft>
              <a:buClr>
                <a:srgbClr val="CC6600"/>
              </a:buClr>
              <a:buSzPct val="80000"/>
              <a:buFont typeface="Monotype Sorts" pitchFamily="-84" charset="2"/>
              <a:buChar char="l"/>
              <a:defRPr/>
            </a:pPr>
            <a:endParaRPr kumimoji="1" lang="en-US" altLang="en-US" sz="2400" b="0" i="0" u="none" strike="noStrike" kern="0" cap="none" spc="0" normalizeH="0" baseline="0" noProof="0" dirty="0">
              <a:ln>
                <a:noFill/>
              </a:ln>
              <a:solidFill>
                <a:srgbClr val="000000"/>
              </a:solidFill>
              <a:effectLst/>
              <a:uLnTx/>
              <a:uFillTx/>
              <a:ea typeface="MS PGothic" pitchFamily="34" charset="-128"/>
            </a:endParaRPr>
          </a:p>
        </p:txBody>
      </p:sp>
    </p:spTree>
    <p:extLst>
      <p:ext uri="{BB962C8B-B14F-4D97-AF65-F5344CB8AC3E}">
        <p14:creationId xmlns:p14="http://schemas.microsoft.com/office/powerpoint/2010/main" val="1111814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Computer System Organization</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0AE86DC-C041-44FA-8AA5-A8ABB36DC138}"/>
              </a:ext>
            </a:extLst>
          </p:cNvPr>
          <p:cNvSpPr txBox="1"/>
          <p:nvPr/>
        </p:nvSpPr>
        <p:spPr>
          <a:xfrm>
            <a:off x="237119" y="1475915"/>
            <a:ext cx="8300052" cy="2197525"/>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Computer-system operation</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One or more CPUs, device controllers connect through common bus providing access to shared memory</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Concurrent execution of CPUs and devices competing for memory cycles</a:t>
            </a:r>
          </a:p>
        </p:txBody>
      </p:sp>
      <p:pic>
        <p:nvPicPr>
          <p:cNvPr id="4" name="Picture 3">
            <a:extLst>
              <a:ext uri="{FF2B5EF4-FFF2-40B4-BE49-F238E27FC236}">
                <a16:creationId xmlns:a16="http://schemas.microsoft.com/office/drawing/2014/main" id="{2988486B-1AF2-4AB3-9E1E-7B4392852B65}"/>
              </a:ext>
            </a:extLst>
          </p:cNvPr>
          <p:cNvPicPr>
            <a:picLocks noChangeAspect="1"/>
          </p:cNvPicPr>
          <p:nvPr/>
        </p:nvPicPr>
        <p:blipFill>
          <a:blip r:embed="rId4"/>
          <a:stretch>
            <a:fillRect/>
          </a:stretch>
        </p:blipFill>
        <p:spPr>
          <a:xfrm>
            <a:off x="1830376" y="3864605"/>
            <a:ext cx="6059949" cy="2993395"/>
          </a:xfrm>
          <a:prstGeom prst="rect">
            <a:avLst/>
          </a:prstGeom>
        </p:spPr>
      </p:pic>
      <p:sp>
        <p:nvSpPr>
          <p:cNvPr id="2" name="TextBox 1">
            <a:extLst>
              <a:ext uri="{FF2B5EF4-FFF2-40B4-BE49-F238E27FC236}">
                <a16:creationId xmlns:a16="http://schemas.microsoft.com/office/drawing/2014/main" id="{7838A28F-040A-41BF-85D5-6C4019001345}"/>
              </a:ext>
            </a:extLst>
          </p:cNvPr>
          <p:cNvSpPr txBox="1"/>
          <p:nvPr/>
        </p:nvSpPr>
        <p:spPr>
          <a:xfrm>
            <a:off x="19994" y="6605760"/>
            <a:ext cx="3005344" cy="246221"/>
          </a:xfrm>
          <a:prstGeom prst="rect">
            <a:avLst/>
          </a:prstGeom>
          <a:noFill/>
        </p:spPr>
        <p:txBody>
          <a:bodyPr wrap="square">
            <a:spAutoFit/>
          </a:bodyPr>
          <a:lstStyle/>
          <a:p>
            <a:r>
              <a:rPr lang="en-IN" sz="1000" b="0" i="0" dirty="0">
                <a:solidFill>
                  <a:srgbClr val="222222"/>
                </a:solidFill>
                <a:effectLst/>
              </a:rPr>
              <a:t>© </a:t>
            </a:r>
            <a:r>
              <a:rPr lang="en-IN" sz="1000" dirty="0"/>
              <a:t>copyright </a:t>
            </a:r>
            <a:r>
              <a:rPr lang="en-IN" sz="1000" dirty="0" err="1"/>
              <a:t>Silberschatz</a:t>
            </a:r>
            <a:r>
              <a:rPr lang="en-IN" sz="1000" dirty="0"/>
              <a:t>, Galvin and Gagne, 2013</a:t>
            </a:r>
          </a:p>
        </p:txBody>
      </p:sp>
    </p:spTree>
    <p:extLst>
      <p:ext uri="{BB962C8B-B14F-4D97-AF65-F5344CB8AC3E}">
        <p14:creationId xmlns:p14="http://schemas.microsoft.com/office/powerpoint/2010/main" val="2872649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Computer System Operation</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0AE86DC-C041-44FA-8AA5-A8ABB36DC138}"/>
              </a:ext>
            </a:extLst>
          </p:cNvPr>
          <p:cNvSpPr txBox="1"/>
          <p:nvPr/>
        </p:nvSpPr>
        <p:spPr>
          <a:xfrm>
            <a:off x="783771" y="1475915"/>
            <a:ext cx="7577357" cy="4930581"/>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I/O devices and the CPU can execute concurrently</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Each device controller is in charge of a particular device type</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Each device controller has a local buffer</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kern="0" dirty="0">
                <a:solidFill>
                  <a:srgbClr val="000000"/>
                </a:solidFill>
                <a:ea typeface="MS PGothic" pitchFamily="34" charset="-128"/>
              </a:rPr>
              <a:t>Each device controller has registers for action (like “read character from keyboard”) to take</a:t>
            </a:r>
            <a:endParaRPr kumimoji="1" lang="en-US" altLang="en-US" sz="2400" b="0" i="0" u="none" strike="noStrike" kern="0" cap="none" spc="0" normalizeH="0" baseline="0" noProof="0" dirty="0">
              <a:ln>
                <a:noFill/>
              </a:ln>
              <a:solidFill>
                <a:srgbClr val="000000"/>
              </a:solidFill>
              <a:effectLst/>
              <a:uLnTx/>
              <a:uFillTx/>
              <a:ea typeface="MS PGothic"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CPU moves data from/to main memory to/from local buffers</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I/O is from the device to local buffer of controller</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Device controller informs CPU that it has finished its operation by causing an </a:t>
            </a:r>
            <a:r>
              <a:rPr kumimoji="1" lang="en-US" altLang="en-US" sz="2400" b="0" i="0" u="none" strike="noStrike" kern="0" cap="none" spc="0" normalizeH="0" baseline="0" noProof="0" dirty="0">
                <a:ln>
                  <a:noFill/>
                </a:ln>
                <a:solidFill>
                  <a:srgbClr val="0000FF"/>
                </a:solidFill>
                <a:effectLst/>
                <a:uLnTx/>
                <a:uFillTx/>
                <a:ea typeface="MS PGothic" pitchFamily="34" charset="-128"/>
              </a:rPr>
              <a:t>interrupt</a:t>
            </a:r>
          </a:p>
        </p:txBody>
      </p:sp>
    </p:spTree>
    <p:extLst>
      <p:ext uri="{BB962C8B-B14F-4D97-AF65-F5344CB8AC3E}">
        <p14:creationId xmlns:p14="http://schemas.microsoft.com/office/powerpoint/2010/main" val="2981400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Common Functions of Interrupts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0AE86DC-C041-44FA-8AA5-A8ABB36DC138}"/>
              </a:ext>
            </a:extLst>
          </p:cNvPr>
          <p:cNvSpPr txBox="1"/>
          <p:nvPr/>
        </p:nvSpPr>
        <p:spPr>
          <a:xfrm>
            <a:off x="783771" y="1475915"/>
            <a:ext cx="7577357" cy="3434786"/>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Interrupt transfers control to the interrupt service routine generally, through the </a:t>
            </a:r>
            <a:r>
              <a:rPr kumimoji="1" lang="en-US" altLang="en-US" sz="2400" b="1" i="0" u="none" strike="noStrike" kern="0" cap="none" spc="0" normalizeH="0" baseline="0" noProof="0" dirty="0">
                <a:ln>
                  <a:noFill/>
                </a:ln>
                <a:solidFill>
                  <a:srgbClr val="3366FF"/>
                </a:solidFill>
                <a:effectLst/>
                <a:uLnTx/>
                <a:uFillTx/>
                <a:ea typeface="MS PGothic" pitchFamily="34" charset="-128"/>
              </a:rPr>
              <a:t>interrupt</a:t>
            </a:r>
            <a:r>
              <a:rPr kumimoji="1" lang="en-US" altLang="en-US" sz="2400" b="0" i="1" u="none" strike="noStrike" kern="0" cap="none" spc="0" normalizeH="0" baseline="0" noProof="0" dirty="0">
                <a:ln>
                  <a:noFill/>
                </a:ln>
                <a:solidFill>
                  <a:srgbClr val="000000"/>
                </a:solidFill>
                <a:effectLst/>
                <a:uLnTx/>
                <a:uFillTx/>
                <a:ea typeface="MS PGothic" pitchFamily="34" charset="-128"/>
              </a:rPr>
              <a:t> </a:t>
            </a:r>
            <a:r>
              <a:rPr kumimoji="1" lang="en-US" altLang="en-US" sz="2400" b="1" i="0" u="none" strike="noStrike" kern="0" cap="none" spc="0" normalizeH="0" baseline="0" noProof="0" dirty="0">
                <a:ln>
                  <a:noFill/>
                </a:ln>
                <a:solidFill>
                  <a:srgbClr val="3366FF"/>
                </a:solidFill>
                <a:effectLst/>
                <a:uLnTx/>
                <a:uFillTx/>
                <a:ea typeface="MS PGothic" pitchFamily="34" charset="-128"/>
              </a:rPr>
              <a:t>vector</a:t>
            </a:r>
            <a:r>
              <a:rPr kumimoji="1" lang="en-US" altLang="en-US" sz="2400" b="0" i="0" u="none" strike="noStrike" kern="0" cap="none" spc="0" normalizeH="0" baseline="0" noProof="0" dirty="0">
                <a:ln>
                  <a:noFill/>
                </a:ln>
                <a:solidFill>
                  <a:srgbClr val="000000"/>
                </a:solidFill>
                <a:effectLst/>
                <a:uLnTx/>
                <a:uFillTx/>
                <a:ea typeface="MS PGothic" pitchFamily="34" charset="-128"/>
              </a:rPr>
              <a:t>, which contains the addresses of all the service routines</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Interrupt architecture must save the address of the interrupted instruction</a:t>
            </a:r>
            <a:endParaRPr kumimoji="1" lang="en-US" altLang="en-US" sz="2400" b="0" i="1" u="none" strike="noStrike" kern="0" cap="none" spc="0" normalizeH="0" baseline="0" noProof="0" dirty="0">
              <a:ln>
                <a:noFill/>
              </a:ln>
              <a:solidFill>
                <a:srgbClr val="000000"/>
              </a:solidFill>
              <a:effectLst/>
              <a:uLnTx/>
              <a:uFillTx/>
              <a:ea typeface="MS PGothic"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A </a:t>
            </a:r>
            <a:r>
              <a:rPr kumimoji="1" lang="en-US" altLang="en-US" sz="2400" b="1" i="0" u="none" strike="noStrike" kern="0" cap="none" spc="0" normalizeH="0" baseline="0" noProof="0" dirty="0">
                <a:ln>
                  <a:noFill/>
                </a:ln>
                <a:solidFill>
                  <a:srgbClr val="3366FF"/>
                </a:solidFill>
                <a:effectLst/>
                <a:uLnTx/>
                <a:uFillTx/>
                <a:ea typeface="MS PGothic" pitchFamily="34" charset="-128"/>
              </a:rPr>
              <a:t>trap</a:t>
            </a:r>
            <a:r>
              <a:rPr kumimoji="1" lang="en-US" altLang="en-US" sz="2400" b="0" i="0" u="none" strike="noStrike" kern="0" cap="none" spc="0" normalizeH="0" baseline="0" noProof="0" dirty="0">
                <a:ln>
                  <a:noFill/>
                </a:ln>
                <a:solidFill>
                  <a:srgbClr val="000000"/>
                </a:solidFill>
                <a:effectLst/>
                <a:uLnTx/>
                <a:uFillTx/>
                <a:ea typeface="MS PGothic" pitchFamily="34" charset="-128"/>
              </a:rPr>
              <a:t> or </a:t>
            </a:r>
            <a:r>
              <a:rPr kumimoji="1" lang="en-US" altLang="en-US" sz="2400" b="1" i="0" u="none" strike="noStrike" kern="0" cap="none" spc="0" normalizeH="0" baseline="0" noProof="0" dirty="0">
                <a:ln>
                  <a:noFill/>
                </a:ln>
                <a:solidFill>
                  <a:srgbClr val="3366FF"/>
                </a:solidFill>
                <a:effectLst/>
                <a:uLnTx/>
                <a:uFillTx/>
                <a:ea typeface="MS PGothic" pitchFamily="34" charset="-128"/>
              </a:rPr>
              <a:t>exception</a:t>
            </a:r>
            <a:r>
              <a:rPr kumimoji="1" lang="en-US" altLang="en-US" sz="2400" b="0" i="0" u="none" strike="noStrike" kern="0" cap="none" spc="0" normalizeH="0" baseline="0" noProof="0" dirty="0">
                <a:ln>
                  <a:noFill/>
                </a:ln>
                <a:solidFill>
                  <a:srgbClr val="000000"/>
                </a:solidFill>
                <a:effectLst/>
                <a:uLnTx/>
                <a:uFillTx/>
                <a:ea typeface="MS PGothic" pitchFamily="34" charset="-128"/>
              </a:rPr>
              <a:t> is a software-generated interrupt caused either by an error or a user request</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An operating system is </a:t>
            </a:r>
            <a:r>
              <a:rPr kumimoji="1" lang="en-US" altLang="en-US" sz="2400" b="1" i="0" u="none" strike="noStrike" kern="0" cap="none" spc="0" normalizeH="0" baseline="0" noProof="0" dirty="0">
                <a:ln>
                  <a:noFill/>
                </a:ln>
                <a:solidFill>
                  <a:srgbClr val="3366FF"/>
                </a:solidFill>
                <a:effectLst/>
                <a:uLnTx/>
                <a:uFillTx/>
                <a:ea typeface="MS PGothic" pitchFamily="34" charset="-128"/>
              </a:rPr>
              <a:t>interrupt driven</a:t>
            </a:r>
          </a:p>
        </p:txBody>
      </p:sp>
    </p:spTree>
    <p:extLst>
      <p:ext uri="{BB962C8B-B14F-4D97-AF65-F5344CB8AC3E}">
        <p14:creationId xmlns:p14="http://schemas.microsoft.com/office/powerpoint/2010/main" val="2718386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Interrupt Handling</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0AE86DC-C041-44FA-8AA5-A8ABB36DC138}"/>
              </a:ext>
            </a:extLst>
          </p:cNvPr>
          <p:cNvSpPr txBox="1"/>
          <p:nvPr/>
        </p:nvSpPr>
        <p:spPr>
          <a:xfrm>
            <a:off x="783771" y="1475915"/>
            <a:ext cx="7577357" cy="2419124"/>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rPr>
              <a:t>The operating system preserves the state of the CPU by storing registers and the program counter</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rPr>
              <a:t>Determines which type of interrupt has occurred:</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1800" b="1" i="0" u="none" strike="noStrike" kern="0" cap="none" spc="0" normalizeH="0" baseline="0" noProof="0" dirty="0">
                <a:ln>
                  <a:noFill/>
                </a:ln>
                <a:solidFill>
                  <a:srgbClr val="3366FF"/>
                </a:solidFill>
                <a:effectLst/>
                <a:uLnTx/>
                <a:uFillTx/>
                <a:latin typeface="Helvetica"/>
                <a:ea typeface="MS PGothic" pitchFamily="34" charset="-128"/>
              </a:rPr>
              <a:t>polling</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1800" b="1" i="0" u="none" strike="noStrike" kern="0" cap="none" spc="0" normalizeH="0" baseline="0" noProof="0" dirty="0">
                <a:ln>
                  <a:noFill/>
                </a:ln>
                <a:solidFill>
                  <a:srgbClr val="3366FF"/>
                </a:solidFill>
                <a:effectLst/>
                <a:uLnTx/>
                <a:uFillTx/>
                <a:latin typeface="Helvetica"/>
                <a:ea typeface="MS PGothic" pitchFamily="34" charset="-128"/>
              </a:rPr>
              <a:t>vectored</a:t>
            </a:r>
            <a:r>
              <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rPr>
              <a:t> interrupt system</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rPr>
              <a:t>Separate segments of code determine what action should be taken for each type of interrupt</a:t>
            </a:r>
          </a:p>
        </p:txBody>
      </p:sp>
    </p:spTree>
    <p:extLst>
      <p:ext uri="{BB962C8B-B14F-4D97-AF65-F5344CB8AC3E}">
        <p14:creationId xmlns:p14="http://schemas.microsoft.com/office/powerpoint/2010/main" val="347914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Slides Credits for all PPTs of this course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253954" y="1697888"/>
            <a:ext cx="840744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342900" indent="-342900">
              <a:buFont typeface="Arial" panose="020B0604020202020204" pitchFamily="34" charset="0"/>
              <a:buChar char="•"/>
            </a:pPr>
            <a:r>
              <a:rPr lang="en-US" altLang="en-US" sz="2400" dirty="0">
                <a:solidFill>
                  <a:srgbClr val="0070C0"/>
                </a:solidFill>
              </a:rPr>
              <a:t>The slides/diagrams in this course are an </a:t>
            </a:r>
            <a:r>
              <a:rPr lang="en-US" altLang="en-US" sz="2400" b="1" dirty="0">
                <a:solidFill>
                  <a:srgbClr val="0070C0"/>
                </a:solidFill>
              </a:rPr>
              <a:t>adaptation</a:t>
            </a:r>
            <a:r>
              <a:rPr lang="en-US" altLang="en-US" sz="2400" dirty="0">
                <a:solidFill>
                  <a:srgbClr val="0070C0"/>
                </a:solidFill>
              </a:rPr>
              <a:t>, </a:t>
            </a:r>
            <a:r>
              <a:rPr lang="en-US" altLang="en-US" sz="2400" b="1" dirty="0">
                <a:solidFill>
                  <a:srgbClr val="0070C0"/>
                </a:solidFill>
              </a:rPr>
              <a:t>combination</a:t>
            </a:r>
            <a:r>
              <a:rPr lang="en-US" altLang="en-US" sz="2400" dirty="0">
                <a:solidFill>
                  <a:srgbClr val="0070C0"/>
                </a:solidFill>
              </a:rPr>
              <a:t>, and </a:t>
            </a:r>
            <a:r>
              <a:rPr lang="en-US" altLang="en-US" sz="2400" b="1" dirty="0">
                <a:solidFill>
                  <a:srgbClr val="0070C0"/>
                </a:solidFill>
              </a:rPr>
              <a:t>enhancement</a:t>
            </a:r>
            <a:r>
              <a:rPr lang="en-US" altLang="en-US" sz="2400" dirty="0">
                <a:solidFill>
                  <a:srgbClr val="0070C0"/>
                </a:solidFill>
              </a:rPr>
              <a:t> of material from the following resources and persons:</a:t>
            </a:r>
          </a:p>
          <a:p>
            <a:endParaRPr lang="en-US" altLang="en-US" sz="2400" dirty="0"/>
          </a:p>
          <a:p>
            <a:pPr marL="457200" indent="-457200">
              <a:buFont typeface="+mj-lt"/>
              <a:buAutoNum type="arabicPeriod"/>
            </a:pPr>
            <a:r>
              <a:rPr lang="en-US" altLang="en-US" sz="2400" dirty="0"/>
              <a:t>Slides of Operating System Concepts, Abraham </a:t>
            </a:r>
            <a:r>
              <a:rPr lang="en-US" altLang="en-US" sz="2400" dirty="0" err="1"/>
              <a:t>Silberschatz</a:t>
            </a:r>
            <a:r>
              <a:rPr lang="en-US" altLang="en-US" sz="2400" dirty="0"/>
              <a:t>, Peter Baer Galvin, Greg Gagne -  9</a:t>
            </a:r>
            <a:r>
              <a:rPr lang="en-US" altLang="en-US" sz="2400" baseline="30000" dirty="0"/>
              <a:t>th</a:t>
            </a:r>
            <a:r>
              <a:rPr lang="en-US" altLang="en-US" sz="2400" dirty="0"/>
              <a:t> edition 2013 and some slides from 10</a:t>
            </a:r>
            <a:r>
              <a:rPr lang="en-US" altLang="en-US" sz="2400" baseline="30000" dirty="0"/>
              <a:t>th</a:t>
            </a:r>
            <a:r>
              <a:rPr lang="en-US" altLang="en-US" sz="2400" dirty="0"/>
              <a:t> edition 2018</a:t>
            </a:r>
          </a:p>
          <a:p>
            <a:pPr marL="457200" indent="-457200">
              <a:buFont typeface="+mj-lt"/>
              <a:buAutoNum type="arabicPeriod"/>
            </a:pPr>
            <a:r>
              <a:rPr lang="en-US" altLang="en-US" sz="2400" dirty="0">
                <a:solidFill>
                  <a:prstClr val="black"/>
                </a:solidFill>
              </a:rPr>
              <a:t>Some conceptual text and diagram from </a:t>
            </a:r>
            <a:r>
              <a:rPr lang="en-IN" altLang="en-US" sz="2400" dirty="0">
                <a:solidFill>
                  <a:prstClr val="black"/>
                </a:solidFill>
              </a:rPr>
              <a:t>Operating Systems - Internals and Design Principles, William Stallings, 9</a:t>
            </a:r>
            <a:r>
              <a:rPr lang="en-IN" altLang="en-US" sz="2400" baseline="30000" dirty="0">
                <a:solidFill>
                  <a:prstClr val="black"/>
                </a:solidFill>
              </a:rPr>
              <a:t>th</a:t>
            </a:r>
            <a:r>
              <a:rPr lang="en-IN" altLang="en-US" sz="2400" dirty="0">
                <a:solidFill>
                  <a:prstClr val="black"/>
                </a:solidFill>
              </a:rPr>
              <a:t> edition 2018</a:t>
            </a:r>
          </a:p>
          <a:p>
            <a:pPr marL="457200" indent="-457200">
              <a:buFont typeface="+mj-lt"/>
              <a:buAutoNum type="arabicPeriod"/>
            </a:pPr>
            <a:r>
              <a:rPr lang="en-US" altLang="en-US" sz="2400" dirty="0">
                <a:solidFill>
                  <a:prstClr val="black"/>
                </a:solidFill>
              </a:rPr>
              <a:t>Some presentation transcripts from A. Frank – P. Weisberg</a:t>
            </a:r>
          </a:p>
          <a:p>
            <a:pPr marL="457200" indent="-457200">
              <a:buFont typeface="+mj-lt"/>
              <a:buAutoNum type="arabicPeriod"/>
            </a:pPr>
            <a:r>
              <a:rPr lang="en-US" altLang="en-US" sz="2400" dirty="0"/>
              <a:t>Some conceptual text from Operating Systems: Three Easy Pieces, </a:t>
            </a:r>
            <a:r>
              <a:rPr lang="en-US" altLang="en-US" sz="2400" dirty="0" err="1"/>
              <a:t>Remzi</a:t>
            </a:r>
            <a:r>
              <a:rPr lang="en-US" altLang="en-US" sz="2400" dirty="0"/>
              <a:t> </a:t>
            </a:r>
            <a:r>
              <a:rPr lang="en-US" altLang="en-US" sz="2400" dirty="0" err="1"/>
              <a:t>Arpaci-Dusseau</a:t>
            </a:r>
            <a:r>
              <a:rPr lang="en-US" altLang="en-US" sz="2400" dirty="0"/>
              <a:t>, Andrea </a:t>
            </a:r>
            <a:r>
              <a:rPr lang="en-US" altLang="en-US" sz="2400" dirty="0" err="1"/>
              <a:t>Arpaci</a:t>
            </a:r>
            <a:r>
              <a:rPr lang="en-US" altLang="en-US" sz="2400" dirty="0"/>
              <a:t> </a:t>
            </a:r>
            <a:r>
              <a:rPr lang="en-US" altLang="en-US" sz="2400" dirty="0" err="1"/>
              <a:t>Dusseau</a:t>
            </a:r>
            <a:r>
              <a:rPr lang="en-US" altLang="en-US" sz="2400" dirty="0"/>
              <a:t> </a:t>
            </a:r>
          </a:p>
        </p:txBody>
      </p:sp>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spTree>
    <p:extLst>
      <p:ext uri="{BB962C8B-B14F-4D97-AF65-F5344CB8AC3E}">
        <p14:creationId xmlns:p14="http://schemas.microsoft.com/office/powerpoint/2010/main" val="224649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Interrupt Timeline for a single process doing output</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4">
            <a:extLst>
              <a:ext uri="{FF2B5EF4-FFF2-40B4-BE49-F238E27FC236}">
                <a16:creationId xmlns:a16="http://schemas.microsoft.com/office/drawing/2014/main" id="{00BF15FE-6AEF-4097-80AF-DEBEBF131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025" y="2827217"/>
            <a:ext cx="6805386" cy="363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D228E7D-8D7E-433B-8DAD-6D476BA90CD8}"/>
              </a:ext>
            </a:extLst>
          </p:cNvPr>
          <p:cNvSpPr/>
          <p:nvPr/>
        </p:nvSpPr>
        <p:spPr>
          <a:xfrm>
            <a:off x="5181600" y="1480579"/>
            <a:ext cx="914400" cy="65845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46F056D1-FA0F-4F96-812C-D900D44838C2}"/>
              </a:ext>
            </a:extLst>
          </p:cNvPr>
          <p:cNvSpPr/>
          <p:nvPr/>
        </p:nvSpPr>
        <p:spPr>
          <a:xfrm>
            <a:off x="4712367" y="2130805"/>
            <a:ext cx="1499937" cy="9144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13" name="TextBox 12">
            <a:extLst>
              <a:ext uri="{FF2B5EF4-FFF2-40B4-BE49-F238E27FC236}">
                <a16:creationId xmlns:a16="http://schemas.microsoft.com/office/drawing/2014/main" id="{6A987F5F-3688-4106-B1BC-78D733F5385D}"/>
              </a:ext>
            </a:extLst>
          </p:cNvPr>
          <p:cNvSpPr txBox="1"/>
          <p:nvPr/>
        </p:nvSpPr>
        <p:spPr>
          <a:xfrm>
            <a:off x="4810933" y="2101498"/>
            <a:ext cx="1499936" cy="923330"/>
          </a:xfrm>
          <a:prstGeom prst="rect">
            <a:avLst/>
          </a:prstGeom>
          <a:noFill/>
        </p:spPr>
        <p:txBody>
          <a:bodyPr wrap="square" rtlCol="0">
            <a:spAutoFit/>
          </a:bodyPr>
          <a:lstStyle/>
          <a:p>
            <a:r>
              <a:rPr lang="en-US" dirty="0"/>
              <a:t>Interrupt processing times vary..</a:t>
            </a:r>
            <a:endParaRPr lang="en-IN" dirty="0"/>
          </a:p>
        </p:txBody>
      </p:sp>
      <p:cxnSp>
        <p:nvCxnSpPr>
          <p:cNvPr id="19" name="Straight Arrow Connector 18">
            <a:extLst>
              <a:ext uri="{FF2B5EF4-FFF2-40B4-BE49-F238E27FC236}">
                <a16:creationId xmlns:a16="http://schemas.microsoft.com/office/drawing/2014/main" id="{AFEA8E8A-00AD-42EC-AE58-C66BDF36B62B}"/>
              </a:ext>
            </a:extLst>
          </p:cNvPr>
          <p:cNvCxnSpPr>
            <a:cxnSpLocks/>
            <a:stCxn id="5" idx="1"/>
          </p:cNvCxnSpPr>
          <p:nvPr/>
        </p:nvCxnSpPr>
        <p:spPr>
          <a:xfrm flipH="1">
            <a:off x="4395537" y="2588005"/>
            <a:ext cx="316830" cy="840995"/>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Arrow Connector 20">
            <a:extLst>
              <a:ext uri="{FF2B5EF4-FFF2-40B4-BE49-F238E27FC236}">
                <a16:creationId xmlns:a16="http://schemas.microsoft.com/office/drawing/2014/main" id="{F02618BC-D3A1-4FF4-9E19-4B593F7B95E0}"/>
              </a:ext>
            </a:extLst>
          </p:cNvPr>
          <p:cNvCxnSpPr>
            <a:cxnSpLocks/>
          </p:cNvCxnSpPr>
          <p:nvPr/>
        </p:nvCxnSpPr>
        <p:spPr>
          <a:xfrm>
            <a:off x="6212304" y="2502842"/>
            <a:ext cx="316830" cy="926158"/>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07D0A262-8BB9-4566-BE40-019817151E6C}"/>
              </a:ext>
            </a:extLst>
          </p:cNvPr>
          <p:cNvSpPr txBox="1"/>
          <p:nvPr/>
        </p:nvSpPr>
        <p:spPr>
          <a:xfrm>
            <a:off x="3802283" y="4115884"/>
            <a:ext cx="1820168" cy="646331"/>
          </a:xfrm>
          <a:prstGeom prst="rect">
            <a:avLst/>
          </a:prstGeom>
          <a:noFill/>
        </p:spPr>
        <p:txBody>
          <a:bodyPr wrap="square" rtlCol="0">
            <a:spAutoFit/>
          </a:bodyPr>
          <a:lstStyle/>
          <a:p>
            <a:r>
              <a:rPr lang="en-US" dirty="0"/>
              <a:t>..and so do I/O transfer times </a:t>
            </a:r>
            <a:endParaRPr lang="en-IN" dirty="0"/>
          </a:p>
        </p:txBody>
      </p:sp>
      <p:sp>
        <p:nvSpPr>
          <p:cNvPr id="33" name="Rectangle: Rounded Corners 32">
            <a:extLst>
              <a:ext uri="{FF2B5EF4-FFF2-40B4-BE49-F238E27FC236}">
                <a16:creationId xmlns:a16="http://schemas.microsoft.com/office/drawing/2014/main" id="{A7A2059A-B89F-4CEF-A677-046A3D2A3E88}"/>
              </a:ext>
            </a:extLst>
          </p:cNvPr>
          <p:cNvSpPr/>
          <p:nvPr/>
        </p:nvSpPr>
        <p:spPr>
          <a:xfrm>
            <a:off x="3812461" y="4115884"/>
            <a:ext cx="1499937" cy="68789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35" name="Straight Arrow Connector 34">
            <a:extLst>
              <a:ext uri="{FF2B5EF4-FFF2-40B4-BE49-F238E27FC236}">
                <a16:creationId xmlns:a16="http://schemas.microsoft.com/office/drawing/2014/main" id="{81416B14-6280-463E-8F27-29020C33C736}"/>
              </a:ext>
            </a:extLst>
          </p:cNvPr>
          <p:cNvCxnSpPr>
            <a:cxnSpLocks/>
          </p:cNvCxnSpPr>
          <p:nvPr/>
        </p:nvCxnSpPr>
        <p:spPr>
          <a:xfrm flipH="1">
            <a:off x="3502408" y="4397912"/>
            <a:ext cx="310054" cy="520854"/>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2E9E9F61-38FF-4199-AFCD-AA216CC5265E}"/>
              </a:ext>
            </a:extLst>
          </p:cNvPr>
          <p:cNvCxnSpPr>
            <a:cxnSpLocks/>
          </p:cNvCxnSpPr>
          <p:nvPr/>
        </p:nvCxnSpPr>
        <p:spPr>
          <a:xfrm>
            <a:off x="5312398" y="4347089"/>
            <a:ext cx="454736" cy="578117"/>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438083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I/O Structure</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3B1B540-677B-41E2-8FBF-A7D799D13AF4}"/>
              </a:ext>
            </a:extLst>
          </p:cNvPr>
          <p:cNvSpPr txBox="1"/>
          <p:nvPr/>
        </p:nvSpPr>
        <p:spPr>
          <a:xfrm>
            <a:off x="195943" y="1444705"/>
            <a:ext cx="9731828" cy="5318379"/>
          </a:xfrm>
          <a:prstGeom prst="rect">
            <a:avLst/>
          </a:prstGeom>
          <a:noFill/>
        </p:spPr>
        <p:txBody>
          <a:bodyPr wrap="square">
            <a:spAutoFit/>
          </a:bodyPr>
          <a:lstStyle/>
          <a:p>
            <a:pPr marL="342900" marR="0" lvl="0" indent="-342900" algn="l" defTabSz="914400" rtl="0" eaLnBrk="0" fontAlgn="base" latinLnBrk="0" hangingPunct="0">
              <a:lnSpc>
                <a:spcPct val="9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After I/O starts, control returns to user program only upon I/O completion</a:t>
            </a:r>
          </a:p>
          <a:p>
            <a:pPr marL="742950" marR="0" lvl="1" indent="-285750" algn="l" defTabSz="914400" rtl="0" eaLnBrk="0" fontAlgn="base" latinLnBrk="0" hangingPunct="0">
              <a:lnSpc>
                <a:spcPct val="9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Wait instruction idles the CPU until the next interrupt</a:t>
            </a:r>
          </a:p>
          <a:p>
            <a:pPr marL="742950" marR="0" lvl="1" indent="-285750" algn="l" defTabSz="914400" rtl="0" eaLnBrk="0" fontAlgn="base" latinLnBrk="0" hangingPunct="0">
              <a:lnSpc>
                <a:spcPct val="9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Wait loop (contention for memory access)</a:t>
            </a:r>
          </a:p>
          <a:p>
            <a:pPr marL="742950" marR="0" lvl="1" indent="-285750" algn="l" defTabSz="914400" rtl="0" eaLnBrk="0" fontAlgn="base" latinLnBrk="0" hangingPunct="0">
              <a:lnSpc>
                <a:spcPct val="9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At most one I/O request is outstanding at a time, no simultaneous I/O processing</a:t>
            </a:r>
          </a:p>
          <a:p>
            <a:pPr marL="342900" marR="0" lvl="0" indent="-342900" algn="l" defTabSz="914400" rtl="0" eaLnBrk="0" fontAlgn="base" latinLnBrk="0" hangingPunct="0">
              <a:lnSpc>
                <a:spcPct val="9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After I/O starts, control returns to user program without waiting for I/O completion</a:t>
            </a:r>
          </a:p>
          <a:p>
            <a:pPr marL="742950" marR="0" lvl="1" indent="-285750" algn="l" defTabSz="914400" rtl="0" eaLnBrk="0" fontAlgn="base" latinLnBrk="0" hangingPunct="0">
              <a:lnSpc>
                <a:spcPct val="90000"/>
              </a:lnSpc>
              <a:spcBef>
                <a:spcPct val="35000"/>
              </a:spcBef>
              <a:spcAft>
                <a:spcPct val="0"/>
              </a:spcAft>
              <a:buClr>
                <a:srgbClr val="CC6600"/>
              </a:buClr>
              <a:buSzPct val="80000"/>
              <a:buFont typeface="Monotype Sorts" pitchFamily="-84" charset="2"/>
              <a:buChar char="l"/>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System call </a:t>
            </a:r>
            <a:r>
              <a:rPr kumimoji="1" lang="en-US" altLang="en-US" sz="2400" b="0" i="0" u="none" strike="noStrike" kern="0" cap="none" spc="0" normalizeH="0" baseline="0" noProof="0" dirty="0">
                <a:ln>
                  <a:noFill/>
                </a:ln>
                <a:solidFill>
                  <a:srgbClr val="000000"/>
                </a:solidFill>
                <a:effectLst/>
                <a:uLnTx/>
                <a:uFillTx/>
                <a:ea typeface="MS PGothic" pitchFamily="34" charset="-128"/>
              </a:rPr>
              <a:t>– request to the OS to allow user to wait for I/O completion</a:t>
            </a:r>
          </a:p>
          <a:p>
            <a:pPr marL="742950" marR="0" lvl="1" indent="-285750" algn="l" defTabSz="914400" rtl="0" eaLnBrk="0" fontAlgn="base" latinLnBrk="0" hangingPunct="0">
              <a:lnSpc>
                <a:spcPct val="90000"/>
              </a:lnSpc>
              <a:spcBef>
                <a:spcPct val="35000"/>
              </a:spcBef>
              <a:spcAft>
                <a:spcPct val="0"/>
              </a:spcAft>
              <a:buClr>
                <a:srgbClr val="CC6600"/>
              </a:buClr>
              <a:buSzPct val="80000"/>
              <a:buFont typeface="Monotype Sorts" pitchFamily="-84" charset="2"/>
              <a:buChar char="l"/>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Device-status table </a:t>
            </a:r>
            <a:r>
              <a:rPr kumimoji="1" lang="en-US" altLang="en-US" sz="2400" b="0" i="0" u="none" strike="noStrike" kern="0" cap="none" spc="0" normalizeH="0" baseline="0" noProof="0" dirty="0">
                <a:ln>
                  <a:noFill/>
                </a:ln>
                <a:solidFill>
                  <a:srgbClr val="000000"/>
                </a:solidFill>
                <a:effectLst/>
                <a:uLnTx/>
                <a:uFillTx/>
                <a:ea typeface="MS PGothic" pitchFamily="34" charset="-128"/>
              </a:rPr>
              <a:t>contains entry for each I/O device indicating its type, address, and state</a:t>
            </a:r>
          </a:p>
          <a:p>
            <a:pPr marL="742950" marR="0" lvl="1" indent="-285750" algn="l" defTabSz="914400" rtl="0" eaLnBrk="0" fontAlgn="base" latinLnBrk="0" hangingPunct="0">
              <a:lnSpc>
                <a:spcPct val="9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OS indexes into I/O device table to determine device status and to modify table entry to include interrupt</a:t>
            </a:r>
          </a:p>
        </p:txBody>
      </p:sp>
    </p:spTree>
    <p:extLst>
      <p:ext uri="{BB962C8B-B14F-4D97-AF65-F5344CB8AC3E}">
        <p14:creationId xmlns:p14="http://schemas.microsoft.com/office/powerpoint/2010/main" val="4220250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Storage Structure</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932F2A2-6A39-4C42-9D53-82EF9D3D35E7}"/>
              </a:ext>
            </a:extLst>
          </p:cNvPr>
          <p:cNvSpPr txBox="1"/>
          <p:nvPr/>
        </p:nvSpPr>
        <p:spPr>
          <a:xfrm>
            <a:off x="163286" y="1516485"/>
            <a:ext cx="8572500" cy="5299912"/>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Main memory – only large storage media that the CPU can access directly (</a:t>
            </a:r>
            <a:r>
              <a:rPr kumimoji="1" lang="en-US" altLang="en-US" sz="2400" b="1" i="0" u="none" strike="noStrike" kern="0" cap="none" spc="0" normalizeH="0" baseline="0" noProof="0" dirty="0">
                <a:ln>
                  <a:noFill/>
                </a:ln>
                <a:solidFill>
                  <a:srgbClr val="3366FF"/>
                </a:solidFill>
                <a:effectLst/>
                <a:uLnTx/>
                <a:uFillTx/>
                <a:ea typeface="MS PGothic" pitchFamily="34" charset="-128"/>
              </a:rPr>
              <a:t>Random</a:t>
            </a:r>
            <a:r>
              <a:rPr kumimoji="1" lang="en-US" altLang="en-US" sz="2400" b="0" i="0" u="none" strike="noStrike" kern="0" cap="none" spc="0" normalizeH="0" baseline="0" noProof="0" dirty="0">
                <a:ln>
                  <a:noFill/>
                </a:ln>
                <a:solidFill>
                  <a:srgbClr val="0000FF"/>
                </a:solidFill>
                <a:effectLst/>
                <a:uLnTx/>
                <a:uFillTx/>
                <a:ea typeface="MS PGothic" pitchFamily="34" charset="-128"/>
              </a:rPr>
              <a:t> </a:t>
            </a:r>
            <a:r>
              <a:rPr kumimoji="1" lang="en-US" altLang="en-US" sz="2400" b="1" i="0" u="none" strike="noStrike" kern="0" cap="none" spc="0" normalizeH="0" baseline="0" noProof="0" dirty="0">
                <a:ln>
                  <a:noFill/>
                </a:ln>
                <a:solidFill>
                  <a:srgbClr val="3366FF"/>
                </a:solidFill>
                <a:effectLst/>
                <a:uLnTx/>
                <a:uFillTx/>
                <a:ea typeface="MS PGothic" pitchFamily="34" charset="-128"/>
              </a:rPr>
              <a:t>access and </a:t>
            </a:r>
            <a:r>
              <a:rPr kumimoji="1" lang="en-US" altLang="en-US" sz="2400" b="0" i="0" u="none" strike="noStrike" kern="0" cap="none" spc="0" normalizeH="0" baseline="0" noProof="0" dirty="0">
                <a:ln>
                  <a:noFill/>
                </a:ln>
                <a:solidFill>
                  <a:srgbClr val="000000"/>
                </a:solidFill>
                <a:effectLst/>
                <a:uLnTx/>
                <a:uFillTx/>
                <a:ea typeface="MS PGothic" pitchFamily="34" charset="-128"/>
              </a:rPr>
              <a:t>Typically </a:t>
            </a:r>
            <a:r>
              <a:rPr kumimoji="1" lang="en-US" altLang="en-US" sz="2400" b="1" i="0" u="none" strike="noStrike" kern="0" cap="none" spc="0" normalizeH="0" baseline="0" noProof="0" dirty="0">
                <a:ln>
                  <a:noFill/>
                </a:ln>
                <a:solidFill>
                  <a:srgbClr val="3366FF"/>
                </a:solidFill>
                <a:effectLst/>
                <a:uLnTx/>
                <a:uFillTx/>
                <a:ea typeface="MS PGothic" pitchFamily="34" charset="-128"/>
              </a:rPr>
              <a:t>volatile)</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Secondary storage – extension of main memory that provides large </a:t>
            </a:r>
            <a:r>
              <a:rPr kumimoji="1" lang="en-US" altLang="en-US" sz="2400" b="1" i="0" u="none" strike="noStrike" kern="0" cap="none" spc="0" normalizeH="0" baseline="0" noProof="0" dirty="0">
                <a:ln>
                  <a:noFill/>
                </a:ln>
                <a:solidFill>
                  <a:srgbClr val="3366FF"/>
                </a:solidFill>
                <a:effectLst/>
                <a:uLnTx/>
                <a:uFillTx/>
                <a:ea typeface="MS PGothic" pitchFamily="34" charset="-128"/>
              </a:rPr>
              <a:t>nonvolatile</a:t>
            </a:r>
            <a:r>
              <a:rPr kumimoji="1" lang="en-US" altLang="en-US" sz="2400" b="0" i="0" u="none" strike="noStrike" kern="0" cap="none" spc="0" normalizeH="0" baseline="0" noProof="0" dirty="0">
                <a:ln>
                  <a:noFill/>
                </a:ln>
                <a:solidFill>
                  <a:srgbClr val="0000FF"/>
                </a:solidFill>
                <a:effectLst/>
                <a:uLnTx/>
                <a:uFillTx/>
                <a:ea typeface="MS PGothic" pitchFamily="34" charset="-128"/>
              </a:rPr>
              <a:t> </a:t>
            </a:r>
            <a:r>
              <a:rPr kumimoji="1" lang="en-US" altLang="en-US" sz="2400" b="0" i="0" u="none" strike="noStrike" kern="0" cap="none" spc="0" normalizeH="0" baseline="0" noProof="0" dirty="0">
                <a:ln>
                  <a:noFill/>
                </a:ln>
                <a:solidFill>
                  <a:srgbClr val="000000"/>
                </a:solidFill>
                <a:effectLst/>
                <a:uLnTx/>
                <a:uFillTx/>
                <a:ea typeface="MS PGothic" pitchFamily="34" charset="-128"/>
              </a:rPr>
              <a:t>storage capacity</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Hard disks – rigid metal or glass platters covered with magnetic recording material </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Disk surface is logically divided into </a:t>
            </a:r>
            <a:r>
              <a:rPr kumimoji="1" lang="en-US" altLang="en-US" sz="2400" b="1" i="0" u="none" strike="noStrike" kern="0" cap="none" spc="0" normalizeH="0" baseline="0" noProof="0" dirty="0">
                <a:ln>
                  <a:noFill/>
                </a:ln>
                <a:solidFill>
                  <a:srgbClr val="3366FF"/>
                </a:solidFill>
                <a:effectLst/>
                <a:uLnTx/>
                <a:uFillTx/>
                <a:ea typeface="MS PGothic" pitchFamily="34" charset="-128"/>
              </a:rPr>
              <a:t>tracks</a:t>
            </a:r>
            <a:r>
              <a:rPr kumimoji="1" lang="en-US" altLang="en-US" sz="2400" b="0" i="0" u="none" strike="noStrike" kern="0" cap="none" spc="0" normalizeH="0" baseline="0" noProof="0" dirty="0">
                <a:ln>
                  <a:noFill/>
                </a:ln>
                <a:solidFill>
                  <a:srgbClr val="000000"/>
                </a:solidFill>
                <a:effectLst/>
                <a:uLnTx/>
                <a:uFillTx/>
                <a:ea typeface="MS PGothic" pitchFamily="34" charset="-128"/>
              </a:rPr>
              <a:t>, which are subdivided into </a:t>
            </a:r>
            <a:r>
              <a:rPr kumimoji="1" lang="en-US" altLang="en-US" sz="2400" b="1" i="0" u="none" strike="noStrike" kern="0" cap="none" spc="0" normalizeH="0" baseline="0" noProof="0" dirty="0">
                <a:ln>
                  <a:noFill/>
                </a:ln>
                <a:solidFill>
                  <a:srgbClr val="3366FF"/>
                </a:solidFill>
                <a:effectLst/>
                <a:uLnTx/>
                <a:uFillTx/>
                <a:ea typeface="MS PGothic" pitchFamily="34" charset="-128"/>
              </a:rPr>
              <a:t>sectors</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The </a:t>
            </a:r>
            <a:r>
              <a:rPr kumimoji="1" lang="en-US" altLang="en-US" sz="2400" b="1" i="0" u="none" strike="noStrike" kern="0" cap="none" spc="0" normalizeH="0" baseline="0" noProof="0" dirty="0">
                <a:ln>
                  <a:noFill/>
                </a:ln>
                <a:solidFill>
                  <a:srgbClr val="3366FF"/>
                </a:solidFill>
                <a:effectLst/>
                <a:uLnTx/>
                <a:uFillTx/>
                <a:ea typeface="MS PGothic" pitchFamily="34" charset="-128"/>
              </a:rPr>
              <a:t>disk controller </a:t>
            </a:r>
            <a:r>
              <a:rPr kumimoji="1" lang="en-US" altLang="en-US" sz="2400" b="0" i="0" u="none" strike="noStrike" kern="0" cap="none" spc="0" normalizeH="0" baseline="0" noProof="0" dirty="0">
                <a:ln>
                  <a:noFill/>
                </a:ln>
                <a:solidFill>
                  <a:srgbClr val="000000"/>
                </a:solidFill>
                <a:effectLst/>
                <a:uLnTx/>
                <a:uFillTx/>
                <a:ea typeface="MS PGothic" pitchFamily="34" charset="-128"/>
              </a:rPr>
              <a:t>determines the logical interaction between the device and the computer </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Solid-state disks </a:t>
            </a:r>
            <a:r>
              <a:rPr kumimoji="1" lang="en-US" altLang="en-US" sz="2400" b="0" i="0" u="none" strike="noStrike" kern="0" cap="none" spc="0" normalizeH="0" baseline="0" noProof="0" dirty="0">
                <a:ln>
                  <a:noFill/>
                </a:ln>
                <a:solidFill>
                  <a:srgbClr val="000000"/>
                </a:solidFill>
                <a:effectLst/>
                <a:uLnTx/>
                <a:uFillTx/>
                <a:ea typeface="MS PGothic" pitchFamily="34" charset="-128"/>
              </a:rPr>
              <a:t>– faster than hard disks, nonvolatile</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Various technologies and becoming more popular</a:t>
            </a:r>
          </a:p>
        </p:txBody>
      </p:sp>
    </p:spTree>
    <p:extLst>
      <p:ext uri="{BB962C8B-B14F-4D97-AF65-F5344CB8AC3E}">
        <p14:creationId xmlns:p14="http://schemas.microsoft.com/office/powerpoint/2010/main" val="311863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 calcmode="lin" valueType="num">
                                      <p:cBhvr additive="base">
                                        <p:cTn id="23"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 calcmode="lin" valueType="num">
                                      <p:cBhvr additive="base">
                                        <p:cTn id="27"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1">
                                            <p:txEl>
                                              <p:pRg st="5" end="5"/>
                                            </p:txEl>
                                          </p:spTgt>
                                        </p:tgtEl>
                                        <p:attrNameLst>
                                          <p:attrName>style.visibility</p:attrName>
                                        </p:attrNameLst>
                                      </p:cBhvr>
                                      <p:to>
                                        <p:strVal val="visible"/>
                                      </p:to>
                                    </p:set>
                                    <p:anim calcmode="lin" valueType="num">
                                      <p:cBhvr additive="base">
                                        <p:cTn id="33"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additive="base">
                                        <p:cTn id="3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Storage Hierarchy</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0A2C684-801E-4BEE-9460-C672277F0868}"/>
              </a:ext>
            </a:extLst>
          </p:cNvPr>
          <p:cNvSpPr txBox="1"/>
          <p:nvPr/>
        </p:nvSpPr>
        <p:spPr>
          <a:xfrm>
            <a:off x="598883" y="1568491"/>
            <a:ext cx="8545117" cy="3822585"/>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Storage systems organized in hierarchy</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Speed</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Cost</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Volatility</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Caching</a:t>
            </a:r>
            <a:r>
              <a:rPr kumimoji="1" lang="en-US" altLang="en-US" sz="2400" b="0" i="0" u="none" strike="noStrike" kern="0" cap="none" spc="0" normalizeH="0" baseline="0" noProof="0" dirty="0">
                <a:ln>
                  <a:noFill/>
                </a:ln>
                <a:solidFill>
                  <a:srgbClr val="000000"/>
                </a:solidFill>
                <a:effectLst/>
                <a:uLnTx/>
                <a:uFillTx/>
                <a:ea typeface="MS PGothic" pitchFamily="34" charset="-128"/>
              </a:rPr>
              <a:t> – copying information into faster storage system; main memory can be viewed as a cache for secondary storage</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Device Driver </a:t>
            </a:r>
            <a:r>
              <a:rPr kumimoji="1" lang="en-US" altLang="en-US" sz="2400" b="0" i="0" u="none" strike="noStrike" kern="0" cap="none" spc="0" normalizeH="0" baseline="0" noProof="0" dirty="0">
                <a:ln>
                  <a:noFill/>
                </a:ln>
                <a:solidFill>
                  <a:srgbClr val="000000"/>
                </a:solidFill>
                <a:effectLst/>
                <a:uLnTx/>
                <a:uFillTx/>
                <a:ea typeface="MS PGothic" pitchFamily="34" charset="-128"/>
              </a:rPr>
              <a:t>for each device controller to manage I/O</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Provides uniform interface between controller and kernel</a:t>
            </a:r>
          </a:p>
        </p:txBody>
      </p:sp>
    </p:spTree>
    <p:extLst>
      <p:ext uri="{BB962C8B-B14F-4D97-AF65-F5344CB8AC3E}">
        <p14:creationId xmlns:p14="http://schemas.microsoft.com/office/powerpoint/2010/main" val="1141037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Storage-Device Hierarchy</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3" descr="C:\Users\as668\Desktop\1_04.jpg">
            <a:extLst>
              <a:ext uri="{FF2B5EF4-FFF2-40B4-BE49-F238E27FC236}">
                <a16:creationId xmlns:a16="http://schemas.microsoft.com/office/drawing/2014/main" id="{216EFBB2-15C6-4376-ACAE-379EE0327E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0670" y="1773758"/>
            <a:ext cx="5322887" cy="443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469BFB18-C721-4754-A634-E3A60E514E74}"/>
              </a:ext>
            </a:extLst>
          </p:cNvPr>
          <p:cNvPicPr>
            <a:picLocks noChangeAspect="1"/>
          </p:cNvPicPr>
          <p:nvPr/>
        </p:nvPicPr>
        <p:blipFill>
          <a:blip r:embed="rId5"/>
          <a:stretch>
            <a:fillRect/>
          </a:stretch>
        </p:blipFill>
        <p:spPr>
          <a:xfrm>
            <a:off x="0" y="6605760"/>
            <a:ext cx="3005588" cy="280440"/>
          </a:xfrm>
          <a:prstGeom prst="rect">
            <a:avLst/>
          </a:prstGeom>
        </p:spPr>
      </p:pic>
    </p:spTree>
    <p:extLst>
      <p:ext uri="{BB962C8B-B14F-4D97-AF65-F5344CB8AC3E}">
        <p14:creationId xmlns:p14="http://schemas.microsoft.com/office/powerpoint/2010/main" val="1154335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Caching</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EF2A2AA-7D3D-45D8-90AF-30E45FC3F428}"/>
              </a:ext>
            </a:extLst>
          </p:cNvPr>
          <p:cNvSpPr txBox="1"/>
          <p:nvPr/>
        </p:nvSpPr>
        <p:spPr>
          <a:xfrm>
            <a:off x="361370" y="1381517"/>
            <a:ext cx="8782630" cy="5059847"/>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Important principle, performed at many levels in a computer (in hardware, operating system, software)</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Information in use copied from slower to faster storage temporarily</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Faster storage (cache) checked first to determine if information is there</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If it is, information used directly from the cache (fast)</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If not, data copied to cache and used there</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Cache smaller than storage being cached</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Cache management important design problem</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Cache size and replacement policy</a:t>
            </a:r>
          </a:p>
        </p:txBody>
      </p:sp>
    </p:spTree>
    <p:extLst>
      <p:ext uri="{BB962C8B-B14F-4D97-AF65-F5344CB8AC3E}">
        <p14:creationId xmlns:p14="http://schemas.microsoft.com/office/powerpoint/2010/main" val="111156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 calcmode="lin" valueType="num">
                                      <p:cBhvr additive="base">
                                        <p:cTn id="23"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 calcmode="lin" valueType="num">
                                      <p:cBhvr additive="base">
                                        <p:cTn id="27"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1">
                                            <p:txEl>
                                              <p:pRg st="5" end="5"/>
                                            </p:txEl>
                                          </p:spTgt>
                                        </p:tgtEl>
                                        <p:attrNameLst>
                                          <p:attrName>style.visibility</p:attrName>
                                        </p:attrNameLst>
                                      </p:cBhvr>
                                      <p:to>
                                        <p:strVal val="visible"/>
                                      </p:to>
                                    </p:set>
                                    <p:anim calcmode="lin" valueType="num">
                                      <p:cBhvr additive="base">
                                        <p:cTn id="33"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additive="base">
                                        <p:cTn id="3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1">
                                            <p:txEl>
                                              <p:pRg st="7" end="7"/>
                                            </p:txEl>
                                          </p:spTgt>
                                        </p:tgtEl>
                                        <p:attrNameLst>
                                          <p:attrName>style.visibility</p:attrName>
                                        </p:attrNameLst>
                                      </p:cBhvr>
                                      <p:to>
                                        <p:strVal val="visible"/>
                                      </p:to>
                                    </p:set>
                                    <p:anim calcmode="lin" valueType="num">
                                      <p:cBhvr additive="base">
                                        <p:cTn id="41"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Direct Memory Access Structure</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1EEE708-4991-4154-8393-3EBBBBA93412}"/>
              </a:ext>
            </a:extLst>
          </p:cNvPr>
          <p:cNvSpPr txBox="1"/>
          <p:nvPr/>
        </p:nvSpPr>
        <p:spPr>
          <a:xfrm>
            <a:off x="361370" y="2316388"/>
            <a:ext cx="8782630" cy="2566857"/>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Used for high-speed I/O devices able to transmit information at close to memory speeds</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Device controller transfers blocks of data from buffer storage directly to main memory without CPU intervention</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Only one interrupt is generated per block, rather than the one interrupt per byte</a:t>
            </a:r>
          </a:p>
        </p:txBody>
      </p:sp>
    </p:spTree>
    <p:extLst>
      <p:ext uri="{BB962C8B-B14F-4D97-AF65-F5344CB8AC3E}">
        <p14:creationId xmlns:p14="http://schemas.microsoft.com/office/powerpoint/2010/main" val="3500890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How a modern computer system works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5" descr="1">
            <a:extLst>
              <a:ext uri="{FF2B5EF4-FFF2-40B4-BE49-F238E27FC236}">
                <a16:creationId xmlns:a16="http://schemas.microsoft.com/office/drawing/2014/main" id="{797A9468-9833-4ECF-BF92-D7DE11D34E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0971" y="2119833"/>
            <a:ext cx="6112329" cy="408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F15041F0-D739-479B-BF9A-33A0AAE53938}"/>
              </a:ext>
            </a:extLst>
          </p:cNvPr>
          <p:cNvPicPr>
            <a:picLocks noChangeAspect="1"/>
          </p:cNvPicPr>
          <p:nvPr/>
        </p:nvPicPr>
        <p:blipFill>
          <a:blip r:embed="rId5"/>
          <a:stretch>
            <a:fillRect/>
          </a:stretch>
        </p:blipFill>
        <p:spPr>
          <a:xfrm>
            <a:off x="0" y="6577560"/>
            <a:ext cx="3005588" cy="280440"/>
          </a:xfrm>
          <a:prstGeom prst="rect">
            <a:avLst/>
          </a:prstGeom>
        </p:spPr>
      </p:pic>
    </p:spTree>
    <p:extLst>
      <p:ext uri="{BB962C8B-B14F-4D97-AF65-F5344CB8AC3E}">
        <p14:creationId xmlns:p14="http://schemas.microsoft.com/office/powerpoint/2010/main" val="3602678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a:t>venkateshprasad@pes.edu</a:t>
            </a:r>
            <a:endParaRPr lang="en-IN" sz="2400" b="1" dirty="0"/>
          </a:p>
        </p:txBody>
      </p:sp>
      <p:grpSp>
        <p:nvGrpSpPr>
          <p:cNvPr id="13"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a:t>Venkatesh Prasad</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Course Objective(s)</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393111" y="1513221"/>
            <a:ext cx="901214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r>
              <a:rPr lang="en-US" altLang="en-US" sz="2400" dirty="0"/>
              <a:t>The objective(s) of this course is to:</a:t>
            </a:r>
          </a:p>
          <a:p>
            <a:endParaRPr lang="en-US" altLang="en-US" sz="2400" dirty="0"/>
          </a:p>
          <a:p>
            <a:pPr marL="342900" indent="-342900">
              <a:buFont typeface="Arial" panose="020B0604020202020204" pitchFamily="34" charset="0"/>
              <a:buChar char="•"/>
            </a:pPr>
            <a:r>
              <a:rPr lang="en-US" altLang="en-US" sz="2400" dirty="0"/>
              <a:t>Provide an insight into the basic organization of computer systems</a:t>
            </a:r>
          </a:p>
          <a:p>
            <a:pPr marL="342900" indent="-342900">
              <a:buFont typeface="Arial" panose="020B0604020202020204" pitchFamily="34" charset="0"/>
              <a:buChar char="•"/>
            </a:pPr>
            <a:r>
              <a:rPr lang="en-US" altLang="en-US" sz="2400" dirty="0"/>
              <a:t>Familiarize students with various components of an Operating System</a:t>
            </a:r>
          </a:p>
          <a:p>
            <a:pPr marL="342900" indent="-342900">
              <a:buFont typeface="Arial" panose="020B0604020202020204" pitchFamily="34" charset="0"/>
              <a:buChar char="•"/>
            </a:pPr>
            <a:r>
              <a:rPr lang="en-US" altLang="en-US" sz="2400" dirty="0"/>
              <a:t>Focus on fundamental problems and optimal solutions for resource management in Operating System such as Process, Threads, Disk scheduling and Memory Management</a:t>
            </a:r>
          </a:p>
          <a:p>
            <a:pPr marL="342900" indent="-342900">
              <a:buFont typeface="Arial" panose="020B0604020202020204" pitchFamily="34" charset="0"/>
              <a:buChar char="•"/>
            </a:pPr>
            <a:r>
              <a:rPr lang="en-US" altLang="en-US" sz="2400" dirty="0"/>
              <a:t>Discuss Storage Management such as the design of a file system on secondary storage and system I/O in depth</a:t>
            </a:r>
          </a:p>
          <a:p>
            <a:pPr marL="342900" indent="-342900">
              <a:buFont typeface="Arial" panose="020B0604020202020204" pitchFamily="34" charset="0"/>
              <a:buChar char="•"/>
            </a:pPr>
            <a:r>
              <a:rPr lang="en-US" altLang="en-US" sz="2400" dirty="0"/>
              <a:t>Discuss System Protection, System Security and Distributed Systems Basics</a:t>
            </a:r>
          </a:p>
        </p:txBody>
      </p:sp>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Course Outcome(s)</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393111" y="1328557"/>
            <a:ext cx="901214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r>
              <a:rPr lang="en-US" altLang="en-US" sz="2400" dirty="0"/>
              <a:t>At the end of this course the student will be able to:</a:t>
            </a:r>
          </a:p>
          <a:p>
            <a:endParaRPr lang="en-US" altLang="en-US" sz="2400" dirty="0"/>
          </a:p>
          <a:p>
            <a:pPr marL="342900" indent="-342900">
              <a:buFont typeface="Arial" panose="020B0604020202020204" pitchFamily="34" charset="0"/>
              <a:buChar char="•"/>
            </a:pPr>
            <a:r>
              <a:rPr lang="en-US" altLang="en-US" sz="2400" dirty="0"/>
              <a:t>Correlate the different components of an Operating System</a:t>
            </a:r>
          </a:p>
          <a:p>
            <a:pPr marL="342900" indent="-342900">
              <a:buFont typeface="Arial" panose="020B0604020202020204" pitchFamily="34" charset="0"/>
              <a:buChar char="•"/>
            </a:pPr>
            <a:r>
              <a:rPr lang="en-US" altLang="en-US" sz="2400" dirty="0"/>
              <a:t>Compare and contrast various scheduling algorithms and their performance tradeoffs.</a:t>
            </a:r>
          </a:p>
          <a:p>
            <a:pPr marL="342900" indent="-342900">
              <a:buFont typeface="Arial" panose="020B0604020202020204" pitchFamily="34" charset="0"/>
              <a:buChar char="•"/>
            </a:pPr>
            <a:r>
              <a:rPr lang="en-US" altLang="en-US" sz="2400" dirty="0"/>
              <a:t>Analyze techniques for system resource management </a:t>
            </a:r>
            <a:r>
              <a:rPr lang="en-IN" sz="2400" dirty="0"/>
              <a:t>and explore design trade-offs in designing memory components of the Operating system.</a:t>
            </a:r>
            <a:endParaRPr lang="en-US" altLang="en-US" sz="2400" dirty="0"/>
          </a:p>
          <a:p>
            <a:pPr marL="342900" indent="-342900">
              <a:buFont typeface="Arial" panose="020B0604020202020204" pitchFamily="34" charset="0"/>
              <a:buChar char="•"/>
            </a:pPr>
            <a:r>
              <a:rPr lang="en-US" altLang="en-US" sz="2400" dirty="0"/>
              <a:t>Analyze performance issues associated with I/O devices and learn the algorithms &amp; structures used for storage management</a:t>
            </a:r>
          </a:p>
          <a:p>
            <a:pPr marL="342900" indent="-342900">
              <a:buFont typeface="Arial" panose="020B0604020202020204" pitchFamily="34" charset="0"/>
              <a:buChar char="•"/>
            </a:pPr>
            <a:r>
              <a:rPr lang="en-IN" sz="2400" dirty="0"/>
              <a:t>Understand the goals and principles of protection in a modern computer system, explore security threats &amp; attacks and understand the roles, types and advantages of distributed systems</a:t>
            </a:r>
            <a:endParaRPr lang="en-US" altLang="en-US" sz="2400" dirty="0"/>
          </a:p>
        </p:txBody>
      </p:sp>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spTree>
    <p:extLst>
      <p:ext uri="{BB962C8B-B14F-4D97-AF65-F5344CB8AC3E}">
        <p14:creationId xmlns:p14="http://schemas.microsoft.com/office/powerpoint/2010/main" val="225539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Lecture 1 Objectives</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424642" y="2402218"/>
            <a:ext cx="7282444"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342900" indent="-342900">
              <a:buFont typeface="Arial" panose="020B0604020202020204" pitchFamily="34" charset="0"/>
              <a:buChar char="•"/>
            </a:pPr>
            <a:r>
              <a:rPr lang="en-US" altLang="en-US" sz="2400" dirty="0"/>
              <a:t>To describe the basic organization of computer systems</a:t>
            </a:r>
          </a:p>
          <a:p>
            <a:pPr marL="342900" indent="-342900">
              <a:buFont typeface="Arial" panose="020B0604020202020204" pitchFamily="34" charset="0"/>
              <a:buChar char="•"/>
            </a:pPr>
            <a:r>
              <a:rPr lang="en-US" altLang="en-US" sz="2400" dirty="0"/>
              <a:t>To provide a grand tour of the major components of operating systems</a:t>
            </a:r>
          </a:p>
          <a:p>
            <a:pPr marL="342900" indent="-342900">
              <a:buFont typeface="Arial" panose="020B0604020202020204" pitchFamily="34" charset="0"/>
              <a:buChar char="•"/>
            </a:pPr>
            <a:r>
              <a:rPr lang="en-US" altLang="en-US" sz="2400" dirty="0"/>
              <a:t>To give an overview of the many types of computing environments</a:t>
            </a:r>
          </a:p>
        </p:txBody>
      </p:sp>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spTree>
    <p:extLst>
      <p:ext uri="{BB962C8B-B14F-4D97-AF65-F5344CB8AC3E}">
        <p14:creationId xmlns:p14="http://schemas.microsoft.com/office/powerpoint/2010/main" val="63013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General Definition</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2590FC1-7B29-4C12-95C8-C89FB6D079BF}"/>
              </a:ext>
            </a:extLst>
          </p:cNvPr>
          <p:cNvSpPr txBox="1"/>
          <p:nvPr/>
        </p:nvSpPr>
        <p:spPr>
          <a:xfrm>
            <a:off x="128338" y="1516485"/>
            <a:ext cx="9012196" cy="1938992"/>
          </a:xfrm>
          <a:prstGeom prst="rect">
            <a:avLst/>
          </a:prstGeom>
          <a:noFill/>
        </p:spPr>
        <p:txBody>
          <a:bodyPr wrap="square">
            <a:spAutoFit/>
          </a:bodyPr>
          <a:lstStyle/>
          <a:p>
            <a:pPr marL="285750" indent="-285750">
              <a:buFont typeface="Arial" panose="020B0604020202020204" pitchFamily="34" charset="0"/>
              <a:buChar char="•"/>
            </a:pPr>
            <a:r>
              <a:rPr lang="en-IN" sz="2400" dirty="0"/>
              <a:t>An Operating System is a program </a:t>
            </a:r>
            <a:r>
              <a:rPr lang="en-US" altLang="en-US" sz="2400" dirty="0"/>
              <a:t>that acts as an intermediary between a user of a computer and the computer hardware</a:t>
            </a:r>
          </a:p>
          <a:p>
            <a:pPr marL="285750" indent="-285750">
              <a:buFont typeface="Arial" panose="020B0604020202020204" pitchFamily="34" charset="0"/>
              <a:buChar char="•"/>
            </a:pPr>
            <a:r>
              <a:rPr lang="en-IN" sz="2400" dirty="0"/>
              <a:t>It provides a user-friendly environment in which a user may easily develop and execute programs. Otherwise, hardware knowledge would be mandatory for computer programming. </a:t>
            </a:r>
          </a:p>
        </p:txBody>
      </p:sp>
      <p:pic>
        <p:nvPicPr>
          <p:cNvPr id="3" name="Picture 2">
            <a:extLst>
              <a:ext uri="{FF2B5EF4-FFF2-40B4-BE49-F238E27FC236}">
                <a16:creationId xmlns:a16="http://schemas.microsoft.com/office/drawing/2014/main" id="{596E3C18-151C-4F21-8C9D-341E6D0D18C6}"/>
              </a:ext>
            </a:extLst>
          </p:cNvPr>
          <p:cNvPicPr>
            <a:picLocks noChangeAspect="1"/>
          </p:cNvPicPr>
          <p:nvPr/>
        </p:nvPicPr>
        <p:blipFill>
          <a:blip r:embed="rId3"/>
          <a:stretch>
            <a:fillRect/>
          </a:stretch>
        </p:blipFill>
        <p:spPr>
          <a:xfrm>
            <a:off x="3014033" y="3455477"/>
            <a:ext cx="3611227" cy="3372316"/>
          </a:xfrm>
          <a:prstGeom prst="rect">
            <a:avLst/>
          </a:prstGeom>
        </p:spPr>
      </p:pic>
    </p:spTree>
    <p:extLst>
      <p:ext uri="{BB962C8B-B14F-4D97-AF65-F5344CB8AC3E}">
        <p14:creationId xmlns:p14="http://schemas.microsoft.com/office/powerpoint/2010/main" val="2188326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Operating System Goals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2590FC1-7B29-4C12-95C8-C89FB6D079BF}"/>
              </a:ext>
            </a:extLst>
          </p:cNvPr>
          <p:cNvSpPr txBox="1"/>
          <p:nvPr/>
        </p:nvSpPr>
        <p:spPr>
          <a:xfrm>
            <a:off x="498764" y="2136339"/>
            <a:ext cx="8641771" cy="2326791"/>
          </a:xfrm>
          <a:prstGeom prst="rect">
            <a:avLst/>
          </a:prstGeom>
          <a:noFill/>
        </p:spPr>
        <p:txBody>
          <a:bodyPr wrap="square">
            <a:spAutoFit/>
          </a:bodyPr>
          <a:lstStyle/>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Execute user programs and make solving user problems easier</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Make the computer system convenient to use</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Use the computer hardware in an efficient manner</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kern="0" dirty="0">
                <a:solidFill>
                  <a:srgbClr val="000000"/>
                </a:solidFill>
                <a:ea typeface="MS PGothic" pitchFamily="34" charset="-128"/>
              </a:rPr>
              <a:t>Manage resources such as </a:t>
            </a:r>
            <a:r>
              <a:rPr lang="en-IN" sz="2400" dirty="0"/>
              <a:t>• Memory • Processor(s) • I/O Devices </a:t>
            </a:r>
          </a:p>
        </p:txBody>
      </p:sp>
    </p:spTree>
    <p:extLst>
      <p:ext uri="{BB962C8B-B14F-4D97-AF65-F5344CB8AC3E}">
        <p14:creationId xmlns:p14="http://schemas.microsoft.com/office/powerpoint/2010/main" val="309047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 calcmode="lin" valueType="num">
                                      <p:cBhvr additive="base">
                                        <p:cTn id="25"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Why Study Operating Systems?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2590FC1-7B29-4C12-95C8-C89FB6D079BF}"/>
              </a:ext>
            </a:extLst>
          </p:cNvPr>
          <p:cNvSpPr txBox="1"/>
          <p:nvPr/>
        </p:nvSpPr>
        <p:spPr>
          <a:xfrm>
            <a:off x="177217" y="1868853"/>
            <a:ext cx="8641771" cy="4044184"/>
          </a:xfrm>
          <a:prstGeom prst="rect">
            <a:avLst/>
          </a:prstGeom>
          <a:noFill/>
        </p:spPr>
        <p:txBody>
          <a:bodyPr wrap="square">
            <a:spAutoFit/>
          </a:bodyPr>
          <a:lstStyle/>
          <a:p>
            <a:pPr marL="742950" lvl="1" indent="-285750" eaLnBrk="0" fontAlgn="base" hangingPunct="0">
              <a:spcBef>
                <a:spcPct val="35000"/>
              </a:spcBef>
              <a:spcAft>
                <a:spcPct val="0"/>
              </a:spcAft>
              <a:buClr>
                <a:srgbClr val="CC6600"/>
              </a:buClr>
              <a:buSzPct val="80000"/>
              <a:buFont typeface="Monotype Sorts" pitchFamily="-84" charset="2"/>
              <a:buChar char="l"/>
              <a:defRPr/>
            </a:pPr>
            <a:r>
              <a:rPr kumimoji="1" lang="en-IN" altLang="en-US" sz="2400" kern="0" dirty="0">
                <a:solidFill>
                  <a:srgbClr val="000000"/>
                </a:solidFill>
                <a:ea typeface="MS PGothic" pitchFamily="34" charset="-128"/>
              </a:rPr>
              <a:t>Only a small percentage of computer practitioners will be involved in the creation or modification of an operating system.</a:t>
            </a:r>
          </a:p>
          <a:p>
            <a:pPr marL="742950" lvl="1" indent="-285750" eaLnBrk="0" fontAlgn="base" hangingPunct="0">
              <a:spcBef>
                <a:spcPct val="35000"/>
              </a:spcBef>
              <a:spcAft>
                <a:spcPct val="0"/>
              </a:spcAft>
              <a:buClr>
                <a:srgbClr val="CC6600"/>
              </a:buClr>
              <a:buSzPct val="80000"/>
              <a:buFont typeface="Monotype Sorts" pitchFamily="-84" charset="2"/>
              <a:buChar char="l"/>
              <a:defRPr/>
            </a:pPr>
            <a:r>
              <a:rPr kumimoji="1" lang="en-IN" altLang="en-US" sz="2400" kern="0" dirty="0">
                <a:solidFill>
                  <a:srgbClr val="000000"/>
                </a:solidFill>
                <a:ea typeface="MS PGothic" pitchFamily="34" charset="-128"/>
              </a:rPr>
              <a:t>However almost all code runs on top of an operating system, and thus knowledge of how operating systems work is crucial to </a:t>
            </a:r>
            <a:r>
              <a:rPr kumimoji="1" lang="en-IN" altLang="en-US" sz="2400" kern="0" dirty="0">
                <a:solidFill>
                  <a:srgbClr val="C00000"/>
                </a:solidFill>
                <a:ea typeface="MS PGothic" pitchFamily="34" charset="-128"/>
              </a:rPr>
              <a:t>proper</a:t>
            </a:r>
            <a:r>
              <a:rPr kumimoji="1" lang="en-IN" altLang="en-US" sz="2400" kern="0" dirty="0">
                <a:ea typeface="MS PGothic" pitchFamily="34" charset="-128"/>
              </a:rPr>
              <a:t>,</a:t>
            </a:r>
            <a:r>
              <a:rPr kumimoji="1" lang="en-IN" altLang="en-US" sz="2400" kern="0" dirty="0">
                <a:solidFill>
                  <a:srgbClr val="C00000"/>
                </a:solidFill>
                <a:ea typeface="MS PGothic" pitchFamily="34" charset="-128"/>
              </a:rPr>
              <a:t> efficient</a:t>
            </a:r>
            <a:r>
              <a:rPr kumimoji="1" lang="en-IN" altLang="en-US" sz="2400" kern="0" dirty="0">
                <a:ea typeface="MS PGothic" pitchFamily="34" charset="-128"/>
              </a:rPr>
              <a:t>,</a:t>
            </a:r>
            <a:r>
              <a:rPr kumimoji="1" lang="en-IN" altLang="en-US" sz="2400" kern="0" dirty="0">
                <a:solidFill>
                  <a:srgbClr val="C00000"/>
                </a:solidFill>
                <a:ea typeface="MS PGothic" pitchFamily="34" charset="-128"/>
              </a:rPr>
              <a:t> effective</a:t>
            </a:r>
            <a:r>
              <a:rPr kumimoji="1" lang="en-IN" altLang="en-US" sz="2400" kern="0" dirty="0">
                <a:ea typeface="MS PGothic" pitchFamily="34" charset="-128"/>
              </a:rPr>
              <a:t>,</a:t>
            </a:r>
            <a:r>
              <a:rPr kumimoji="1" lang="en-IN" altLang="en-US" sz="2400" kern="0" dirty="0">
                <a:solidFill>
                  <a:srgbClr val="C00000"/>
                </a:solidFill>
                <a:ea typeface="MS PGothic" pitchFamily="34" charset="-128"/>
              </a:rPr>
              <a:t> </a:t>
            </a:r>
            <a:r>
              <a:rPr kumimoji="1" lang="en-IN" altLang="en-US" sz="2400" kern="0" dirty="0">
                <a:ea typeface="MS PGothic" pitchFamily="34" charset="-128"/>
              </a:rPr>
              <a:t>and</a:t>
            </a:r>
            <a:r>
              <a:rPr kumimoji="1" lang="en-IN" altLang="en-US" sz="2400" kern="0" dirty="0">
                <a:solidFill>
                  <a:srgbClr val="C00000"/>
                </a:solidFill>
                <a:ea typeface="MS PGothic" pitchFamily="34" charset="-128"/>
              </a:rPr>
              <a:t> secure programming</a:t>
            </a:r>
            <a:r>
              <a:rPr kumimoji="1" lang="en-IN" altLang="en-US" sz="2400" kern="0" dirty="0">
                <a:solidFill>
                  <a:srgbClr val="000000"/>
                </a:solidFill>
                <a:ea typeface="MS PGothic" pitchFamily="34" charset="-128"/>
              </a:rPr>
              <a:t>.</a:t>
            </a:r>
          </a:p>
          <a:p>
            <a:pPr marL="742950" lvl="1" indent="-285750" eaLnBrk="0" fontAlgn="base" hangingPunct="0">
              <a:spcBef>
                <a:spcPct val="35000"/>
              </a:spcBef>
              <a:spcAft>
                <a:spcPct val="0"/>
              </a:spcAft>
              <a:buClr>
                <a:srgbClr val="CC6600"/>
              </a:buClr>
              <a:buSzPct val="80000"/>
              <a:buFont typeface="Monotype Sorts" pitchFamily="-84" charset="2"/>
              <a:buChar char="l"/>
              <a:defRPr/>
            </a:pPr>
            <a:r>
              <a:rPr kumimoji="1" lang="en-IN" altLang="en-US" sz="2400" kern="0" dirty="0">
                <a:solidFill>
                  <a:srgbClr val="000000"/>
                </a:solidFill>
                <a:ea typeface="MS PGothic" pitchFamily="34" charset="-128"/>
              </a:rPr>
              <a:t>Understanding the fundamentals of operating systems, how they drive computer hardware, and what they provide to applications is essential to those who program them and those who write programs on them and use them.</a:t>
            </a:r>
          </a:p>
        </p:txBody>
      </p:sp>
    </p:spTree>
    <p:extLst>
      <p:ext uri="{BB962C8B-B14F-4D97-AF65-F5344CB8AC3E}">
        <p14:creationId xmlns:p14="http://schemas.microsoft.com/office/powerpoint/2010/main" val="374223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Basic Elements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2478C3D-097E-4815-9606-0631E44714F9}"/>
              </a:ext>
            </a:extLst>
          </p:cNvPr>
          <p:cNvPicPr>
            <a:picLocks noChangeAspect="1"/>
          </p:cNvPicPr>
          <p:nvPr/>
        </p:nvPicPr>
        <p:blipFill>
          <a:blip r:embed="rId4"/>
          <a:stretch>
            <a:fillRect/>
          </a:stretch>
        </p:blipFill>
        <p:spPr>
          <a:xfrm>
            <a:off x="361370" y="2317704"/>
            <a:ext cx="7134566" cy="4383158"/>
          </a:xfrm>
          <a:prstGeom prst="rect">
            <a:avLst/>
          </a:prstGeom>
        </p:spPr>
      </p:pic>
      <p:sp>
        <p:nvSpPr>
          <p:cNvPr id="11" name="TextBox 10">
            <a:extLst>
              <a:ext uri="{FF2B5EF4-FFF2-40B4-BE49-F238E27FC236}">
                <a16:creationId xmlns:a16="http://schemas.microsoft.com/office/drawing/2014/main" id="{6ABBC0DF-1B18-4E66-9465-C6747D47C8D1}"/>
              </a:ext>
            </a:extLst>
          </p:cNvPr>
          <p:cNvSpPr txBox="1"/>
          <p:nvPr/>
        </p:nvSpPr>
        <p:spPr>
          <a:xfrm>
            <a:off x="361370" y="1517721"/>
            <a:ext cx="8530382" cy="830997"/>
          </a:xfrm>
          <a:prstGeom prst="rect">
            <a:avLst/>
          </a:prstGeom>
          <a:noFill/>
        </p:spPr>
        <p:txBody>
          <a:bodyPr wrap="square">
            <a:spAutoFit/>
          </a:bodyPr>
          <a:lstStyle/>
          <a:p>
            <a:r>
              <a:rPr lang="en-US" sz="2400" dirty="0"/>
              <a:t>Four main structural elements: Processor, Main memory, I/o modules and System Bus</a:t>
            </a:r>
            <a:endParaRPr lang="en-US" altLang="en-US" sz="2400" dirty="0"/>
          </a:p>
        </p:txBody>
      </p:sp>
    </p:spTree>
    <p:extLst>
      <p:ext uri="{BB962C8B-B14F-4D97-AF65-F5344CB8AC3E}">
        <p14:creationId xmlns:p14="http://schemas.microsoft.com/office/powerpoint/2010/main" val="1526235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2355</TotalTime>
  <Words>2023</Words>
  <Application>Microsoft Office PowerPoint</Application>
  <PresentationFormat>Widescreen</PresentationFormat>
  <Paragraphs>215</Paragraphs>
  <Slides>28</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Arial</vt:lpstr>
      <vt:lpstr>Calibri</vt:lpstr>
      <vt:lpstr>Calibri Light</vt:lpstr>
      <vt:lpstr>Helvetica</vt:lpstr>
      <vt:lpstr>Monotype Sorts</vt:lpstr>
      <vt:lpstr>Open-sans</vt:lpstr>
      <vt:lpstr>Times New Roman</vt:lpstr>
      <vt:lpstr>Webdings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Venkatesh Prasad</cp:lastModifiedBy>
  <cp:revision>83</cp:revision>
  <dcterms:created xsi:type="dcterms:W3CDTF">2020-06-03T14:19:11Z</dcterms:created>
  <dcterms:modified xsi:type="dcterms:W3CDTF">2020-09-08T03:36:15Z</dcterms:modified>
</cp:coreProperties>
</file>