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57" r:id="rId2"/>
    <p:sldId id="376" r:id="rId3"/>
    <p:sldId id="358" r:id="rId4"/>
    <p:sldId id="436" r:id="rId5"/>
    <p:sldId id="443" r:id="rId6"/>
    <p:sldId id="444" r:id="rId7"/>
    <p:sldId id="445" r:id="rId8"/>
    <p:sldId id="437" r:id="rId9"/>
    <p:sldId id="431" r:id="rId10"/>
    <p:sldId id="438" r:id="rId11"/>
    <p:sldId id="446" r:id="rId12"/>
    <p:sldId id="447" r:id="rId13"/>
    <p:sldId id="439" r:id="rId14"/>
    <p:sldId id="34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019" autoAdjust="0"/>
  </p:normalViewPr>
  <p:slideViewPr>
    <p:cSldViewPr snapToGrid="0">
      <p:cViewPr varScale="1">
        <p:scale>
          <a:sx n="48" d="100"/>
          <a:sy n="48" d="100"/>
        </p:scale>
        <p:origin x="103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46CDE-B715-40F4-93C2-22C598A46E1D}" type="datetimeFigureOut">
              <a:rPr lang="en-IN" smtClean="0"/>
              <a:t>08-09-2020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3F2E-11BD-4DCF-B044-94902FA4EB0F}" type="slidenum">
              <a:rPr lang="en-IN" smtClean="0"/>
              <a:t>‹#›</a:t>
            </a:fld>
            <a:endParaRPr lang="en-IN"/>
          </a:p>
        </p:txBody>
      </p:sp>
    </p:spTree>
    <p:extLst>
      <p:ext uri="{BB962C8B-B14F-4D97-AF65-F5344CB8AC3E}">
        <p14:creationId xmlns:p14="http://schemas.microsoft.com/office/powerpoint/2010/main" val="248654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3</a:t>
            </a:fld>
            <a:endParaRPr lang="en-IN"/>
          </a:p>
        </p:txBody>
      </p:sp>
    </p:spTree>
    <p:extLst>
      <p:ext uri="{BB962C8B-B14F-4D97-AF65-F5344CB8AC3E}">
        <p14:creationId xmlns:p14="http://schemas.microsoft.com/office/powerpoint/2010/main" val="122460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12</a:t>
            </a:fld>
            <a:endParaRPr lang="en-IN"/>
          </a:p>
        </p:txBody>
      </p:sp>
    </p:spTree>
    <p:extLst>
      <p:ext uri="{BB962C8B-B14F-4D97-AF65-F5344CB8AC3E}">
        <p14:creationId xmlns:p14="http://schemas.microsoft.com/office/powerpoint/2010/main" val="2361747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Ex: If the relative priority of a thread in the ABOVE_NORMAL_PRIORITY_CLASS is NORMAL, the numeric priority of </a:t>
            </a:r>
            <a:r>
              <a:rPr lang="en-US"/>
              <a:t>that thread is 10</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13</a:t>
            </a:fld>
            <a:endParaRPr lang="en-IN"/>
          </a:p>
        </p:txBody>
      </p:sp>
    </p:spTree>
    <p:extLst>
      <p:ext uri="{BB962C8B-B14F-4D97-AF65-F5344CB8AC3E}">
        <p14:creationId xmlns:p14="http://schemas.microsoft.com/office/powerpoint/2010/main" val="218350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4</a:t>
            </a:fld>
            <a:endParaRPr lang="en-IN"/>
          </a:p>
        </p:txBody>
      </p:sp>
    </p:spTree>
    <p:extLst>
      <p:ext uri="{BB962C8B-B14F-4D97-AF65-F5344CB8AC3E}">
        <p14:creationId xmlns:p14="http://schemas.microsoft.com/office/powerpoint/2010/main" val="227070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5</a:t>
            </a:fld>
            <a:endParaRPr lang="en-IN"/>
          </a:p>
        </p:txBody>
      </p:sp>
    </p:spTree>
    <p:extLst>
      <p:ext uri="{BB962C8B-B14F-4D97-AF65-F5344CB8AC3E}">
        <p14:creationId xmlns:p14="http://schemas.microsoft.com/office/powerpoint/2010/main" val="94730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6</a:t>
            </a:fld>
            <a:endParaRPr lang="en-IN"/>
          </a:p>
        </p:txBody>
      </p:sp>
    </p:spTree>
    <p:extLst>
      <p:ext uri="{BB962C8B-B14F-4D97-AF65-F5344CB8AC3E}">
        <p14:creationId xmlns:p14="http://schemas.microsoft.com/office/powerpoint/2010/main" val="187556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I/O bound task will have lower </a:t>
            </a:r>
            <a:r>
              <a:rPr lang="en-US" dirty="0" err="1"/>
              <a:t>vruntime</a:t>
            </a:r>
            <a:r>
              <a:rPr lang="en-US" dirty="0"/>
              <a:t>, so it will be given higher priority than the CU bound task (which can also be pre-empted when the I/O bound task becomes eligible </a:t>
            </a:r>
            <a:r>
              <a:rPr lang="en-US"/>
              <a:t>to run)</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7</a:t>
            </a:fld>
            <a:endParaRPr lang="en-IN"/>
          </a:p>
        </p:txBody>
      </p:sp>
    </p:spTree>
    <p:extLst>
      <p:ext uri="{BB962C8B-B14F-4D97-AF65-F5344CB8AC3E}">
        <p14:creationId xmlns:p14="http://schemas.microsoft.com/office/powerpoint/2010/main" val="325783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8</a:t>
            </a:fld>
            <a:endParaRPr lang="en-IN"/>
          </a:p>
        </p:txBody>
      </p:sp>
    </p:spTree>
    <p:extLst>
      <p:ext uri="{BB962C8B-B14F-4D97-AF65-F5344CB8AC3E}">
        <p14:creationId xmlns:p14="http://schemas.microsoft.com/office/powerpoint/2010/main" val="2538281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Periodic processes require the CPU at constant intervals (periods).</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9</a:t>
            </a:fld>
            <a:endParaRPr lang="en-IN"/>
          </a:p>
        </p:txBody>
      </p:sp>
    </p:spTree>
    <p:extLst>
      <p:ext uri="{BB962C8B-B14F-4D97-AF65-F5344CB8AC3E}">
        <p14:creationId xmlns:p14="http://schemas.microsoft.com/office/powerpoint/2010/main" val="241390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10</a:t>
            </a:fld>
            <a:endParaRPr lang="en-IN"/>
          </a:p>
        </p:txBody>
      </p:sp>
    </p:spTree>
    <p:extLst>
      <p:ext uri="{BB962C8B-B14F-4D97-AF65-F5344CB8AC3E}">
        <p14:creationId xmlns:p14="http://schemas.microsoft.com/office/powerpoint/2010/main" val="2897520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11</a:t>
            </a:fld>
            <a:endParaRPr lang="en-IN"/>
          </a:p>
        </p:txBody>
      </p:sp>
    </p:spTree>
    <p:extLst>
      <p:ext uri="{BB962C8B-B14F-4D97-AF65-F5344CB8AC3E}">
        <p14:creationId xmlns:p14="http://schemas.microsoft.com/office/powerpoint/2010/main" val="284140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OPERATING SYSTEMS </a:t>
            </a:r>
          </a:p>
          <a:p>
            <a:endParaRPr lang="en-US" sz="3600" b="1" dirty="0">
              <a:solidFill>
                <a:schemeClr val="accent2">
                  <a:lumMod val="75000"/>
                </a:schemeClr>
              </a:solidFill>
            </a:endParaRP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1200329"/>
          </a:xfrm>
          <a:prstGeom prst="rect">
            <a:avLst/>
          </a:prstGeom>
        </p:spPr>
        <p:txBody>
          <a:bodyPr wrap="square">
            <a:spAutoFit/>
          </a:bodyPr>
          <a:lstStyle/>
          <a:p>
            <a:r>
              <a:rPr lang="en-IN" sz="3600" b="1" dirty="0">
                <a:solidFill>
                  <a:schemeClr val="accent1">
                    <a:lumMod val="75000"/>
                  </a:schemeClr>
                </a:solidFill>
              </a:rPr>
              <a:t>Case Study: Linux/ Windows Scheduling Policies.</a:t>
            </a:r>
            <a:endParaRPr lang="en-US"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a:t>Venkatesh Prasad</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Computer Science</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Windows Scheduling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5F84E2-4160-4129-853C-BD5930AEC1CE}"/>
              </a:ext>
            </a:extLst>
          </p:cNvPr>
          <p:cNvSpPr txBox="1"/>
          <p:nvPr/>
        </p:nvSpPr>
        <p:spPr>
          <a:xfrm>
            <a:off x="361371" y="1516485"/>
            <a:ext cx="8537564" cy="531837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Windows uses priority-based preemptive scheduling</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Highest-priority thread runs next</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Dispatcher</a:t>
            </a:r>
            <a:r>
              <a:rPr kumimoji="1" lang="en-US" altLang="en-US" sz="2400" b="0" i="1" u="none" strike="noStrike" kern="0" cap="none" spc="0" normalizeH="0" baseline="0" noProof="0" dirty="0">
                <a:ln>
                  <a:noFill/>
                </a:ln>
                <a:solidFill>
                  <a:srgbClr val="000000"/>
                </a:solidFill>
                <a:effectLst/>
                <a:uLnTx/>
                <a:uFillTx/>
                <a:ea typeface="MS PGothic" pitchFamily="34" charset="-128"/>
              </a:rPr>
              <a:t> </a:t>
            </a:r>
            <a:r>
              <a:rPr kumimoji="1" lang="en-US" altLang="en-US" sz="2400" b="0" i="0" u="none" strike="noStrike" kern="0" cap="none" spc="0" normalizeH="0" baseline="0" noProof="0" dirty="0">
                <a:ln>
                  <a:noFill/>
                </a:ln>
                <a:solidFill>
                  <a:srgbClr val="000000"/>
                </a:solidFill>
                <a:effectLst/>
                <a:uLnTx/>
                <a:uFillTx/>
                <a:ea typeface="MS PGothic" pitchFamily="34" charset="-128"/>
              </a:rPr>
              <a:t>is scheduler</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Thread runs until (1) blocks, (2) uses time slice, (3) preempted by higher-priority thread</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Real-time threads can preempt non-real-time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32-level priority scheme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Variable class </a:t>
            </a:r>
            <a:r>
              <a:rPr kumimoji="1" lang="en-US" altLang="en-US" sz="2400" b="0" i="0" u="none" strike="noStrike" kern="0" cap="none" spc="0" normalizeH="0" baseline="0" noProof="0" dirty="0">
                <a:ln>
                  <a:noFill/>
                </a:ln>
                <a:solidFill>
                  <a:srgbClr val="000000"/>
                </a:solidFill>
                <a:effectLst/>
                <a:uLnTx/>
                <a:uFillTx/>
                <a:ea typeface="MS PGothic" pitchFamily="34" charset="-128"/>
              </a:rPr>
              <a:t>is 1-15, </a:t>
            </a:r>
            <a:r>
              <a:rPr kumimoji="1" lang="en-US" altLang="en-US" sz="2400" b="1" i="0" u="none" strike="noStrike" kern="0" cap="none" spc="0" normalizeH="0" baseline="0" noProof="0" dirty="0">
                <a:ln>
                  <a:noFill/>
                </a:ln>
                <a:solidFill>
                  <a:srgbClr val="3366FF"/>
                </a:solidFill>
                <a:effectLst/>
                <a:uLnTx/>
                <a:uFillTx/>
                <a:ea typeface="MS PGothic" pitchFamily="34" charset="-128"/>
              </a:rPr>
              <a:t>real-time class </a:t>
            </a:r>
            <a:r>
              <a:rPr kumimoji="1" lang="en-US" altLang="en-US" sz="2400" b="0" i="0" u="none" strike="noStrike" kern="0" cap="none" spc="0" normalizeH="0" baseline="0" noProof="0" dirty="0">
                <a:ln>
                  <a:noFill/>
                </a:ln>
                <a:solidFill>
                  <a:srgbClr val="000000"/>
                </a:solidFill>
                <a:effectLst/>
                <a:uLnTx/>
                <a:uFillTx/>
                <a:ea typeface="MS PGothic" pitchFamily="34" charset="-128"/>
              </a:rPr>
              <a:t>is</a:t>
            </a:r>
            <a:r>
              <a:rPr kumimoji="1" lang="en-US" altLang="en-US" sz="2400" b="1" i="0" u="none" strike="noStrike" kern="0" cap="none" spc="0" normalizeH="0" baseline="0" noProof="0" dirty="0">
                <a:ln>
                  <a:noFill/>
                </a:ln>
                <a:solidFill>
                  <a:srgbClr val="3366FF"/>
                </a:solidFill>
                <a:effectLst/>
                <a:uLnTx/>
                <a:uFillTx/>
                <a:ea typeface="MS PGothic" pitchFamily="34" charset="-128"/>
              </a:rPr>
              <a:t> </a:t>
            </a:r>
            <a:r>
              <a:rPr kumimoji="1" lang="en-US" altLang="en-US" sz="2400" b="0" i="0" u="none" strike="noStrike" kern="0" cap="none" spc="0" normalizeH="0" baseline="0" noProof="0" dirty="0">
                <a:ln>
                  <a:noFill/>
                </a:ln>
                <a:solidFill>
                  <a:srgbClr val="000000"/>
                </a:solidFill>
                <a:effectLst/>
                <a:uLnTx/>
                <a:uFillTx/>
                <a:ea typeface="MS PGothic" pitchFamily="34" charset="-128"/>
              </a:rPr>
              <a:t>16-31</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Priority 0 is memory-management thread</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Queue for each priority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If no run-able thread, runs </a:t>
            </a:r>
            <a:r>
              <a:rPr kumimoji="1" lang="en-US" altLang="en-US" sz="2400" b="1" i="0" u="none" strike="noStrike" kern="0" cap="none" spc="0" normalizeH="0" baseline="0" noProof="0" dirty="0">
                <a:ln>
                  <a:noFill/>
                </a:ln>
                <a:solidFill>
                  <a:srgbClr val="3366FF"/>
                </a:solidFill>
                <a:effectLst/>
                <a:uLnTx/>
                <a:uFillTx/>
                <a:ea typeface="MS PGothic" pitchFamily="34" charset="-128"/>
              </a:rPr>
              <a:t>idle thread</a:t>
            </a:r>
          </a:p>
        </p:txBody>
      </p:sp>
    </p:spTree>
    <p:extLst>
      <p:ext uri="{BB962C8B-B14F-4D97-AF65-F5344CB8AC3E}">
        <p14:creationId xmlns:p14="http://schemas.microsoft.com/office/powerpoint/2010/main" val="383969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Windows Priority Classes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5F84E2-4160-4129-853C-BD5930AEC1CE}"/>
              </a:ext>
            </a:extLst>
          </p:cNvPr>
          <p:cNvSpPr txBox="1"/>
          <p:nvPr/>
        </p:nvSpPr>
        <p:spPr>
          <a:xfrm>
            <a:off x="361370" y="1516485"/>
            <a:ext cx="8924519" cy="4770537"/>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Win32 API identifies several priority classes to which a process can belong</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000" b="0" i="0" u="none" strike="noStrike" kern="0" cap="none" spc="0" normalizeH="0" baseline="0" noProof="0" dirty="0">
                <a:ln>
                  <a:noFill/>
                </a:ln>
                <a:solidFill>
                  <a:srgbClr val="000000"/>
                </a:solidFill>
                <a:effectLst/>
                <a:uLnTx/>
                <a:uFillTx/>
                <a:latin typeface="Agency FB" panose="020B0503020202020204" pitchFamily="34" charset="0"/>
                <a:ea typeface="MS PGothic" pitchFamily="34" charset="-128"/>
              </a:rPr>
              <a:t>REALTIME_PRIORITY_CLASS, HIGH_PRIORITY_CLASS, ABOVE_NORMAL_PRIORITY_CLASS,NORMAL_PRIORITY_CLASS, BELOW_NORMAL_PRIORITY_CLASS, IDLE_PRIORITY_CLASS</a:t>
            </a:r>
            <a:endParaRPr kumimoji="1" lang="en-US" altLang="en-US" sz="2000" b="1" i="0" u="none" strike="noStrike" kern="0" cap="none" spc="0" normalizeH="0" baseline="0" noProof="0" dirty="0">
              <a:ln>
                <a:noFill/>
              </a:ln>
              <a:solidFill>
                <a:srgbClr val="3366FF"/>
              </a:solidFill>
              <a:effectLst/>
              <a:uLnTx/>
              <a:uFillTx/>
              <a:latin typeface="Agency FB" panose="020B0503020202020204" pitchFamily="34" charset="0"/>
              <a:ea typeface="MS PGothic" pitchFamily="34" charset="-128"/>
            </a:endParaRP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All are variable except REALTIME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 thread within a given priority class has a relative priority</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000" b="0" i="0" u="none" strike="noStrike" kern="0" cap="none" spc="0" normalizeH="0" baseline="0" noProof="0" dirty="0">
                <a:ln>
                  <a:noFill/>
                </a:ln>
                <a:solidFill>
                  <a:srgbClr val="000000"/>
                </a:solidFill>
                <a:effectLst/>
                <a:uLnTx/>
                <a:uFillTx/>
                <a:latin typeface="Agency FB" panose="020B0503020202020204" pitchFamily="34" charset="0"/>
                <a:ea typeface="MS PGothic" pitchFamily="34" charset="-128"/>
              </a:rPr>
              <a:t>TIME_CRITICAL, HIGHEST, ABOVE_NORMAL, NORMAL, BELOW_NORMAL, LOWEST, IDLE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Priority class and relative priority combine to give numeric priority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Base priority is NORMAL within the class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If quantum expires, priority lowered, but never below base</a:t>
            </a:r>
          </a:p>
        </p:txBody>
      </p:sp>
    </p:spTree>
    <p:extLst>
      <p:ext uri="{BB962C8B-B14F-4D97-AF65-F5344CB8AC3E}">
        <p14:creationId xmlns:p14="http://schemas.microsoft.com/office/powerpoint/2010/main" val="329414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Windows Priority Classes (Cont.)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5F84E2-4160-4129-853C-BD5930AEC1CE}"/>
              </a:ext>
            </a:extLst>
          </p:cNvPr>
          <p:cNvSpPr txBox="1"/>
          <p:nvPr/>
        </p:nvSpPr>
        <p:spPr>
          <a:xfrm>
            <a:off x="361370" y="1516485"/>
            <a:ext cx="8300053" cy="406265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If wait occurs, priority boosted depending on what was waited for</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Foreground window given 3x priority boost</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Windows 7 added </a:t>
            </a:r>
            <a:r>
              <a:rPr kumimoji="1" lang="en-US" altLang="en-US" sz="2400" b="1" i="0" u="none" strike="noStrike" kern="0" cap="none" spc="0" normalizeH="0" baseline="0" noProof="0" dirty="0">
                <a:ln>
                  <a:noFill/>
                </a:ln>
                <a:solidFill>
                  <a:srgbClr val="3366FF"/>
                </a:solidFill>
                <a:effectLst/>
                <a:uLnTx/>
                <a:uFillTx/>
                <a:ea typeface="MS PGothic" pitchFamily="34" charset="-128"/>
              </a:rPr>
              <a:t>user-mode scheduling </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en-US" sz="2400" b="1" i="0" u="none" strike="noStrike" kern="0" cap="none" spc="0" normalizeH="0" baseline="0" noProof="0" dirty="0">
                <a:ln>
                  <a:noFill/>
                </a:ln>
                <a:solidFill>
                  <a:srgbClr val="3366FF"/>
                </a:solidFill>
                <a:effectLst/>
                <a:uLnTx/>
                <a:uFillTx/>
                <a:ea typeface="MS PGothic" pitchFamily="34" charset="-128"/>
              </a:rPr>
              <a:t>UMS</a:t>
            </a:r>
            <a:r>
              <a:rPr kumimoji="1" lang="en-US" altLang="en-US" sz="2400" b="0" i="0" u="none" strike="noStrike" kern="0" cap="none" spc="0" normalizeH="0" baseline="0" noProof="0" dirty="0">
                <a:ln>
                  <a:noFill/>
                </a:ln>
                <a:solidFill>
                  <a:srgbClr val="000000"/>
                </a:solidFill>
                <a:effectLst/>
                <a:uLnTx/>
                <a:uFillTx/>
                <a:ea typeface="MS PGothic" pitchFamily="34" charset="-128"/>
              </a:rPr>
              <a:t>) </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Applications create and manage threads independent of kernel</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For large number of threads, much more efficient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UMS schedulers come from programming language libraries like C++ </a:t>
            </a:r>
            <a:r>
              <a:rPr kumimoji="1" lang="en-US" altLang="en-US" sz="2400" b="1" i="0" u="none" strike="noStrike" kern="0" cap="none" spc="0" normalizeH="0" baseline="0" noProof="0" dirty="0">
                <a:ln>
                  <a:noFill/>
                </a:ln>
                <a:solidFill>
                  <a:srgbClr val="3366FF"/>
                </a:solidFill>
                <a:effectLst/>
                <a:uLnTx/>
                <a:uFillTx/>
                <a:ea typeface="MS PGothic" pitchFamily="34" charset="-128"/>
              </a:rPr>
              <a:t>Concurrent Runtime </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en-US" sz="2400" b="0" i="0" u="none" strike="noStrike" kern="0" cap="none" spc="0" normalizeH="0" baseline="0" noProof="0" dirty="0" err="1">
                <a:ln>
                  <a:noFill/>
                </a:ln>
                <a:solidFill>
                  <a:srgbClr val="000000"/>
                </a:solidFill>
                <a:effectLst/>
                <a:uLnTx/>
                <a:uFillTx/>
                <a:ea typeface="MS PGothic" pitchFamily="34" charset="-128"/>
              </a:rPr>
              <a:t>ConcRT</a:t>
            </a:r>
            <a:r>
              <a:rPr kumimoji="1" lang="en-US" altLang="en-US" sz="2400" b="0" i="0" u="none" strike="noStrike" kern="0" cap="none" spc="0" normalizeH="0" baseline="0" noProof="0" dirty="0">
                <a:ln>
                  <a:noFill/>
                </a:ln>
                <a:solidFill>
                  <a:srgbClr val="000000"/>
                </a:solidFill>
                <a:effectLst/>
                <a:uLnTx/>
                <a:uFillTx/>
                <a:ea typeface="MS PGothic" pitchFamily="34" charset="-128"/>
              </a:rPr>
              <a:t>) framework</a:t>
            </a:r>
          </a:p>
        </p:txBody>
      </p:sp>
    </p:spTree>
    <p:extLst>
      <p:ext uri="{BB962C8B-B14F-4D97-AF65-F5344CB8AC3E}">
        <p14:creationId xmlns:p14="http://schemas.microsoft.com/office/powerpoint/2010/main" val="395410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Windows Thread Priorities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1" descr="6_22.pdf">
            <a:extLst>
              <a:ext uri="{FF2B5EF4-FFF2-40B4-BE49-F238E27FC236}">
                <a16:creationId xmlns:a16="http://schemas.microsoft.com/office/drawing/2014/main" id="{3EEF8F7F-6F9B-41F0-8616-718164C795A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2899" y="3606972"/>
            <a:ext cx="6616700" cy="299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46D4696-0CB8-49B9-95CB-D68BC0D9AF1A}"/>
              </a:ext>
            </a:extLst>
          </p:cNvPr>
          <p:cNvSpPr txBox="1"/>
          <p:nvPr/>
        </p:nvSpPr>
        <p:spPr>
          <a:xfrm>
            <a:off x="0" y="1429169"/>
            <a:ext cx="8735015" cy="2197525"/>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 thread within a given </a:t>
            </a:r>
            <a:r>
              <a:rPr kumimoji="1" lang="en-US" altLang="en-US" sz="2400" kern="0" dirty="0">
                <a:solidFill>
                  <a:srgbClr val="000000"/>
                </a:solidFill>
                <a:ea typeface="MS PGothic" pitchFamily="34" charset="-128"/>
              </a:rPr>
              <a:t>p</a:t>
            </a:r>
            <a:r>
              <a:rPr kumimoji="1" lang="en-US" altLang="en-US" sz="2400" b="0" i="0" u="none" strike="noStrike" kern="0" cap="none" spc="0" normalizeH="0" baseline="0" noProof="0" dirty="0" err="1">
                <a:ln>
                  <a:noFill/>
                </a:ln>
                <a:solidFill>
                  <a:srgbClr val="000000"/>
                </a:solidFill>
                <a:effectLst/>
                <a:uLnTx/>
                <a:uFillTx/>
                <a:ea typeface="MS PGothic" pitchFamily="34" charset="-128"/>
              </a:rPr>
              <a:t>riority</a:t>
            </a:r>
            <a:r>
              <a:rPr kumimoji="1" lang="en-US" altLang="en-US" sz="2400" b="0" i="0" u="none" strike="noStrike" kern="0" cap="none" spc="0" normalizeH="0" baseline="0" noProof="0" dirty="0">
                <a:ln>
                  <a:noFill/>
                </a:ln>
                <a:solidFill>
                  <a:srgbClr val="000000"/>
                </a:solidFill>
                <a:effectLst/>
                <a:uLnTx/>
                <a:uFillTx/>
                <a:ea typeface="MS PGothic" pitchFamily="34" charset="-128"/>
              </a:rPr>
              <a:t> class also has a relative priority</a:t>
            </a:r>
          </a:p>
          <a:p>
            <a:pPr marL="342900" indent="-342900" eaLnBrk="0" fontAlgn="base" hangingPunct="0">
              <a:spcBef>
                <a:spcPct val="35000"/>
              </a:spcBef>
              <a:spcAft>
                <a:spcPct val="0"/>
              </a:spcAft>
              <a:buClr>
                <a:srgbClr val="993300"/>
              </a:buClr>
              <a:buSzPct val="90000"/>
              <a:buFont typeface="Monotype Sorts" pitchFamily="-84" charset="2"/>
              <a:buChar char="n"/>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 Priority of each thread is based on both the priority class it belongs to (top row in the diagram) and its relative priority within that class (left column in the diagram)</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p:txBody>
      </p:sp>
      <p:pic>
        <p:nvPicPr>
          <p:cNvPr id="4" name="Picture 3">
            <a:extLst>
              <a:ext uri="{FF2B5EF4-FFF2-40B4-BE49-F238E27FC236}">
                <a16:creationId xmlns:a16="http://schemas.microsoft.com/office/drawing/2014/main" id="{ADFDB255-E95F-447A-8289-680EC9B168ED}"/>
              </a:ext>
            </a:extLst>
          </p:cNvPr>
          <p:cNvPicPr>
            <a:picLocks noChangeAspect="1"/>
          </p:cNvPicPr>
          <p:nvPr/>
        </p:nvPicPr>
        <p:blipFill>
          <a:blip r:embed="rId5"/>
          <a:stretch>
            <a:fillRect/>
          </a:stretch>
        </p:blipFill>
        <p:spPr>
          <a:xfrm>
            <a:off x="0" y="6725892"/>
            <a:ext cx="2600325" cy="161925"/>
          </a:xfrm>
          <a:prstGeom prst="rect">
            <a:avLst/>
          </a:prstGeom>
        </p:spPr>
      </p:pic>
    </p:spTree>
    <p:extLst>
      <p:ext uri="{BB962C8B-B14F-4D97-AF65-F5344CB8AC3E}">
        <p14:creationId xmlns:p14="http://schemas.microsoft.com/office/powerpoint/2010/main" val="259392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venkateshprasad@pes.edu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Venkatesh Prasad</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Slides Credits for all PPTs of this course </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253954" y="1697888"/>
            <a:ext cx="840744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The slides/diagrams in this course are an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adaptation</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combination</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and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enhancement</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of material from the following resources and persons: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Slides of Operating System Concepts, Abraham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Silberschatz</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Peter Baer Galvin, Greg Gagne -  9</a:t>
            </a:r>
            <a:r>
              <a:rPr kumimoji="0" lang="en-US"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edition 2013 and some slides from 10</a:t>
            </a:r>
            <a:r>
              <a:rPr kumimoji="0" lang="en-US"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edition 2018</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conceptual text and diagram from </a:t>
            </a:r>
            <a:r>
              <a:rPr kumimoji="0" lang="en-IN" altLang="en-US" sz="2400" b="0" i="0" u="none" strike="noStrike" kern="1200" cap="none" spc="0" normalizeH="0" baseline="0" noProof="0" dirty="0">
                <a:ln>
                  <a:noFill/>
                </a:ln>
                <a:solidFill>
                  <a:prstClr val="black"/>
                </a:solidFill>
                <a:effectLst/>
                <a:uLnTx/>
                <a:uFillTx/>
                <a:latin typeface="Calibri"/>
                <a:ea typeface="+mn-ea"/>
                <a:cs typeface="+mn-cs"/>
              </a:rPr>
              <a:t>Operating Systems - Internals and Design Principles, William Stallings, 9</a:t>
            </a:r>
            <a:r>
              <a:rPr kumimoji="0" lang="en-IN"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IN" altLang="en-US" sz="2400" b="0" i="0" u="none" strike="noStrike" kern="1200" cap="none" spc="0" normalizeH="0" baseline="0" noProof="0" dirty="0">
                <a:ln>
                  <a:noFill/>
                </a:ln>
                <a:solidFill>
                  <a:prstClr val="black"/>
                </a:solidFill>
                <a:effectLst/>
                <a:uLnTx/>
                <a:uFillTx/>
                <a:latin typeface="Calibri"/>
                <a:ea typeface="+mn-ea"/>
                <a:cs typeface="+mn-cs"/>
              </a:rPr>
              <a:t> edition 2018</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presentation transcripts from A. Frank – P. Weisberg</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conceptual text from Operating Systems: Three Easy Pieces,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Remzi</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Arpaci-Dusseau</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Andrea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Arpaci</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Dusseau</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spTree>
    <p:extLst>
      <p:ext uri="{BB962C8B-B14F-4D97-AF65-F5344CB8AC3E}">
        <p14:creationId xmlns:p14="http://schemas.microsoft.com/office/powerpoint/2010/main" val="2246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Operating systems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1200329"/>
          </a:xfrm>
          <a:prstGeom prst="rect">
            <a:avLst/>
          </a:prstGeom>
        </p:spPr>
        <p:txBody>
          <a:bodyPr wrap="square">
            <a:spAutoFit/>
          </a:bodyPr>
          <a:lstStyle/>
          <a:p>
            <a:r>
              <a:rPr lang="en-IN" sz="3600" b="1" dirty="0">
                <a:solidFill>
                  <a:schemeClr val="accent1">
                    <a:lumMod val="75000"/>
                  </a:schemeClr>
                </a:solidFill>
              </a:rPr>
              <a:t>Case Study: Linux/ Windows Scheduling Policies</a:t>
            </a:r>
            <a:endParaRPr lang="en-US"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830997"/>
          </a:xfrm>
          <a:prstGeom prst="rect">
            <a:avLst/>
          </a:prstGeom>
        </p:spPr>
        <p:txBody>
          <a:bodyPr wrap="square">
            <a:spAutoFit/>
          </a:bodyPr>
          <a:lstStyle/>
          <a:p>
            <a:r>
              <a:rPr lang="en-US" sz="2400" b="1" dirty="0"/>
              <a:t>Venkatesh Prasad</a:t>
            </a:r>
            <a:endParaRPr lang="en-IN" sz="2400" b="1" dirty="0"/>
          </a:p>
          <a:p>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Linux Scheduling Through Version 2.5</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7BF5AF6-10AA-4686-B647-4AC068859261}"/>
              </a:ext>
            </a:extLst>
          </p:cNvPr>
          <p:cNvSpPr txBox="1"/>
          <p:nvPr/>
        </p:nvSpPr>
        <p:spPr>
          <a:xfrm>
            <a:off x="-1" y="1516485"/>
            <a:ext cx="9348953" cy="3771802"/>
          </a:xfrm>
          <a:prstGeom prst="rect">
            <a:avLst/>
          </a:prstGeom>
          <a:noFill/>
        </p:spPr>
        <p:txBody>
          <a:bodyPr wrap="square">
            <a:spAutoFit/>
          </a:bodyPr>
          <a:lstStyle/>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Prior to kernel version 2.5, ran variation of standard UNIX scheduling algorithm</a:t>
            </a: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Version 2.5 moved to constant order </a:t>
            </a:r>
            <a:r>
              <a:rPr kumimoji="1" lang="en-US" altLang="en-US" sz="2400" b="0" i="1" u="none" strike="noStrike" kern="0" cap="none" spc="0" normalizeH="0" baseline="0" noProof="0" dirty="0">
                <a:ln>
                  <a:noFill/>
                </a:ln>
                <a:solidFill>
                  <a:srgbClr val="000000"/>
                </a:solidFill>
                <a:effectLst/>
                <a:uLnTx/>
                <a:uFillTx/>
                <a:ea typeface="MS PGothic" pitchFamily="34" charset="-128"/>
              </a:rPr>
              <a:t>O</a:t>
            </a:r>
            <a:r>
              <a:rPr kumimoji="1" lang="en-US" altLang="en-US" sz="2400" b="0" i="0" u="none" strike="noStrike" kern="0" cap="none" spc="0" normalizeH="0" baseline="0" noProof="0" dirty="0">
                <a:ln>
                  <a:noFill/>
                </a:ln>
                <a:solidFill>
                  <a:srgbClr val="000000"/>
                </a:solidFill>
                <a:effectLst/>
                <a:uLnTx/>
                <a:uFillTx/>
                <a:ea typeface="MS PGothic" pitchFamily="34" charset="-128"/>
              </a:rPr>
              <a:t>(1) scheduling time</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Preemptive, priority based</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Two priority ranges: time-sharing and real-time</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1" i="0" u="none" strike="noStrike" kern="0" cap="none" spc="0" normalizeH="0" baseline="0" noProof="0" dirty="0">
                <a:ln>
                  <a:noFill/>
                </a:ln>
                <a:solidFill>
                  <a:srgbClr val="000000"/>
                </a:solidFill>
                <a:effectLst/>
                <a:uLnTx/>
                <a:uFillTx/>
                <a:ea typeface="MS PGothic" pitchFamily="34" charset="-128"/>
              </a:rPr>
              <a:t>Real-time </a:t>
            </a:r>
            <a:r>
              <a:rPr kumimoji="1" lang="en-US" altLang="en-US" sz="2400" b="0" i="0" u="none" strike="noStrike" kern="0" cap="none" spc="0" normalizeH="0" baseline="0" noProof="0" dirty="0">
                <a:ln>
                  <a:noFill/>
                </a:ln>
                <a:solidFill>
                  <a:srgbClr val="000000"/>
                </a:solidFill>
                <a:effectLst/>
                <a:uLnTx/>
                <a:uFillTx/>
                <a:ea typeface="MS PGothic" pitchFamily="34" charset="-128"/>
              </a:rPr>
              <a:t>range from 0 to 99 and </a:t>
            </a:r>
            <a:r>
              <a:rPr kumimoji="1" lang="en-US" altLang="en-US" sz="2400" b="1" i="0" u="none" strike="noStrike" kern="0" cap="none" spc="0" normalizeH="0" baseline="0" noProof="0" dirty="0">
                <a:ln>
                  <a:noFill/>
                </a:ln>
                <a:solidFill>
                  <a:srgbClr val="000000"/>
                </a:solidFill>
                <a:effectLst/>
                <a:uLnTx/>
                <a:uFillTx/>
                <a:ea typeface="MS PGothic" pitchFamily="34" charset="-128"/>
              </a:rPr>
              <a:t>nice </a:t>
            </a:r>
            <a:r>
              <a:rPr kumimoji="1" lang="en-US" altLang="en-US" sz="2400" b="0" i="0" u="none" strike="noStrike" kern="0" cap="none" spc="0" normalizeH="0" baseline="0" noProof="0" dirty="0">
                <a:ln>
                  <a:noFill/>
                </a:ln>
                <a:solidFill>
                  <a:srgbClr val="000000"/>
                </a:solidFill>
                <a:effectLst/>
                <a:uLnTx/>
                <a:uFillTx/>
                <a:ea typeface="MS PGothic" pitchFamily="34" charset="-128"/>
              </a:rPr>
              <a:t>value from 100 to 140</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Map into  global priority with numerically lower values indicating higher priority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p:txBody>
      </p:sp>
    </p:spTree>
    <p:extLst>
      <p:ext uri="{BB962C8B-B14F-4D97-AF65-F5344CB8AC3E}">
        <p14:creationId xmlns:p14="http://schemas.microsoft.com/office/powerpoint/2010/main" val="318418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Linux Scheduling Through Version 2.5 (Cont.)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7BF5AF6-10AA-4686-B647-4AC068859261}"/>
              </a:ext>
            </a:extLst>
          </p:cNvPr>
          <p:cNvSpPr txBox="1"/>
          <p:nvPr/>
        </p:nvSpPr>
        <p:spPr>
          <a:xfrm>
            <a:off x="-1" y="1516485"/>
            <a:ext cx="10105697" cy="4030334"/>
          </a:xfrm>
          <a:prstGeom prst="rect">
            <a:avLst/>
          </a:prstGeom>
          <a:noFill/>
        </p:spPr>
        <p:txBody>
          <a:bodyPr wrap="square">
            <a:spAutoFit/>
          </a:bodyPr>
          <a:lstStyle/>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Higher priority gets larger q</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Task run-able as long as time left in time slice (</a:t>
            </a:r>
            <a:r>
              <a:rPr kumimoji="1" lang="en-US" altLang="en-US" sz="2400" b="1" i="0" u="none" strike="noStrike" kern="0" cap="none" spc="0" normalizeH="0" baseline="0" noProof="0" dirty="0">
                <a:ln>
                  <a:noFill/>
                </a:ln>
                <a:solidFill>
                  <a:srgbClr val="3366FF"/>
                </a:solidFill>
                <a:effectLst/>
                <a:uLnTx/>
                <a:uFillTx/>
                <a:ea typeface="MS PGothic" pitchFamily="34" charset="-128"/>
              </a:rPr>
              <a:t>active</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If no time left (</a:t>
            </a:r>
            <a:r>
              <a:rPr kumimoji="1" lang="en-US" altLang="en-US" sz="2400" b="1" i="0" u="none" strike="noStrike" kern="0" cap="none" spc="0" normalizeH="0" baseline="0" noProof="0" dirty="0">
                <a:ln>
                  <a:noFill/>
                </a:ln>
                <a:solidFill>
                  <a:srgbClr val="3366FF"/>
                </a:solidFill>
                <a:effectLst/>
                <a:uLnTx/>
                <a:uFillTx/>
                <a:ea typeface="MS PGothic" pitchFamily="34" charset="-128"/>
              </a:rPr>
              <a:t>expired</a:t>
            </a:r>
            <a:r>
              <a:rPr kumimoji="1" lang="en-US" altLang="en-US" sz="2400" b="0" i="0" u="none" strike="noStrike" kern="0" cap="none" spc="0" normalizeH="0" baseline="0" noProof="0" dirty="0">
                <a:ln>
                  <a:noFill/>
                </a:ln>
                <a:solidFill>
                  <a:srgbClr val="000000"/>
                </a:solidFill>
                <a:effectLst/>
                <a:uLnTx/>
                <a:uFillTx/>
                <a:ea typeface="MS PGothic" pitchFamily="34" charset="-128"/>
              </a:rPr>
              <a:t>), not run-able until all other tasks use their slices</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All run-able tasks tracked in per-CPU </a:t>
            </a:r>
            <a:r>
              <a:rPr kumimoji="1" lang="en-US" altLang="en-US" sz="2400" b="1" i="0" u="none" strike="noStrike" kern="0" cap="none" spc="0" normalizeH="0" baseline="0" noProof="0" dirty="0" err="1">
                <a:ln>
                  <a:noFill/>
                </a:ln>
                <a:solidFill>
                  <a:srgbClr val="3366FF"/>
                </a:solidFill>
                <a:effectLst/>
                <a:uLnTx/>
                <a:uFillTx/>
                <a:ea typeface="MS PGothic" pitchFamily="34" charset="-128"/>
              </a:rPr>
              <a:t>runqueue</a:t>
            </a:r>
            <a:r>
              <a:rPr kumimoji="1" lang="en-US" altLang="en-US" sz="2400" b="1" i="0" u="none" strike="noStrike" kern="0" cap="none" spc="0" normalizeH="0" baseline="0" noProof="0" dirty="0">
                <a:ln>
                  <a:noFill/>
                </a:ln>
                <a:solidFill>
                  <a:srgbClr val="3366FF"/>
                </a:solidFill>
                <a:effectLst/>
                <a:uLnTx/>
                <a:uFillTx/>
                <a:ea typeface="MS PGothic" pitchFamily="34" charset="-128"/>
              </a:rPr>
              <a:t> </a:t>
            </a:r>
            <a:r>
              <a:rPr kumimoji="1" lang="en-US" altLang="en-US" sz="2400" b="0" i="0" u="none" strike="noStrike" kern="0" cap="none" spc="0" normalizeH="0" baseline="0" noProof="0" dirty="0">
                <a:ln>
                  <a:noFill/>
                </a:ln>
                <a:solidFill>
                  <a:srgbClr val="000000"/>
                </a:solidFill>
                <a:effectLst/>
                <a:uLnTx/>
                <a:uFillTx/>
                <a:ea typeface="MS PGothic" pitchFamily="34" charset="-128"/>
              </a:rPr>
              <a:t>data structure</a:t>
            </a:r>
          </a:p>
          <a:p>
            <a:pPr marL="1085850" marR="0" lvl="2" indent="-228600" algn="l" defTabSz="914400" rtl="0" eaLnBrk="0" fontAlgn="base" latinLnBrk="0" hangingPunct="0">
              <a:lnSpc>
                <a:spcPct val="90000"/>
              </a:lnSpc>
              <a:spcBef>
                <a:spcPct val="350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Two priority arrays (active, expired)</a:t>
            </a:r>
          </a:p>
          <a:p>
            <a:pPr marL="1085850" marR="0" lvl="2" indent="-228600" algn="l" defTabSz="914400" rtl="0" eaLnBrk="0" fontAlgn="base" latinLnBrk="0" hangingPunct="0">
              <a:lnSpc>
                <a:spcPct val="90000"/>
              </a:lnSpc>
              <a:spcBef>
                <a:spcPct val="350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Tasks indexed by priority</a:t>
            </a:r>
          </a:p>
          <a:p>
            <a:pPr marL="1085850" marR="0" lvl="2" indent="-228600" algn="l" defTabSz="914400" rtl="0" eaLnBrk="0" fontAlgn="base" latinLnBrk="0" hangingPunct="0">
              <a:lnSpc>
                <a:spcPct val="90000"/>
              </a:lnSpc>
              <a:spcBef>
                <a:spcPct val="350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When no more active, arrays are exchanged</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Worked well, but poor response times for interactive processes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p:txBody>
      </p:sp>
    </p:spTree>
    <p:extLst>
      <p:ext uri="{BB962C8B-B14F-4D97-AF65-F5344CB8AC3E}">
        <p14:creationId xmlns:p14="http://schemas.microsoft.com/office/powerpoint/2010/main" val="348214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Linux Scheduling in Version 2.6.23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7BF5AF6-10AA-4686-B647-4AC068859261}"/>
              </a:ext>
            </a:extLst>
          </p:cNvPr>
          <p:cNvSpPr txBox="1"/>
          <p:nvPr/>
        </p:nvSpPr>
        <p:spPr>
          <a:xfrm>
            <a:off x="-1" y="1516485"/>
            <a:ext cx="10105697" cy="4362733"/>
          </a:xfrm>
          <a:prstGeom prst="rect">
            <a:avLst/>
          </a:prstGeom>
          <a:noFill/>
        </p:spPr>
        <p:txBody>
          <a:bodyPr wrap="square">
            <a:spAutoFit/>
          </a:bodyPr>
          <a:lstStyle/>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2400" b="1" i="1" u="none" strike="noStrike" kern="0" cap="none" spc="0" normalizeH="0" baseline="0" noProof="0" dirty="0">
                <a:ln>
                  <a:noFill/>
                </a:ln>
                <a:solidFill>
                  <a:srgbClr val="000000"/>
                </a:solidFill>
                <a:effectLst/>
                <a:uLnTx/>
                <a:uFillTx/>
                <a:ea typeface="MS PGothic" pitchFamily="34" charset="-128"/>
              </a:rPr>
              <a:t>Completely Fair Scheduler </a:t>
            </a:r>
            <a:r>
              <a:rPr kumimoji="1" lang="en-US" altLang="en-US" sz="2400" b="0" i="0" u="none" strike="noStrike" kern="0" cap="none" spc="0" normalizeH="0" baseline="0" noProof="0" dirty="0">
                <a:ln>
                  <a:noFill/>
                </a:ln>
                <a:solidFill>
                  <a:srgbClr val="000000"/>
                </a:solidFill>
                <a:effectLst/>
                <a:uLnTx/>
                <a:uFillTx/>
                <a:ea typeface="MS PGothic" pitchFamily="34" charset="-128"/>
              </a:rPr>
              <a:t>(CFS)</a:t>
            </a: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Scheduling classes</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Each has specific priority</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Scheduler picks highest priority task in highest scheduling class</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Rather than quantum based on fixed time allotments, based on proportion of CPU time</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2 scheduling classes included, others can be added</a:t>
            </a:r>
          </a:p>
          <a:p>
            <a:pPr marL="1095375" marR="0" lvl="2" indent="-239713" algn="l" defTabSz="914400" rtl="0" eaLnBrk="0" fontAlgn="base" latinLnBrk="0" hangingPunct="0">
              <a:lnSpc>
                <a:spcPct val="90000"/>
              </a:lnSpc>
              <a:spcBef>
                <a:spcPct val="35000"/>
              </a:spcBef>
              <a:spcAft>
                <a:spcPct val="0"/>
              </a:spcAft>
              <a:buClr>
                <a:srgbClr val="009900"/>
              </a:buClr>
              <a:buSzPct val="75000"/>
              <a:buFont typeface="Arial" panose="020B0604020202020204" pitchFamily="34" charset="0"/>
              <a:buAutoNum type="arabicPeriod"/>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default</a:t>
            </a:r>
          </a:p>
          <a:p>
            <a:pPr marL="1095375" marR="0" lvl="2" indent="-239713" algn="l" defTabSz="914400" rtl="0" eaLnBrk="0" fontAlgn="base" latinLnBrk="0" hangingPunct="0">
              <a:lnSpc>
                <a:spcPct val="90000"/>
              </a:lnSpc>
              <a:spcBef>
                <a:spcPct val="35000"/>
              </a:spcBef>
              <a:spcAft>
                <a:spcPct val="0"/>
              </a:spcAft>
              <a:buClr>
                <a:srgbClr val="009900"/>
              </a:buClr>
              <a:buSzPct val="75000"/>
              <a:buFont typeface="Arial" panose="020B0604020202020204" pitchFamily="34" charset="0"/>
              <a:buAutoNum type="arabicPeriod"/>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real-time</a:t>
            </a:r>
          </a:p>
          <a:p>
            <a:pPr marR="0" lvl="0" algn="l" defTabSz="914400" rtl="0" eaLnBrk="0" fontAlgn="base" latinLnBrk="0" hangingPunct="0">
              <a:lnSpc>
                <a:spcPct val="100000"/>
              </a:lnSpc>
              <a:spcBef>
                <a:spcPct val="35000"/>
              </a:spcBef>
              <a:spcAft>
                <a:spcPct val="0"/>
              </a:spcAft>
              <a:buClr>
                <a:srgbClr val="993300"/>
              </a:buClr>
              <a:buSzPct val="90000"/>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p:txBody>
      </p:sp>
    </p:spTree>
    <p:extLst>
      <p:ext uri="{BB962C8B-B14F-4D97-AF65-F5344CB8AC3E}">
        <p14:creationId xmlns:p14="http://schemas.microsoft.com/office/powerpoint/2010/main" val="305236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Linux Scheduling in Version 2.6.23 + (Cont.)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7BF5AF6-10AA-4686-B647-4AC068859261}"/>
              </a:ext>
            </a:extLst>
          </p:cNvPr>
          <p:cNvSpPr txBox="1"/>
          <p:nvPr/>
        </p:nvSpPr>
        <p:spPr>
          <a:xfrm>
            <a:off x="-8308" y="1516485"/>
            <a:ext cx="9436087" cy="5027530"/>
          </a:xfrm>
          <a:prstGeom prst="rect">
            <a:avLst/>
          </a:prstGeom>
          <a:noFill/>
        </p:spPr>
        <p:txBody>
          <a:bodyPr wrap="square">
            <a:spAutoFit/>
          </a:bodyPr>
          <a:lstStyle/>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Quantum calculated based on </a:t>
            </a:r>
            <a:r>
              <a:rPr kumimoji="1" lang="en-US" altLang="en-US" sz="2400" b="1" i="0" u="none" strike="noStrike" kern="0" cap="none" spc="0" normalizeH="0" baseline="0" noProof="0" dirty="0">
                <a:ln>
                  <a:noFill/>
                </a:ln>
                <a:solidFill>
                  <a:srgbClr val="3366FF"/>
                </a:solidFill>
                <a:effectLst/>
                <a:uLnTx/>
                <a:uFillTx/>
                <a:ea typeface="MS PGothic" pitchFamily="34" charset="-128"/>
              </a:rPr>
              <a:t>nice value </a:t>
            </a:r>
            <a:r>
              <a:rPr kumimoji="1" lang="en-US" altLang="en-US" sz="2400" b="0" i="0" u="none" strike="noStrike" kern="0" cap="none" spc="0" normalizeH="0" baseline="0" noProof="0" dirty="0">
                <a:ln>
                  <a:noFill/>
                </a:ln>
                <a:solidFill>
                  <a:srgbClr val="000000"/>
                </a:solidFill>
                <a:effectLst/>
                <a:uLnTx/>
                <a:uFillTx/>
                <a:ea typeface="MS PGothic" pitchFamily="34" charset="-128"/>
              </a:rPr>
              <a:t>from -20 to +19</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Lower value is higher priority</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Calculates </a:t>
            </a:r>
            <a:r>
              <a:rPr kumimoji="1" lang="en-US" altLang="en-US" sz="2400" b="1" i="0" u="none" strike="noStrike" kern="0" cap="none" spc="0" normalizeH="0" baseline="0" noProof="0" dirty="0">
                <a:ln>
                  <a:noFill/>
                </a:ln>
                <a:solidFill>
                  <a:srgbClr val="3366FF"/>
                </a:solidFill>
                <a:effectLst/>
                <a:uLnTx/>
                <a:uFillTx/>
                <a:ea typeface="MS PGothic" pitchFamily="34" charset="-128"/>
              </a:rPr>
              <a:t>target latency </a:t>
            </a:r>
            <a:r>
              <a:rPr kumimoji="1" lang="en-US" altLang="en-US" sz="2400" b="0" i="0" u="none" strike="noStrike" kern="0" cap="none" spc="0" normalizeH="0" baseline="0" noProof="0" dirty="0">
                <a:ln>
                  <a:noFill/>
                </a:ln>
                <a:solidFill>
                  <a:srgbClr val="000000"/>
                </a:solidFill>
                <a:effectLst/>
                <a:uLnTx/>
                <a:uFillTx/>
                <a:ea typeface="MS PGothic" pitchFamily="34" charset="-128"/>
              </a:rPr>
              <a:t>– interval of time during which task should run at least once</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Target latency can increase if say number of active tasks increases</a:t>
            </a: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CFS scheduler maintains per task </a:t>
            </a:r>
            <a:r>
              <a:rPr kumimoji="1" lang="en-US" altLang="en-US" sz="2400" b="1" i="0" u="none" strike="noStrike" kern="0" cap="none" spc="0" normalizeH="0" baseline="0" noProof="0" dirty="0">
                <a:ln>
                  <a:noFill/>
                </a:ln>
                <a:solidFill>
                  <a:srgbClr val="3366FF"/>
                </a:solidFill>
                <a:effectLst/>
                <a:uLnTx/>
                <a:uFillTx/>
                <a:ea typeface="MS PGothic" pitchFamily="34" charset="-128"/>
              </a:rPr>
              <a:t>virtual run time </a:t>
            </a:r>
            <a:r>
              <a:rPr kumimoji="1" lang="en-US" altLang="en-US" sz="2400" b="0" i="0" u="none" strike="noStrike" kern="0" cap="none" spc="0" normalizeH="0" baseline="0" noProof="0" dirty="0">
                <a:ln>
                  <a:noFill/>
                </a:ln>
                <a:solidFill>
                  <a:srgbClr val="000000"/>
                </a:solidFill>
                <a:effectLst/>
                <a:uLnTx/>
                <a:uFillTx/>
                <a:ea typeface="MS PGothic" pitchFamily="34" charset="-128"/>
              </a:rPr>
              <a:t>in variable </a:t>
            </a:r>
            <a:r>
              <a:rPr kumimoji="1" lang="en-US" altLang="en-US" sz="2400" b="1" i="0" u="none" strike="noStrike" kern="0" cap="none" spc="0" normalizeH="0" baseline="0" noProof="0" dirty="0" err="1">
                <a:ln>
                  <a:noFill/>
                </a:ln>
                <a:solidFill>
                  <a:srgbClr val="000000"/>
                </a:solidFill>
                <a:effectLst/>
                <a:uLnTx/>
                <a:uFillTx/>
                <a:ea typeface="MS PGothic" pitchFamily="34" charset="-128"/>
                <a:cs typeface="Courier New" panose="02070309020205020404" pitchFamily="49" charset="0"/>
              </a:rPr>
              <a:t>vruntime</a:t>
            </a:r>
            <a:endParaRPr kumimoji="1" lang="en-US" altLang="en-US" sz="2400" b="1" i="0" u="none" strike="noStrike" kern="0" cap="none" spc="0" normalizeH="0" baseline="0" noProof="0" dirty="0">
              <a:ln>
                <a:noFill/>
              </a:ln>
              <a:solidFill>
                <a:srgbClr val="000000"/>
              </a:solidFill>
              <a:effectLst/>
              <a:uLnTx/>
              <a:uFillTx/>
              <a:ea typeface="MS PGothic" pitchFamily="34" charset="-128"/>
              <a:cs typeface="Courier New" panose="02070309020205020404" pitchFamily="49" charset="0"/>
            </a:endParaRP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Associated with decay factor based on priority of task – lower priority is higher decay rate</a:t>
            </a: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Normal default priority yields virtual run time = actual run time</a:t>
            </a: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To decide next task to run, scheduler picks task with lowest virtual run time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p:txBody>
      </p:sp>
    </p:spTree>
    <p:extLst>
      <p:ext uri="{BB962C8B-B14F-4D97-AF65-F5344CB8AC3E}">
        <p14:creationId xmlns:p14="http://schemas.microsoft.com/office/powerpoint/2010/main" val="160953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Completely Fair Scheduler Performance</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4" descr="Screen Shot 2012-12-17 at 9.25.06 PM.png">
            <a:extLst>
              <a:ext uri="{FF2B5EF4-FFF2-40B4-BE49-F238E27FC236}">
                <a16:creationId xmlns:a16="http://schemas.microsoft.com/office/drawing/2014/main" id="{89207887-D0F0-4AAD-995C-A03567917B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4913" y="1516485"/>
            <a:ext cx="6685412" cy="5089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23A604AB-0A1A-44CE-9D61-088AB4ABA434}"/>
              </a:ext>
            </a:extLst>
          </p:cNvPr>
          <p:cNvPicPr>
            <a:picLocks noChangeAspect="1"/>
          </p:cNvPicPr>
          <p:nvPr/>
        </p:nvPicPr>
        <p:blipFill>
          <a:blip r:embed="rId5"/>
          <a:stretch>
            <a:fillRect/>
          </a:stretch>
        </p:blipFill>
        <p:spPr>
          <a:xfrm>
            <a:off x="0" y="6724818"/>
            <a:ext cx="2600325" cy="161925"/>
          </a:xfrm>
          <a:prstGeom prst="rect">
            <a:avLst/>
          </a:prstGeom>
        </p:spPr>
      </p:pic>
    </p:spTree>
    <p:extLst>
      <p:ext uri="{BB962C8B-B14F-4D97-AF65-F5344CB8AC3E}">
        <p14:creationId xmlns:p14="http://schemas.microsoft.com/office/powerpoint/2010/main" val="130661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Linux Scheduling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5EB2D2-F018-4FCC-B9F7-63859296F995}"/>
              </a:ext>
            </a:extLst>
          </p:cNvPr>
          <p:cNvSpPr txBox="1"/>
          <p:nvPr/>
        </p:nvSpPr>
        <p:spPr>
          <a:xfrm>
            <a:off x="79918" y="1516485"/>
            <a:ext cx="6305115" cy="3240887"/>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Real-time scheduling according to POSIX.1b</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Real-time tasks have static priorities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Real-time plus normal map into global priority scheme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Nice value of -20 maps to global priority 100</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Nice value of +19 maps to priority 139</a:t>
            </a:r>
          </a:p>
          <a:p>
            <a:pPr marL="285750" indent="-285750" eaLnBrk="0" fontAlgn="base" hangingPunct="0">
              <a:spcBef>
                <a:spcPct val="35000"/>
              </a:spcBef>
              <a:spcAft>
                <a:spcPct val="0"/>
              </a:spcAft>
              <a:buClr>
                <a:srgbClr val="CC6600"/>
              </a:buClr>
              <a:buSzPct val="80000"/>
              <a:buFont typeface="Monotype Sorts" pitchFamily="-84" charset="2"/>
              <a:buChar char="l"/>
              <a:defRPr/>
            </a:pPr>
            <a:endParaRPr kumimoji="1" lang="en-US" altLang="en-US" sz="2000" b="0" i="0" u="none" strike="noStrike" kern="0" cap="none" spc="0" normalizeH="0" baseline="0" noProof="0" dirty="0">
              <a:ln>
                <a:noFill/>
              </a:ln>
              <a:solidFill>
                <a:srgbClr val="000000"/>
              </a:solidFill>
              <a:effectLst/>
              <a:uLnTx/>
              <a:uFillTx/>
              <a:ea typeface="MS PGothic" pitchFamily="34" charset="-128"/>
            </a:endParaRPr>
          </a:p>
        </p:txBody>
      </p:sp>
      <p:pic>
        <p:nvPicPr>
          <p:cNvPr id="3" name="Picture 1" descr="Screen Shot 2012-12-17 at 9.28.34 PM.png">
            <a:extLst>
              <a:ext uri="{FF2B5EF4-FFF2-40B4-BE49-F238E27FC236}">
                <a16:creationId xmlns:a16="http://schemas.microsoft.com/office/drawing/2014/main" id="{C7BEC39B-C476-4677-9E3B-DDD8531714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110" y="4757373"/>
            <a:ext cx="7898633" cy="18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257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5089</TotalTime>
  <Words>919</Words>
  <Application>Microsoft Office PowerPoint</Application>
  <PresentationFormat>Widescreen</PresentationFormat>
  <Paragraphs>115</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Agency FB</vt:lpstr>
      <vt:lpstr>Arial</vt:lpstr>
      <vt:lpstr>Calibri</vt:lpstr>
      <vt:lpstr>Calibri Light</vt:lpstr>
      <vt:lpstr>Helvetica</vt:lpstr>
      <vt:lpstr>Monotype Sorts</vt:lpstr>
      <vt:lpstr>Webdings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Venkatesh Prasad</cp:lastModifiedBy>
  <cp:revision>214</cp:revision>
  <dcterms:created xsi:type="dcterms:W3CDTF">2020-06-03T14:19:11Z</dcterms:created>
  <dcterms:modified xsi:type="dcterms:W3CDTF">2020-09-08T03:54:28Z</dcterms:modified>
</cp:coreProperties>
</file>