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8" r:id="rId2"/>
    <p:sldId id="404" r:id="rId3"/>
    <p:sldId id="380" r:id="rId4"/>
    <p:sldId id="377" r:id="rId5"/>
    <p:sldId id="401" r:id="rId6"/>
    <p:sldId id="381" r:id="rId7"/>
    <p:sldId id="376" r:id="rId8"/>
    <p:sldId id="378" r:id="rId9"/>
    <p:sldId id="319" r:id="rId10"/>
    <p:sldId id="382" r:id="rId11"/>
    <p:sldId id="383" r:id="rId12"/>
    <p:sldId id="384" r:id="rId13"/>
    <p:sldId id="385" r:id="rId14"/>
    <p:sldId id="402" r:id="rId15"/>
    <p:sldId id="403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19" autoAdjust="0"/>
  </p:normalViewPr>
  <p:slideViewPr>
    <p:cSldViewPr snapToGrid="0">
      <p:cViewPr varScale="1">
        <p:scale>
          <a:sx n="48" d="100"/>
          <a:sy n="48" d="100"/>
        </p:scale>
        <p:origin x="103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46CDE-B715-40F4-93C2-22C598A46E1D}" type="datetimeFigureOut">
              <a:rPr lang="en-IN" smtClean="0"/>
              <a:t>08-09-2020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3F2E-11BD-4DCF-B044-94902FA4E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4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7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31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98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084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674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777777"/>
                </a:solidFill>
                <a:effectLst/>
                <a:latin typeface="Questrial"/>
              </a:rPr>
              <a:t>Rendezvous: </a:t>
            </a:r>
            <a:r>
              <a:rPr lang="en-IN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message passing, a condition in which both the sender and receiver of a message are blocked until the message is delivered.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8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1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3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Due to circular buffer and if we use </a:t>
            </a:r>
            <a:r>
              <a:rPr lang="en-IN" dirty="0"/>
              <a:t>BUFFER_SIZE elements</a:t>
            </a:r>
            <a:r>
              <a:rPr lang="en-I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, this would mean that </a:t>
            </a:r>
            <a:r>
              <a:rPr lang="en-IN" dirty="0"/>
              <a:t>start</a:t>
            </a:r>
            <a:r>
              <a:rPr lang="en-I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 == </a:t>
            </a:r>
            <a:r>
              <a:rPr lang="en-IN" dirty="0"/>
              <a:t>end</a:t>
            </a:r>
            <a:r>
              <a:rPr lang="en-I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or in == out; thus </a:t>
            </a:r>
          </a:p>
          <a:p>
            <a:r>
              <a:rPr lang="en-IN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impossible to tell if buffer is completely empty or completely full.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55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917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8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18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401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037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D3F2E-11BD-4DCF-B044-94902FA4EB0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5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08-09-2020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Introduction and Process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Bounded-Buffer – Shared-Memory Solution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87677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200" kern="0" dirty="0">
                <a:solidFill>
                  <a:srgbClr val="000000"/>
                </a:solidFill>
                <a:ea typeface="MS PGothic" pitchFamily="34" charset="-128"/>
              </a:rPr>
              <a:t>Shared data</a:t>
            </a: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  <a:cs typeface="Courier New" panose="02070309020205020404" pitchFamily="49" charset="0"/>
              </a:rPr>
              <a:t>#define BUFFER_SIZE 10</a:t>
            </a: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  <a:cs typeface="Courier New" panose="02070309020205020404" pitchFamily="49" charset="0"/>
              </a:rPr>
              <a:t>typedef struct {</a:t>
            </a: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  <a:cs typeface="Courier New" panose="02070309020205020404" pitchFamily="49" charset="0"/>
              </a:rPr>
              <a:t>	. . .</a:t>
            </a: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  <a:cs typeface="Courier New" panose="02070309020205020404" pitchFamily="49" charset="0"/>
              </a:rPr>
              <a:t>} item;</a:t>
            </a: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endParaRPr kumimoji="1" lang="en-US" altLang="en-US" sz="2000" kern="0" dirty="0">
              <a:solidFill>
                <a:srgbClr val="000000"/>
              </a:solidFill>
              <a:ea typeface="MS PGothic" pitchFamily="34" charset="-128"/>
              <a:cs typeface="Courier New" panose="02070309020205020404" pitchFamily="49" charset="0"/>
            </a:endParaRP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  <a:cs typeface="Courier New" panose="02070309020205020404" pitchFamily="49" charset="0"/>
              </a:rPr>
              <a:t>item buffer[BUFFER_SIZE];</a:t>
            </a: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  <a:cs typeface="Courier New" panose="02070309020205020404" pitchFamily="49" charset="0"/>
              </a:rPr>
              <a:t>int in = 0;</a:t>
            </a: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  <a:cs typeface="Courier New" panose="02070309020205020404" pitchFamily="49" charset="0"/>
              </a:rPr>
              <a:t>int out = 0;</a:t>
            </a:r>
          </a:p>
          <a:p>
            <a:pPr marL="1598613" lvl="3" indent="-228600" eaLnBrk="0" fontAlgn="base" hangingPunct="0">
              <a:spcAft>
                <a:spcPct val="0"/>
              </a:spcAft>
              <a:buClr>
                <a:srgbClr val="FFCC00"/>
              </a:buClr>
              <a:buSzPct val="75000"/>
            </a:pPr>
            <a:endParaRPr kumimoji="1" lang="en-US" altLang="en-US" sz="2200" kern="0" dirty="0">
              <a:solidFill>
                <a:srgbClr val="000000"/>
              </a:solidFill>
              <a:ea typeface="MS PGothic" pitchFamily="34" charset="-128"/>
            </a:endParaRP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000" kern="0" dirty="0">
                <a:solidFill>
                  <a:srgbClr val="000000"/>
                </a:solidFill>
                <a:ea typeface="MS PGothic" pitchFamily="34" charset="-128"/>
              </a:rPr>
              <a:t>Shared buffer is implemented as a circular array with 2 logical pointers: </a:t>
            </a:r>
            <a:r>
              <a:rPr kumimoji="1" lang="en-IN" altLang="en-US" sz="2000" b="1" kern="0" dirty="0">
                <a:solidFill>
                  <a:srgbClr val="002060"/>
                </a:solidFill>
                <a:ea typeface="MS PGothic" pitchFamily="34" charset="-128"/>
              </a:rPr>
              <a:t>in</a:t>
            </a:r>
            <a:r>
              <a:rPr kumimoji="1" lang="en-IN" altLang="en-US" sz="2000" kern="0" dirty="0">
                <a:solidFill>
                  <a:srgbClr val="000000"/>
                </a:solidFill>
                <a:ea typeface="MS PGothic" pitchFamily="34" charset="-128"/>
              </a:rPr>
              <a:t> and </a:t>
            </a:r>
            <a:r>
              <a:rPr kumimoji="1" lang="en-IN" altLang="en-US" sz="2000" b="1" kern="0" dirty="0">
                <a:solidFill>
                  <a:srgbClr val="002060"/>
                </a:solidFill>
                <a:ea typeface="MS PGothic" pitchFamily="34" charset="-128"/>
              </a:rPr>
              <a:t>out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000" kern="0" dirty="0">
                <a:ea typeface="MS PGothic" pitchFamily="34" charset="-128"/>
              </a:rPr>
              <a:t>Buffer is empty when </a:t>
            </a:r>
            <a:r>
              <a:rPr kumimoji="1" lang="en-IN" altLang="en-US" sz="2000" b="1" kern="0" dirty="0">
                <a:solidFill>
                  <a:srgbClr val="002060"/>
                </a:solidFill>
                <a:ea typeface="MS PGothic" pitchFamily="34" charset="-128"/>
              </a:rPr>
              <a:t>in </a:t>
            </a:r>
            <a:r>
              <a:rPr kumimoji="1" lang="en-IN" altLang="en-US" sz="2000" b="1" kern="0" dirty="0">
                <a:ea typeface="MS PGothic" pitchFamily="34" charset="-128"/>
              </a:rPr>
              <a:t>==</a:t>
            </a:r>
            <a:r>
              <a:rPr kumimoji="1" lang="en-IN" altLang="en-US" sz="2000" b="1" kern="0" dirty="0">
                <a:solidFill>
                  <a:srgbClr val="002060"/>
                </a:solidFill>
                <a:ea typeface="MS PGothic" pitchFamily="34" charset="-128"/>
              </a:rPr>
              <a:t> out; </a:t>
            </a:r>
            <a:r>
              <a:rPr kumimoji="1" lang="en-IN" altLang="en-US" sz="2000" kern="0" dirty="0">
                <a:ea typeface="MS PGothic" pitchFamily="34" charset="-128"/>
              </a:rPr>
              <a:t>buffer is full when ((</a:t>
            </a:r>
            <a:r>
              <a:rPr kumimoji="1" lang="en-IN" altLang="en-US" sz="2000" b="1" kern="0" dirty="0">
                <a:solidFill>
                  <a:srgbClr val="002060"/>
                </a:solidFill>
                <a:ea typeface="MS PGothic" pitchFamily="34" charset="-128"/>
              </a:rPr>
              <a:t>in </a:t>
            </a:r>
            <a:r>
              <a:rPr kumimoji="1" lang="en-IN" altLang="en-US" sz="2000" kern="0" dirty="0">
                <a:ea typeface="MS PGothic" pitchFamily="34" charset="-128"/>
              </a:rPr>
              <a:t>+ 1) % BUFFER_SIZE) == </a:t>
            </a:r>
            <a:r>
              <a:rPr kumimoji="1" lang="en-IN" altLang="en-US" sz="2000" b="1" kern="0" dirty="0">
                <a:solidFill>
                  <a:srgbClr val="002060"/>
                </a:solidFill>
                <a:ea typeface="MS PGothic" pitchFamily="34" charset="-128"/>
              </a:rPr>
              <a:t>out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000" kern="0" dirty="0">
                <a:solidFill>
                  <a:srgbClr val="000000"/>
                </a:solidFill>
                <a:ea typeface="MS PGothic" pitchFamily="34" charset="-128"/>
              </a:rPr>
              <a:t>Variable </a:t>
            </a:r>
            <a:r>
              <a:rPr kumimoji="1" lang="en-IN" altLang="en-US" sz="2000" b="1" kern="0" dirty="0">
                <a:solidFill>
                  <a:srgbClr val="002060"/>
                </a:solidFill>
                <a:ea typeface="MS PGothic" pitchFamily="34" charset="-128"/>
              </a:rPr>
              <a:t>in</a:t>
            </a:r>
            <a:r>
              <a:rPr kumimoji="1" lang="en-IN" altLang="en-US" sz="2000" kern="0" dirty="0">
                <a:solidFill>
                  <a:srgbClr val="000000"/>
                </a:solidFill>
                <a:ea typeface="MS PGothic" pitchFamily="34" charset="-128"/>
              </a:rPr>
              <a:t> points to the next free position in the buffer; </a:t>
            </a:r>
            <a:r>
              <a:rPr kumimoji="1" lang="en-US" altLang="en-US" sz="2000" b="1" kern="0" dirty="0">
                <a:solidFill>
                  <a:srgbClr val="002060"/>
                </a:solidFill>
                <a:ea typeface="MS PGothic" pitchFamily="34" charset="-128"/>
              </a:rPr>
              <a:t>out</a:t>
            </a: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</a:rPr>
              <a:t> points to the first full position in the buffer</a:t>
            </a:r>
          </a:p>
          <a:p>
            <a:pPr marL="34290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</a:rPr>
              <a:t>Solution is correct, but can only use BUFFER_SIZE-1 elements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96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Bounded-Buffer – Producer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876770" cy="4321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item </a:t>
            </a:r>
            <a:r>
              <a:rPr kumimoji="1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next_produced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while (true)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/* produce an item in </a:t>
            </a:r>
            <a:r>
              <a:rPr kumimoji="1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next_produced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while (((in + 1) % BUFFER_SIZE) == out)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	; /* do nothing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buffer[in] = </a:t>
            </a:r>
            <a:r>
              <a:rPr kumimoji="1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next_produced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in = (in + 1) % BUFFER_SIZE;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} 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57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Bounded-Buffer – Consumer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87677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item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next_consumed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while (true) {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	while (in == out)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		; /* do nothing */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	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next_consumed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= buffer[out];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	out = (out + 1) % BUFFER_SIZE;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</a:b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MS PGothic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	/* consume the item in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next_consumed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} 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23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Interprocess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Communication –  Shared Memory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78101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 area of memory shared among the processes that wish to communicate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communication is under the control of the users processes not the operating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Major issues is to provide mechanism that will allow the user processes to synchronize their actions when they access shared memory. 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011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Shared Memory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7810119" cy="4967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Shared memory allows two or more processes to share a given region of memory.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Shared memory is the fastest form of IPC, because the data does not need to be copied between the client and the server.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only trick in using shared memory is synchronizing access to a given region among multiple processes.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the server is placing data into a shared memory region, the client shouldn't try to access the data until the server is done.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Often, semaphores are used to synchronize shared memory access. (record locking can also be used.) 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76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Shared Memory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D73B0A1-CCD6-4912-AA99-B6AD8E6D4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6" y="1621010"/>
            <a:ext cx="7680325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09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Interprocess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Communication –  Message Passing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7810119" cy="376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Mechanism for processes to communicate and to synchronize their actions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Message system – processes communicate with each other without resorting to shared variables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IPC facility provides two operations: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send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message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receive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message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message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size is either fixed or variable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59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Message Passing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300052" cy="5438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If processes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and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wish to communicate, they need to: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Establish a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communication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link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between them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Exchange messages via send/receive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Implementation issues: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How are links established?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Can a link be associated with more than two processes?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How many links can there be between every pair of communicating processes?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What is the capacity of a link?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the size of a message that the link can accommodate fixed or variable?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Is a link unidirectional or bi-directional?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3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Message Passing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300052" cy="448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Implementation of communication link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Physical: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Shared memory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Hardware bus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Network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Logical: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Direct or indirect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Synchronous or asynchronous</a:t>
            </a:r>
          </a:p>
          <a:p>
            <a:pPr marL="1085850" marR="0" lvl="2" indent="-228600" algn="l" defTabSz="914400" rtl="0" eaLnBrk="0" fontAlgn="base" latinLnBrk="0" hangingPunct="0">
              <a:lnSpc>
                <a:spcPct val="9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Automatic or explicit buffering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8096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Direct Communication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300052" cy="469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Processes must name each other explicitly: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send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P, message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– send a message to process P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receive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Q, message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– receive a message from process Q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Properties of communication link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Links are established automatically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link is associated with exactly one pair of communicating processes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Between each pair there exists exactly one link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link may be unidirectional, but is usually bi-directional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88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Credits for all PPTs of this course 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54" y="1697888"/>
            <a:ext cx="840744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slides/diagrams in this course are an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enhancement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material from the following resources and persons: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 of Operating System Concepts, Abraham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Silberschatz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Peter Baer Galvin, Greg Gagne -  9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2013 and some slides from 10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and diagram from 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 - Internals and Design Principles, William Stallings, 9</a:t>
            </a:r>
            <a:r>
              <a:rPr kumimoji="0" lang="en-IN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 2018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presentation transcripts from A. Frank – P. Weisberg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conceptual text from Operating Systems: Three Easy Pieces,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Remzi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Arpaci-Dusseau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Andrea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Arpaci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Dusseau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305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Indirect Communication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300052" cy="505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Messages are directed and received from mailboxes (also referred to as ports)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mailbox has a unique id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Processes can communicate only if they share a mailbox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Properties of communication link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Link established only if processes share a common mailbox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 link may be associated with many processes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Each pair of processes may share several communication links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Link may be unidirectional or bi-directional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880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Indirect Communication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300052" cy="382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Operations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create a new mailbox (port)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send and receive messages through mailbox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destroy a mailbox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Primitives are defined as: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send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A, message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– send a message to mailbox 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  <a:cs typeface="Courier New" panose="02070309020205020404" pitchFamily="49" charset="0"/>
              </a:rPr>
              <a:t>receive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(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A, message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) – receive a message from mailbox A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5733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Indirect Communication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551009" y="1516485"/>
            <a:ext cx="8300052" cy="505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Mailbox sharing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1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 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2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,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and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3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share mailbox A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1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sends;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2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and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P</a:t>
            </a:r>
            <a:r>
              <a:rPr kumimoji="1" lang="en-US" alt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3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receive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Who gets the message?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Solutions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Allow a link to be associated with at most two processes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Allow only one process at a time to execute a receive operation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Allow the system to select arbitrarily the receiver.  Sender is notified who the receiver was.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094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Message Passing  - Synchronization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157655" y="1516485"/>
            <a:ext cx="93174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Message passing may be either blocking or non-blocking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Blocking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is considered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synchronous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Blocking send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--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sender is blocked until the message is received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Blocking receive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--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the receiver is  blocked until a message is available</a:t>
            </a:r>
          </a:p>
          <a:p>
            <a:pPr marL="379413" marR="0" lvl="0" indent="-379413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Non-blocking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is considered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MS PGothic" pitchFamily="34" charset="-128"/>
              </a:rPr>
              <a:t>asynchronous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Non-blocking send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-- the sender sends the message and continue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Non-blocking receive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-- the receiver receives:</a:t>
            </a:r>
          </a:p>
          <a:p>
            <a:pPr marL="1143000" marR="0" lvl="2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0099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A valid message,  or </a:t>
            </a:r>
          </a:p>
          <a:p>
            <a:pPr marL="1143000" marR="0" lvl="2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009900"/>
              </a:buClr>
              <a:buSzPct val="75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Null message</a:t>
            </a:r>
          </a:p>
          <a:p>
            <a:pPr marL="398939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Different combinations possible</a:t>
            </a:r>
          </a:p>
          <a:p>
            <a:pPr marL="856139" marR="0" lvl="1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CC6600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If both send and receive are blocking, we have a </a:t>
            </a:r>
            <a:r>
              <a:rPr kumimoji="1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rendezvous </a:t>
            </a:r>
            <a:r>
              <a:rPr kumimoji="1" 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ＭＳ Ｐゴシック" charset="0"/>
                <a:cs typeface="ＭＳ Ｐゴシック" charset="0"/>
              </a:rPr>
              <a:t>between the sender and the receiver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05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Message Passing  - Synchronization (Cont.)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361370" y="1516485"/>
            <a:ext cx="931742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Producer-consumer becomes trivial</a:t>
            </a:r>
            <a:b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</a:b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     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 message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next_produced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       while (true) {</a:t>
            </a:r>
            <a:b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</a:b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           /* produce an item in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next_produced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 */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       send(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next_produced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  <a:cs typeface="Courier New"/>
              </a:rPr>
              <a:t>       } 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909A4-9CA1-4503-8B1B-EEB6C54C5F85}"/>
              </a:ext>
            </a:extLst>
          </p:cNvPr>
          <p:cNvSpPr txBox="1"/>
          <p:nvPr/>
        </p:nvSpPr>
        <p:spPr>
          <a:xfrm>
            <a:off x="676891" y="4517278"/>
            <a:ext cx="61012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message </a:t>
            </a:r>
            <a:r>
              <a:rPr kumimoji="1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next_consumed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while (true)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   receive(</a:t>
            </a:r>
            <a:r>
              <a:rPr kumimoji="1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next_consumed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   /* consume the item in </a:t>
            </a:r>
            <a:r>
              <a:rPr kumimoji="1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next_consumed</a:t>
            </a: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anose="020B0600070205080204" pitchFamily="34" charset="-128"/>
                <a:cs typeface="Carlito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764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Buffering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361370" y="1516485"/>
            <a:ext cx="9317421" cy="541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Queue of messages attached to the link (direct or indirect); messages reside in a temporary queue.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tabLst/>
              <a:defRPr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Queues can be i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mplemented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in one of three ways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MS PGothic" pitchFamily="34" charset="-128"/>
              </a:rPr>
              <a:t>1.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Zero capacity – no messages are queued on a link.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Sender must wait for receiver (rendezvous)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MS PGothic" pitchFamily="34" charset="-128"/>
              </a:rPr>
              <a:t>2.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Bounded capacity – finite length of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 messages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Sender must wait if link full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MS PGothic" pitchFamily="34" charset="-128"/>
              </a:rPr>
              <a:t>3.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	Unbounded capacity – infinite length </a:t>
            </a:r>
            <a:b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</a:b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Sender never waits</a:t>
            </a:r>
          </a:p>
          <a:p>
            <a:pPr marL="34290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MS PGothic" pitchFamily="34" charset="-128"/>
              </a:rPr>
              <a:t>Zero-capacity case is sometimes referred to as a message system with no buffering; other cases are referred to as systems with automatic buffering</a:t>
            </a:r>
          </a:p>
          <a:p>
            <a:pPr marL="342900" lvl="0" indent="-342900" eaLnBrk="0" fontAlgn="base" hangingPunct="0"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400" kern="0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27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venkateshprasad@pes.edu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Operating systems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err="1">
                <a:solidFill>
                  <a:schemeClr val="accent1">
                    <a:lumMod val="75000"/>
                  </a:schemeClr>
                </a:solidFill>
              </a:rPr>
              <a:t>Interprocess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 Communication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Venkatesh Prasad</a:t>
            </a:r>
            <a:endParaRPr lang="en-IN" sz="2400" b="1" dirty="0"/>
          </a:p>
          <a:p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The need for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Interprocess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Communication (IPC)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08" y="1651122"/>
            <a:ext cx="7276211" cy="4759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Large programs undesirable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Many small programs each performing one task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Parallelism is a side effect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Need for small programs to communicate at run time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Some mechanism needed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Alternate solution is multi threading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POSIX 1003.4a standard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Multi threading useful for tightly coupled tasks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Data sharing is high</a:t>
            </a:r>
          </a:p>
          <a:p>
            <a:pPr marL="342900" lvl="0" indent="-3429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IN" altLang="en-US" sz="2400" kern="0" dirty="0">
                <a:solidFill>
                  <a:srgbClr val="000000"/>
                </a:solidFill>
                <a:ea typeface="MS PGothic" pitchFamily="34" charset="-128"/>
              </a:rPr>
              <a:t>IPC for loosely coupled tasks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endParaRPr kumimoji="1" lang="en-US" altLang="en-US" b="1" kern="0" dirty="0">
              <a:solidFill>
                <a:srgbClr val="3366FF"/>
              </a:solidFill>
              <a:latin typeface="Helvetica"/>
              <a:ea typeface="MS PGothic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28FD69-F037-47FA-9ADD-5B15BDDD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903" y="1513222"/>
            <a:ext cx="3168869" cy="29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95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Interprocess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Communication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11" y="1305473"/>
            <a:ext cx="5702889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Processes within a system may be </a:t>
            </a:r>
            <a:r>
              <a:rPr kumimoji="1" lang="en-US" altLang="en-US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independent</a:t>
            </a:r>
            <a:r>
              <a:rPr kumimoji="1" lang="en-US" altLang="en-US" b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 </a:t>
            </a: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or </a:t>
            </a:r>
            <a:r>
              <a:rPr kumimoji="1" lang="en-US" altLang="en-US" b="1" i="1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cooperating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Cooperating process can affect or be affected by other processes, including sharing data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Reasons for cooperating processes: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Information sharing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Computation speedup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Modularity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Convenience	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Cooperating processes need </a:t>
            </a:r>
            <a:r>
              <a:rPr kumimoji="1" lang="en-US" altLang="en-US" b="1" kern="0" dirty="0" err="1">
                <a:solidFill>
                  <a:srgbClr val="3366FF"/>
                </a:solidFill>
                <a:latin typeface="Helvetica"/>
                <a:ea typeface="MS PGothic" pitchFamily="34" charset="-128"/>
              </a:rPr>
              <a:t>interprocess</a:t>
            </a:r>
            <a:r>
              <a:rPr kumimoji="1" lang="en-US" altLang="en-US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 communication </a:t>
            </a: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(</a:t>
            </a:r>
            <a:r>
              <a:rPr kumimoji="1" lang="en-US" altLang="en-US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IPC</a:t>
            </a: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)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latin typeface="Helvetica"/>
                <a:ea typeface="MS PGothic" pitchFamily="34" charset="-128"/>
              </a:rPr>
              <a:t>Two models of IPC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Shared memory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b="1" kern="0" dirty="0">
                <a:solidFill>
                  <a:srgbClr val="3366FF"/>
                </a:solidFill>
                <a:latin typeface="Helvetica"/>
                <a:ea typeface="MS PGothic" pitchFamily="34" charset="-128"/>
              </a:rPr>
              <a:t>Message passing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61703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Communication Models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89" y="1513221"/>
            <a:ext cx="6563080" cy="102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kern="0" dirty="0">
                <a:solidFill>
                  <a:srgbClr val="000000"/>
                </a:solidFill>
                <a:ea typeface="MS PGothic" pitchFamily="34" charset="-128"/>
              </a:rPr>
              <a:t>Two models of IPC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+mj-lt"/>
              <a:buAutoNum type="alphaLcParenR"/>
            </a:pPr>
            <a:r>
              <a:rPr kumimoji="1" lang="en-US" altLang="en-US" b="1" kern="0" dirty="0">
                <a:solidFill>
                  <a:srgbClr val="3366FF"/>
                </a:solidFill>
                <a:ea typeface="MS PGothic" pitchFamily="34" charset="-128"/>
              </a:rPr>
              <a:t>Message passing and</a:t>
            </a:r>
          </a:p>
          <a:p>
            <a:pPr marL="800100" lvl="1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+mj-lt"/>
              <a:buAutoNum type="alphaLcParenR"/>
            </a:pPr>
            <a:r>
              <a:rPr kumimoji="1" lang="en-US" altLang="en-US" b="1" kern="0" dirty="0">
                <a:solidFill>
                  <a:srgbClr val="3366FF"/>
                </a:solidFill>
                <a:ea typeface="MS PGothic" pitchFamily="34" charset="-128"/>
              </a:rPr>
              <a:t>Shared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pic>
        <p:nvPicPr>
          <p:cNvPr id="2" name="Picture 1" descr="3_12.pdf">
            <a:extLst>
              <a:ext uri="{FF2B5EF4-FFF2-40B4-BE49-F238E27FC236}">
                <a16:creationId xmlns:a16="http://schemas.microsoft.com/office/drawing/2014/main" id="{CDDE91D1-4024-4919-B151-4BF2BAE48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482" y="2734879"/>
            <a:ext cx="6297843" cy="407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80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2">
                    <a:lumMod val="75000"/>
                  </a:schemeClr>
                </a:solidFill>
              </a:rPr>
              <a:t>Cooperating Processes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42" y="1460422"/>
            <a:ext cx="7282444" cy="409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b="1" i="1" kern="0" dirty="0">
                <a:solidFill>
                  <a:srgbClr val="000000"/>
                </a:solidFill>
                <a:ea typeface="MS PGothic" pitchFamily="34" charset="-128"/>
              </a:rPr>
              <a:t>Independent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process cannot affect or be affected by the execution of another process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b="1" i="1" kern="0" dirty="0">
                <a:solidFill>
                  <a:srgbClr val="000000"/>
                </a:solidFill>
                <a:ea typeface="MS PGothic" pitchFamily="34" charset="-128"/>
              </a:rPr>
              <a:t>Cooperating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process can affect or be affected by the execution of another process</a:t>
            </a:r>
          </a:p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Advantages of process cooperation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Information sharing 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Computation speed-up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Modularity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Convenience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24649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General Message Format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5DD4B8E-6D38-4AC0-842A-9EEFDA8DB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04" y="1530794"/>
            <a:ext cx="4370148" cy="44724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11B052-391B-4DBD-A36E-EA0B94D5CE61}"/>
              </a:ext>
            </a:extLst>
          </p:cNvPr>
          <p:cNvSpPr txBox="1"/>
          <p:nvPr/>
        </p:nvSpPr>
        <p:spPr>
          <a:xfrm>
            <a:off x="323752" y="1530794"/>
            <a:ext cx="4941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Message is divided into 2 parts – a Header and a body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Header contains information about the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Body contains the actual contents of the message</a:t>
            </a:r>
          </a:p>
        </p:txBody>
      </p:sp>
    </p:spTree>
    <p:extLst>
      <p:ext uri="{BB962C8B-B14F-4D97-AF65-F5344CB8AC3E}">
        <p14:creationId xmlns:p14="http://schemas.microsoft.com/office/powerpoint/2010/main" val="218832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61370" y="653530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Producer-Consumer Problem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90099D-CE58-4662-BC8A-4870F74B36EE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OPERATING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C3DBA-C699-4E12-BFB2-CBBAE2EC5DAF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590FC1-7B29-4C12-95C8-C89FB6D079BF}"/>
              </a:ext>
            </a:extLst>
          </p:cNvPr>
          <p:cNvSpPr txBox="1"/>
          <p:nvPr/>
        </p:nvSpPr>
        <p:spPr>
          <a:xfrm>
            <a:off x="498764" y="2136339"/>
            <a:ext cx="7620477" cy="438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Paradigm for cooperating processes, </a:t>
            </a:r>
            <a:r>
              <a:rPr kumimoji="1" lang="en-US" altLang="en-US" sz="2400" i="1" kern="0" dirty="0">
                <a:solidFill>
                  <a:srgbClr val="000000"/>
                </a:solidFill>
                <a:ea typeface="MS PGothic" pitchFamily="34" charset="-128"/>
              </a:rPr>
              <a:t>producer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process produces information that is consumed by a </a:t>
            </a:r>
            <a:r>
              <a:rPr kumimoji="1" lang="en-US" altLang="en-US" sz="2400" i="1" kern="0" dirty="0">
                <a:solidFill>
                  <a:srgbClr val="000000"/>
                </a:solidFill>
                <a:ea typeface="MS PGothic" pitchFamily="34" charset="-128"/>
              </a:rPr>
              <a:t>consumer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 process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unbounded-buffer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places no practical limit on the size of the buffer</a:t>
            </a:r>
          </a:p>
          <a:p>
            <a:pPr marL="1200150" lvl="2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</a:rPr>
              <a:t>Consumer may have to wait for new items, but the producer can always produce new items</a:t>
            </a:r>
          </a:p>
          <a:p>
            <a:pPr marL="742950" lvl="1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400" b="1" kern="0" dirty="0">
                <a:solidFill>
                  <a:srgbClr val="3366FF"/>
                </a:solidFill>
                <a:ea typeface="MS PGothic" pitchFamily="34" charset="-128"/>
              </a:rPr>
              <a:t>bounded-buffer </a:t>
            </a:r>
            <a:r>
              <a:rPr kumimoji="1" lang="en-US" altLang="en-US" sz="2400" kern="0" dirty="0">
                <a:solidFill>
                  <a:srgbClr val="000000"/>
                </a:solidFill>
                <a:ea typeface="MS PGothic" pitchFamily="34" charset="-128"/>
              </a:rPr>
              <a:t>assumes that there is a fixed buffer size</a:t>
            </a:r>
          </a:p>
          <a:p>
            <a:pPr marL="1200150" lvl="2" indent="-28575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kern="0" dirty="0">
                <a:solidFill>
                  <a:srgbClr val="000000"/>
                </a:solidFill>
                <a:ea typeface="MS PGothic" pitchFamily="34" charset="-128"/>
              </a:rPr>
              <a:t>Consumer must wait if the buffer is empty; producer must wait if the buffer is full</a:t>
            </a:r>
          </a:p>
        </p:txBody>
      </p:sp>
    </p:spTree>
    <p:extLst>
      <p:ext uri="{BB962C8B-B14F-4D97-AF65-F5344CB8AC3E}">
        <p14:creationId xmlns:p14="http://schemas.microsoft.com/office/powerpoint/2010/main" val="309047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1651</Words>
  <Application>Microsoft Office PowerPoint</Application>
  <PresentationFormat>Widescreen</PresentationFormat>
  <Paragraphs>244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Monotype Sorts</vt:lpstr>
      <vt:lpstr>Questrial</vt:lpstr>
      <vt:lpstr>Webdings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Venkatesh Prasad</cp:lastModifiedBy>
  <cp:revision>115</cp:revision>
  <dcterms:created xsi:type="dcterms:W3CDTF">2020-06-03T14:19:11Z</dcterms:created>
  <dcterms:modified xsi:type="dcterms:W3CDTF">2020-09-08T03:57:15Z</dcterms:modified>
</cp:coreProperties>
</file>